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63"/>
  </p:handoutMasterIdLst>
  <p:sldIdLst>
    <p:sldId id="257" r:id="rId3"/>
    <p:sldId id="270" r:id="rId4"/>
    <p:sldId id="259" r:id="rId6"/>
    <p:sldId id="285" r:id="rId7"/>
    <p:sldId id="269" r:id="rId8"/>
    <p:sldId id="260" r:id="rId9"/>
    <p:sldId id="277" r:id="rId10"/>
    <p:sldId id="297" r:id="rId11"/>
    <p:sldId id="294" r:id="rId12"/>
    <p:sldId id="302" r:id="rId13"/>
    <p:sldId id="264" r:id="rId14"/>
    <p:sldId id="303" r:id="rId15"/>
    <p:sldId id="290" r:id="rId16"/>
    <p:sldId id="287" r:id="rId17"/>
    <p:sldId id="288" r:id="rId18"/>
    <p:sldId id="299" r:id="rId19"/>
    <p:sldId id="293" r:id="rId20"/>
    <p:sldId id="298" r:id="rId21"/>
    <p:sldId id="304" r:id="rId22"/>
    <p:sldId id="300" r:id="rId23"/>
    <p:sldId id="276" r:id="rId24"/>
    <p:sldId id="284" r:id="rId25"/>
    <p:sldId id="305" r:id="rId26"/>
    <p:sldId id="306" r:id="rId27"/>
    <p:sldId id="271" r:id="rId28"/>
    <p:sldId id="308" r:id="rId29"/>
    <p:sldId id="307" r:id="rId30"/>
    <p:sldId id="309" r:id="rId31"/>
    <p:sldId id="278" r:id="rId32"/>
    <p:sldId id="279" r:id="rId33"/>
    <p:sldId id="312" r:id="rId34"/>
    <p:sldId id="311" r:id="rId35"/>
    <p:sldId id="310" r:id="rId36"/>
    <p:sldId id="313" r:id="rId37"/>
    <p:sldId id="314" r:id="rId38"/>
    <p:sldId id="296" r:id="rId39"/>
    <p:sldId id="316" r:id="rId40"/>
    <p:sldId id="266" r:id="rId41"/>
    <p:sldId id="315" r:id="rId42"/>
    <p:sldId id="268" r:id="rId43"/>
    <p:sldId id="265" r:id="rId44"/>
    <p:sldId id="317" r:id="rId45"/>
    <p:sldId id="318" r:id="rId46"/>
    <p:sldId id="319" r:id="rId47"/>
    <p:sldId id="320" r:id="rId48"/>
    <p:sldId id="321" r:id="rId49"/>
    <p:sldId id="322" r:id="rId50"/>
    <p:sldId id="323" r:id="rId51"/>
    <p:sldId id="324" r:id="rId52"/>
    <p:sldId id="325" r:id="rId53"/>
    <p:sldId id="295" r:id="rId54"/>
    <p:sldId id="326" r:id="rId55"/>
    <p:sldId id="327" r:id="rId56"/>
    <p:sldId id="283" r:id="rId57"/>
    <p:sldId id="328" r:id="rId58"/>
    <p:sldId id="329" r:id="rId59"/>
    <p:sldId id="330" r:id="rId60"/>
    <p:sldId id="331" r:id="rId61"/>
    <p:sldId id="33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35" autoAdjust="0"/>
    <p:restoredTop sz="72919" autoAdjust="0"/>
  </p:normalViewPr>
  <p:slideViewPr>
    <p:cSldViewPr snapToGrid="0">
      <p:cViewPr varScale="1">
        <p:scale>
          <a:sx n="88" d="100"/>
          <a:sy n="88" d="100"/>
        </p:scale>
        <p:origin x="828" y="84"/>
      </p:cViewPr>
      <p:guideLst>
        <p:guide orient="horz" pos="2160"/>
        <p:guide pos="3840"/>
      </p:guideLst>
    </p:cSldViewPr>
  </p:slideViewPr>
  <p:notesTextViewPr>
    <p:cViewPr>
      <p:scale>
        <a:sx n="1" d="1"/>
        <a:sy n="1" d="1"/>
      </p:scale>
      <p:origin x="0" y="0"/>
    </p:cViewPr>
  </p:notesTextViewPr>
  <p:notesViewPr>
    <p:cSldViewPr snapToGrid="0">
      <p:cViewPr varScale="1">
        <p:scale>
          <a:sx n="92" d="100"/>
          <a:sy n="92" d="100"/>
        </p:scale>
        <p:origin x="3732"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handoutMaster" Target="handoutMasters/handoutMaster1.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48A200-A7BA-4146-9732-9AAE010F1779}" type="datetimeFigureOut">
              <a:rPr lang="en-GB" smtClean="0"/>
            </a:fld>
            <a:endParaRPr lang="en-GB"/>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878148-0EC8-4D77-89CA-F8D2098537A0}" type="slidenum">
              <a:rPr lang="en-GB" smtClean="0"/>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96FC6-E3DF-45EC-ABD4-48CC1810F828}" type="datetimeFigureOut">
              <a:rPr lang="en-GB" smtClean="0"/>
            </a:fld>
            <a:endParaRPr lang="en-GB"/>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GB"/>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48BCF-4CBC-4EAC-BF94-01B01AE75249}"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41F868-2CC2-47F0-8530-51359BDEAE5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建文皇帝削藩 干掉建文皇帝               阳山碑材   七八十米高  三万多吨  报恩寺塔</a:t>
            </a:r>
            <a:endParaRPr lang="en-US" altLang="zh-CN" dirty="0" smtClean="0"/>
          </a:p>
          <a:p>
            <a:endParaRPr lang="en-US" altLang="zh-CN" dirty="0" smtClean="0"/>
          </a:p>
          <a:p>
            <a:r>
              <a:rPr lang="zh-CN" altLang="en-US" dirty="0" smtClean="0"/>
              <a:t>下令人口迁都北京， 抵御北元；</a:t>
            </a:r>
            <a:r>
              <a:rPr lang="zh-CN" altLang="en-US" baseline="0" dirty="0" smtClean="0"/>
              <a:t>   燕王</a:t>
            </a:r>
            <a:endParaRPr lang="en-US" altLang="zh-CN" dirty="0" smtClean="0"/>
          </a:p>
          <a:p>
            <a:endParaRPr lang="en-US" altLang="zh-CN" dirty="0" smtClean="0"/>
          </a:p>
          <a:p>
            <a:r>
              <a:rPr lang="zh-CN" altLang="en-US" dirty="0" smtClean="0"/>
              <a:t>永乐大典 </a:t>
            </a:r>
            <a:r>
              <a:rPr lang="en-US" altLang="zh-CN" dirty="0" smtClean="0"/>
              <a:t>20000</a:t>
            </a:r>
            <a:r>
              <a:rPr lang="zh-CN" altLang="en-US" dirty="0" smtClean="0"/>
              <a:t>多卷</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盘心绘莲花、莲蓬、茨菰、浮萍等水生植物，以缎带束在一起，故有“一束莲”之称</a:t>
            </a:r>
            <a:endParaRPr lang="en-US" altLang="zh-CN" dirty="0" smtClean="0"/>
          </a:p>
          <a:p>
            <a:endParaRPr lang="en-US" altLang="zh-CN" dirty="0" smtClean="0"/>
          </a:p>
          <a:p>
            <a:r>
              <a:rPr lang="zh-CN" altLang="en-US" dirty="0" smtClean="0"/>
              <a:t>受波斯文化影响</a:t>
            </a:r>
            <a:endParaRPr lang="en-US" altLang="zh-CN" dirty="0" smtClean="0"/>
          </a:p>
          <a:p>
            <a:endParaRPr lang="en-US" altLang="zh-CN" dirty="0" smtClean="0"/>
          </a:p>
          <a:p>
            <a:r>
              <a:rPr lang="zh-CN" altLang="en-US" dirty="0" smtClean="0"/>
              <a:t>苏麻离青  高铁低锰   带有晕散    </a:t>
            </a:r>
            <a:r>
              <a:rPr lang="zh-CN" altLang="en-US" sz="1200" b="0" i="0" kern="1200" dirty="0" smtClean="0">
                <a:solidFill>
                  <a:schemeClr val="tx1"/>
                </a:solidFill>
                <a:effectLst/>
                <a:latin typeface="+mn-lt"/>
                <a:ea typeface="+mn-ea"/>
                <a:cs typeface="+mn-cs"/>
              </a:rPr>
              <a:t>青料之聚集处成铁褐色，凝重处呈黑色结晶斑，深入胎骨，抚之有凹凸不平之感。</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宣德喜欢斗虫  张太后下令 一切玩好之物</a:t>
            </a:r>
            <a:endParaRPr lang="en-US" altLang="zh-CN" dirty="0" smtClean="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宋 陈容 九龙图</a:t>
            </a:r>
            <a:endParaRPr lang="en-GB" dirty="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宋 陈容 九龙图</a:t>
            </a:r>
            <a:endParaRPr lang="en-GB" dirty="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宋 陈容 九龙图</a:t>
            </a:r>
            <a:endParaRPr lang="en-GB" dirty="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2400" dirty="0" smtClean="0"/>
              <a:t>杨善</a:t>
            </a:r>
            <a:endParaRPr lang="en-US" altLang="zh-CN" sz="2400" dirty="0" smtClean="0"/>
          </a:p>
          <a:p>
            <a:r>
              <a:rPr lang="zh-CN" altLang="en-US" sz="2000" dirty="0" smtClean="0"/>
              <a:t>和议成，欢好且若兄弟，安用此？</a:t>
            </a:r>
            <a:endParaRPr lang="en-US" altLang="zh-CN" sz="2000" dirty="0" smtClean="0"/>
          </a:p>
          <a:p>
            <a:r>
              <a:rPr lang="zh-CN" altLang="en-US" sz="2000" dirty="0" smtClean="0"/>
              <a:t>此欲成太师令名，使自为之。</a:t>
            </a:r>
            <a:endParaRPr lang="en-US" altLang="zh-CN" sz="2000" dirty="0" smtClean="0"/>
          </a:p>
          <a:p>
            <a:r>
              <a:rPr lang="zh-CN" altLang="en-US" sz="2000" dirty="0" smtClean="0"/>
              <a:t>若赍货来，人谓太师图利。</a:t>
            </a:r>
            <a:endParaRPr lang="en-US" altLang="zh-CN" sz="2000" dirty="0" smtClean="0"/>
          </a:p>
          <a:p>
            <a:endParaRPr lang="en-GB" dirty="0"/>
          </a:p>
          <a:p>
            <a:r>
              <a:rPr lang="zh-CN" altLang="en-GB" dirty="0"/>
              <a:t>也先太师</a:t>
            </a:r>
            <a:endParaRPr lang="zh-CN" altLang="en-GB" dirty="0"/>
          </a:p>
          <a:p>
            <a:endParaRPr lang="zh-CN" altLang="en-GB" dirty="0"/>
          </a:p>
          <a:p>
            <a:endParaRPr lang="zh-CN" altLang="en-GB" dirty="0"/>
          </a:p>
          <a:p>
            <a:r>
              <a:rPr lang="zh-CN" altLang="en-GB" dirty="0"/>
              <a:t>夺门之变   杨善去世了</a:t>
            </a:r>
            <a:endParaRPr lang="zh-CN" altLang="en-GB" dirty="0"/>
          </a:p>
          <a:p>
            <a:r>
              <a:rPr lang="zh-CN" altLang="en-GB" dirty="0"/>
              <a:t>石亨 曹吉祥</a:t>
            </a:r>
            <a:endParaRPr lang="zh-CN" altLang="en-GB" dirty="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平等青 陂塘青 成色雅淡</a:t>
            </a:r>
            <a:endParaRPr lang="en-GB" dirty="0" smtClean="0"/>
          </a:p>
          <a:p>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一教玄玄诸教迷，其中奥妙少人知，佛是人修人是佛，不尊真主却尊谁？</a:t>
            </a:r>
            <a:endParaRPr lang="en-GB" dirty="0" smtClean="0"/>
          </a:p>
          <a:p>
            <a:endParaRPr lang="en-US" altLang="zh-CN" dirty="0" smtClean="0"/>
          </a:p>
          <a:p>
            <a:endParaRPr lang="en-US" altLang="zh-CN" dirty="0" smtClean="0"/>
          </a:p>
          <a:p>
            <a:r>
              <a:rPr lang="zh-CN" altLang="en-US" dirty="0" smtClean="0"/>
              <a:t>正德属猪，全国禁食猪肉，只自己吃</a:t>
            </a:r>
            <a:endParaRPr lang="en-US" altLang="zh-CN"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平等青 成色雅淡</a:t>
            </a:r>
            <a:endParaRPr lang="en-GB" dirty="0" smtClean="0"/>
          </a:p>
          <a:p>
            <a:endParaRPr lang="en-US" altLang="zh-CN" dirty="0" smtClean="0"/>
          </a:p>
          <a:p>
            <a:endParaRPr lang="en-US" altLang="zh-CN"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一教玄玄诸教迷，其中奥妙少人知，佛是人修人是佛，不尊真主却尊谁？</a:t>
            </a:r>
            <a:endParaRPr lang="en-GB" dirty="0" smtClean="0"/>
          </a:p>
          <a:p>
            <a:endParaRPr lang="en-US" altLang="zh-CN" dirty="0" smtClean="0"/>
          </a:p>
          <a:p>
            <a:endParaRPr lang="en-US" altLang="zh-CN" dirty="0" smtClean="0"/>
          </a:p>
          <a:p>
            <a:r>
              <a:rPr lang="zh-CN" altLang="en-US" dirty="0" smtClean="0"/>
              <a:t>正德属猪，全国禁食猪肉，只自己吃</a:t>
            </a:r>
            <a:endParaRPr lang="en-US" altLang="zh-CN" dirty="0" smtClean="0"/>
          </a:p>
          <a:p>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41F868-2CC2-47F0-8530-51359BDEAE5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t>嘉靖青花瓷是回青与瑞州石子青料配料使用，配制比例不同，则呈色各异。</a:t>
            </a:r>
            <a:endParaRPr lang="en-GB" sz="1200" dirty="0" smtClean="0"/>
          </a:p>
          <a:p>
            <a:endParaRPr lang="en-US" dirty="0" smtClean="0"/>
          </a:p>
          <a:p>
            <a:r>
              <a:rPr lang="zh-CN" altLang="en-US" dirty="0" smtClean="0"/>
              <a:t>密不透风</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迷信道教 炼丹        </a:t>
            </a:r>
            <a:r>
              <a:rPr lang="zh-CN" altLang="en-US" sz="1200" b="0" i="0" kern="1200" dirty="0" smtClean="0">
                <a:solidFill>
                  <a:schemeClr val="tx1"/>
                </a:solidFill>
                <a:effectLst/>
                <a:latin typeface="+mn-lt"/>
                <a:ea typeface="+mn-ea"/>
                <a:cs typeface="+mn-cs"/>
              </a:rPr>
              <a:t>壬寅宫变之后 移居西内</a:t>
            </a:r>
            <a:r>
              <a:rPr lang="zh-CN" altLang="en-US" sz="1200" b="0" i="0" kern="1200" baseline="0" dirty="0" smtClean="0">
                <a:solidFill>
                  <a:schemeClr val="tx1"/>
                </a:solidFill>
                <a:effectLst/>
                <a:latin typeface="+mn-lt"/>
                <a:ea typeface="+mn-ea"/>
                <a:cs typeface="+mn-cs"/>
              </a:rPr>
              <a:t> 君臣不相接</a:t>
            </a:r>
            <a:endParaRPr lang="zh-CN" altLang="en-US" sz="1200" b="0" i="0" kern="1200" dirty="0" smtClean="0">
              <a:solidFill>
                <a:schemeClr val="tx1"/>
              </a:solidFill>
              <a:effectLst/>
              <a:latin typeface="+mn-lt"/>
              <a:ea typeface="+mn-ea"/>
              <a:cs typeface="+mn-cs"/>
            </a:endParaRPr>
          </a:p>
          <a:p>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在位</a:t>
            </a:r>
            <a:r>
              <a:rPr lang="en-US" altLang="zh-CN" dirty="0" smtClean="0"/>
              <a:t>6</a:t>
            </a:r>
            <a:r>
              <a:rPr lang="zh-CN" altLang="en-US" dirty="0" smtClean="0"/>
              <a:t>年     隆庆</a:t>
            </a:r>
            <a:r>
              <a:rPr lang="en-US" altLang="zh-CN" dirty="0" smtClean="0"/>
              <a:t>1567-1572  </a:t>
            </a:r>
            <a:r>
              <a:rPr lang="zh-CN" altLang="en-US" dirty="0" smtClean="0"/>
              <a:t>开关   收藏热   对欧洲贸易</a:t>
            </a:r>
            <a:endParaRPr lang="en-US" altLang="zh-CN" dirty="0" smtClean="0"/>
          </a:p>
          <a:p>
            <a:endParaRPr lang="en-US" dirty="0" smtClean="0"/>
          </a:p>
          <a:p>
            <a:r>
              <a:rPr lang="zh-CN" altLang="en-US" dirty="0" smtClean="0"/>
              <a:t>蓝的发紫</a:t>
            </a:r>
            <a:endParaRPr lang="en-US" altLang="zh-CN" dirty="0" smtClean="0"/>
          </a:p>
          <a:p>
            <a:endParaRPr lang="en-US" dirty="0" smtClean="0"/>
          </a:p>
          <a:p>
            <a:endParaRPr lang="en-US" dirty="0" smtClean="0"/>
          </a:p>
          <a:p>
            <a:r>
              <a:rPr lang="zh-CN" altLang="en-US" dirty="0" smtClean="0"/>
              <a:t>人物修长</a:t>
            </a:r>
            <a:r>
              <a:rPr lang="zh-CN" altLang="en-US" baseline="0" dirty="0" smtClean="0"/>
              <a:t> 腰细长    万古长春款</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几十年不上朝   在位明代最长</a:t>
            </a:r>
            <a:endParaRPr lang="en-US" altLang="zh-CN" dirty="0" smtClean="0"/>
          </a:p>
          <a:p>
            <a:endParaRPr lang="en-US" dirty="0" smtClean="0"/>
          </a:p>
          <a:p>
            <a:r>
              <a:rPr lang="zh-CN" altLang="en-US" dirty="0" smtClean="0"/>
              <a:t>张居正督导</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1604</a:t>
            </a:r>
            <a:r>
              <a:rPr lang="zh-CN" altLang="en-US" dirty="0" smtClean="0"/>
              <a:t>年，荷兰人劫获葡萄牙商船，将所得青花在阿姆斯特丹拍卖，被称为克拉克瓷。</a:t>
            </a:r>
            <a:endParaRPr lang="en-US" altLang="zh-CN" dirty="0" smtClean="0"/>
          </a:p>
          <a:p>
            <a:endParaRPr lang="en-US" dirty="0" smtClean="0"/>
          </a:p>
          <a:p>
            <a:endParaRPr lang="en-US" dirty="0" smtClean="0"/>
          </a:p>
          <a:p>
            <a:r>
              <a:rPr lang="zh-CN" altLang="en-US" dirty="0" smtClean="0"/>
              <a:t>晚明 外销瓷</a:t>
            </a:r>
            <a:endParaRPr lang="zh-CN" altLang="en-US" dirty="0" smtClean="0"/>
          </a:p>
          <a:p>
            <a:endParaRPr lang="en-GB" dirty="0"/>
          </a:p>
          <a:p>
            <a:endParaRPr lang="en-GB" dirty="0"/>
          </a:p>
          <a:p>
            <a:endParaRPr lang="en-GB" dirty="0"/>
          </a:p>
          <a:p>
            <a:r>
              <a:rPr lang="zh-CN" altLang="en-GB" dirty="0"/>
              <a:t>哥德堡号</a:t>
            </a:r>
            <a:endParaRPr lang="zh-CN" alt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驿卒</a:t>
            </a:r>
            <a:r>
              <a:rPr lang="zh-CN" altLang="en-US" baseline="0" dirty="0" smtClean="0"/>
              <a:t> </a:t>
            </a:r>
            <a:r>
              <a:rPr lang="zh-CN" altLang="en-US" dirty="0" smtClean="0"/>
              <a:t>李自成农民军起义造反  建立大顺政权  生死成谜</a:t>
            </a:r>
            <a:endParaRPr lang="en-US" altLang="zh-CN" dirty="0" smtClean="0"/>
          </a:p>
          <a:p>
            <a:endParaRPr lang="en-US" altLang="zh-CN" dirty="0" smtClean="0"/>
          </a:p>
          <a:p>
            <a:r>
              <a:rPr lang="zh-CN" altLang="en-US" dirty="0" smtClean="0"/>
              <a:t>山海关守军</a:t>
            </a:r>
            <a:r>
              <a:rPr lang="zh-CN" altLang="en-US" baseline="0" dirty="0" smtClean="0"/>
              <a:t> 吴三桂 还没回北京呢 崇祯景山上吊了   王承恩太监陪同</a:t>
            </a:r>
            <a:endParaRPr lang="en-US" altLang="zh-CN" baseline="0" dirty="0" smtClean="0"/>
          </a:p>
          <a:p>
            <a:endParaRPr lang="en-US" altLang="zh-CN" baseline="0" dirty="0" smtClean="0"/>
          </a:p>
          <a:p>
            <a:r>
              <a:rPr lang="zh-CN" altLang="en-US" dirty="0" smtClean="0"/>
              <a:t>对内不敌李自成，对外难挡满清的摄政王多尔衮       </a:t>
            </a:r>
            <a:r>
              <a:rPr lang="zh-CN" altLang="en-US" sz="1200" b="0" i="0" kern="1200" dirty="0" smtClean="0">
                <a:solidFill>
                  <a:schemeClr val="tx1"/>
                </a:solidFill>
                <a:effectLst/>
                <a:latin typeface="+mn-lt"/>
                <a:ea typeface="+mn-ea"/>
                <a:cs typeface="+mn-cs"/>
              </a:rPr>
              <a:t>陈圆圆和吴家亲人都成了李自成的人质。</a:t>
            </a:r>
            <a:endParaRPr lang="en-US" altLang="zh-CN" dirty="0" smtClean="0"/>
          </a:p>
          <a:p>
            <a:endParaRPr lang="en-US" altLang="zh-CN" dirty="0" smtClean="0"/>
          </a:p>
          <a:p>
            <a:r>
              <a:rPr lang="zh-CN" altLang="en-US" dirty="0" smtClean="0"/>
              <a:t>三藩 吴三桂与李自成</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屠龙 明万历年间人</a:t>
            </a:r>
            <a:endParaRPr lang="en-US" altLang="zh-CN" dirty="0" smtClean="0"/>
          </a:p>
          <a:p>
            <a:endParaRPr lang="en-US" dirty="0" smtClean="0"/>
          </a:p>
          <a:p>
            <a:r>
              <a:rPr lang="zh-CN" altLang="en-US" dirty="0" smtClean="0"/>
              <a:t>崇祯 爱写干支款</a:t>
            </a:r>
            <a:r>
              <a:rPr lang="zh-CN" altLang="en-US" baseline="0" dirty="0" smtClean="0"/>
              <a:t> 推后</a:t>
            </a:r>
            <a:r>
              <a:rPr lang="en-US" altLang="zh-CN" baseline="0" dirty="0" smtClean="0"/>
              <a:t>60</a:t>
            </a:r>
            <a:r>
              <a:rPr lang="zh-CN" altLang="en-US" baseline="0" dirty="0" smtClean="0"/>
              <a:t>年</a:t>
            </a:r>
            <a:endParaRPr lang="en-US" altLang="zh-CN" baseline="0" dirty="0" smtClean="0"/>
          </a:p>
          <a:p>
            <a:endParaRPr lang="en-US" baseline="0" dirty="0" smtClean="0"/>
          </a:p>
          <a:p>
            <a:r>
              <a:rPr lang="zh-CN" altLang="en-US" baseline="0" dirty="0" smtClean="0"/>
              <a:t>也画刀马人  和康熙青花继承关系</a:t>
            </a:r>
            <a:endParaRPr lang="en-US" altLang="zh-CN" baseline="0" dirty="0" smtClean="0"/>
          </a:p>
          <a:p>
            <a:endParaRPr lang="en-US" baseline="0" dirty="0" smtClean="0"/>
          </a:p>
          <a:p>
            <a:endParaRPr lang="en-US" baseline="0" dirty="0" smtClean="0"/>
          </a:p>
          <a:p>
            <a:r>
              <a:rPr lang="zh-CN" altLang="en-US" sz="1200" b="0" i="0" kern="1200" dirty="0" smtClean="0">
                <a:solidFill>
                  <a:schemeClr val="tx1"/>
                </a:solidFill>
                <a:effectLst/>
                <a:latin typeface="+mn-lt"/>
                <a:ea typeface="+mn-ea"/>
                <a:cs typeface="+mn-cs"/>
              </a:rPr>
              <a:t>明末清初，民窑表现戏曲故事也特别盛行，</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三国演义</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西厢记</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水浒传</a:t>
            </a:r>
            <a:r>
              <a:rPr lang="en-US" altLang="zh-CN" sz="1200" b="0" i="0" kern="1200" dirty="0" smtClean="0">
                <a:solidFill>
                  <a:schemeClr val="tx1"/>
                </a:solidFill>
                <a:effectLst/>
                <a:latin typeface="+mn-lt"/>
                <a:ea typeface="+mn-ea"/>
                <a:cs typeface="+mn-cs"/>
              </a:rPr>
              <a:t>》</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江山一桶</a:t>
            </a:r>
            <a:endParaRPr lang="en-US" altLang="zh-CN" dirty="0" smtClean="0"/>
          </a:p>
          <a:p>
            <a:endParaRPr lang="en-US" altLang="zh-CN" dirty="0" smtClean="0"/>
          </a:p>
          <a:p>
            <a:endParaRPr lang="en-US" altLang="zh-CN" dirty="0" smtClean="0"/>
          </a:p>
          <a:p>
            <a:r>
              <a:rPr lang="zh-CN" altLang="en-US" dirty="0" smtClean="0"/>
              <a:t>陶雅 清代成书</a:t>
            </a:r>
            <a:endParaRPr lang="en-US" altLang="zh-CN" dirty="0" smtClean="0"/>
          </a:p>
          <a:p>
            <a:endParaRPr lang="en-US" dirty="0" smtClean="0"/>
          </a:p>
          <a:p>
            <a:r>
              <a:rPr lang="zh-CN" altLang="en-US" dirty="0" smtClean="0"/>
              <a:t>康熙早年不让写款  不吉利</a:t>
            </a:r>
            <a:r>
              <a:rPr lang="en-US" altLang="zh-CN" baseline="0" dirty="0" smtClean="0"/>
              <a:t>               </a:t>
            </a:r>
            <a:r>
              <a:rPr lang="zh-CN" altLang="en-US" dirty="0" smtClean="0"/>
              <a:t>寄托款写的很多  明朝的款</a:t>
            </a:r>
            <a:endParaRPr lang="en-US" altLang="zh-CN" dirty="0" smtClean="0"/>
          </a:p>
          <a:p>
            <a:endParaRPr lang="en-US" dirty="0" smtClean="0"/>
          </a:p>
          <a:p>
            <a:r>
              <a:rPr lang="zh-CN" altLang="en-US" dirty="0" smtClean="0"/>
              <a:t>动物 勃勃生机</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雍正 勤于政务</a:t>
            </a:r>
            <a:r>
              <a:rPr lang="zh-CN" altLang="en-US" baseline="0" dirty="0" smtClean="0"/>
              <a:t>  奏折现存</a:t>
            </a:r>
            <a:r>
              <a:rPr lang="en-US" altLang="zh-CN" baseline="0" dirty="0" smtClean="0"/>
              <a:t>41600</a:t>
            </a:r>
            <a:r>
              <a:rPr lang="zh-CN" altLang="en-US" baseline="0" dirty="0" smtClean="0"/>
              <a:t>多件  平均每天十个奏折  在位近</a:t>
            </a:r>
            <a:r>
              <a:rPr lang="en-US" altLang="zh-CN" baseline="0" dirty="0" smtClean="0"/>
              <a:t>13</a:t>
            </a:r>
            <a:r>
              <a:rPr lang="zh-CN" altLang="en-US" baseline="0" dirty="0" smtClean="0"/>
              <a:t>年</a:t>
            </a:r>
            <a:endParaRPr lang="en-US" altLang="zh-CN" baseline="0" dirty="0" smtClean="0"/>
          </a:p>
          <a:p>
            <a:endParaRPr lang="en-US" baseline="0" dirty="0" smtClean="0"/>
          </a:p>
          <a:p>
            <a:endParaRPr lang="en-US" baseline="0" dirty="0" smtClean="0"/>
          </a:p>
          <a:p>
            <a:r>
              <a:rPr lang="zh-CN" altLang="en-US" baseline="0" dirty="0" smtClean="0"/>
              <a:t>拘谨  规范；  艺术修养有关</a:t>
            </a:r>
            <a:endParaRPr lang="en-US" altLang="zh-CN" baseline="0" dirty="0" smtClean="0"/>
          </a:p>
          <a:p>
            <a:endParaRPr lang="en-US" baseline="0" dirty="0" smtClean="0"/>
          </a:p>
          <a:p>
            <a:r>
              <a:rPr lang="zh-CN" altLang="en-US" baseline="0" dirty="0" smtClean="0"/>
              <a:t>青花风格直追永宣</a:t>
            </a:r>
            <a:endParaRPr lang="en-US" altLang="zh-CN" baseline="0" dirty="0" smtClean="0"/>
          </a:p>
          <a:p>
            <a:endParaRPr lang="en-US" baseline="0" dirty="0" smtClean="0"/>
          </a:p>
          <a:p>
            <a:endParaRPr lang="en-US" baseline="0" dirty="0" smtClean="0"/>
          </a:p>
          <a:p>
            <a:r>
              <a:rPr lang="zh-CN" altLang="en-US" baseline="0" dirty="0" smtClean="0"/>
              <a:t>淡描青花  受万历铁线描影响</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耿宝昌先生在</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明清瓷器鉴定</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第</a:t>
            </a:r>
            <a:r>
              <a:rPr lang="en-US" altLang="zh-CN" sz="1200" b="0" i="0" kern="1200" dirty="0" smtClean="0">
                <a:solidFill>
                  <a:schemeClr val="tx1"/>
                </a:solidFill>
                <a:effectLst/>
                <a:latin typeface="+mn-lt"/>
                <a:ea typeface="+mn-ea"/>
                <a:cs typeface="+mn-cs"/>
              </a:rPr>
              <a:t>231</a:t>
            </a:r>
            <a:r>
              <a:rPr lang="zh-CN" altLang="en-US" sz="1200" b="0" i="0" kern="1200" dirty="0" smtClean="0">
                <a:solidFill>
                  <a:schemeClr val="tx1"/>
                </a:solidFill>
                <a:effectLst/>
                <a:latin typeface="+mn-lt"/>
                <a:ea typeface="+mn-ea"/>
                <a:cs typeface="+mn-cs"/>
              </a:rPr>
              <a:t>页讲道：其器型有二：一是肩部无饰；一是肩部凸两道玄纹。雍正仅见后者</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dirty="0" smtClean="0">
                <a:latin typeface="华文隶书" panose="02010800040101010101" pitchFamily="2" charset="-122"/>
                <a:ea typeface="华文隶书" panose="02010800040101010101" pitchFamily="2" charset="-122"/>
              </a:rPr>
              <a:t>玉堂春瓶</a:t>
            </a:r>
            <a:endParaRPr lang="en-US" altLang="zh-CN" sz="1200" dirty="0" smtClean="0">
              <a:latin typeface="华文隶书" panose="02010800040101010101" pitchFamily="2" charset="-122"/>
              <a:ea typeface="华文隶书" panose="02010800040101010101" pitchFamily="2" charset="-122"/>
            </a:endParaRPr>
          </a:p>
          <a:p>
            <a:endParaRPr lang="en-US" sz="1200" dirty="0" smtClean="0">
              <a:latin typeface="华文隶书" panose="02010800040101010101" pitchFamily="2" charset="-122"/>
              <a:ea typeface="华文隶书" panose="02010800040101010101" pitchFamily="2" charset="-122"/>
            </a:endParaRPr>
          </a:p>
          <a:p>
            <a:r>
              <a:rPr lang="zh-CN" altLang="en-US" sz="1200" dirty="0" smtClean="0">
                <a:latin typeface="华文隶书" panose="02010800040101010101" pitchFamily="2" charset="-122"/>
                <a:ea typeface="华文隶书" panose="02010800040101010101" pitchFamily="2" charset="-122"/>
              </a:rPr>
              <a:t>“雍正八年十月，奉命再将赏用瓷瓶烧造些来。”</a:t>
            </a:r>
            <a:endParaRPr lang="en-US" sz="1200" dirty="0" smtClean="0">
              <a:latin typeface="华文隶书" panose="02010800040101010101" pitchFamily="2" charset="-122"/>
              <a:ea typeface="华文隶书" panose="02010800040101010101" pitchFamily="2" charset="-122"/>
            </a:endParaRPr>
          </a:p>
          <a:p>
            <a:endParaRPr lang="en-US" dirty="0" smtClean="0"/>
          </a:p>
          <a:p>
            <a:r>
              <a:rPr lang="zh-CN" altLang="en-US" dirty="0" smtClean="0"/>
              <a:t>康熙 藏应选 朗廷极</a:t>
            </a:r>
            <a:endParaRPr lang="en-US" altLang="zh-CN" dirty="0" smtClean="0"/>
          </a:p>
          <a:p>
            <a:endParaRPr lang="en-US" dirty="0" smtClean="0"/>
          </a:p>
          <a:p>
            <a:r>
              <a:rPr lang="zh-CN" altLang="en-US" dirty="0" smtClean="0"/>
              <a:t>雍正 年希尧</a:t>
            </a:r>
            <a:endParaRPr lang="en-US" dirty="0" smtClean="0"/>
          </a:p>
          <a:p>
            <a:endParaRPr lang="en-US" dirty="0" smtClean="0"/>
          </a:p>
          <a:p>
            <a:r>
              <a:rPr lang="zh-CN" altLang="en-US" dirty="0" smtClean="0"/>
              <a:t>雍正乾隆 唐英   乾隆</a:t>
            </a:r>
            <a:r>
              <a:rPr lang="en-US" altLang="zh-CN" dirty="0" smtClean="0"/>
              <a:t>21</a:t>
            </a:r>
            <a:r>
              <a:rPr lang="zh-CN" altLang="en-US" dirty="0" smtClean="0"/>
              <a:t>年 圆明园召见唐英    </a:t>
            </a:r>
            <a:endParaRPr lang="en-US" altLang="zh-CN" dirty="0" smtClean="0"/>
          </a:p>
          <a:p>
            <a:endParaRPr lang="en-US" dirty="0" smtClean="0"/>
          </a:p>
          <a:p>
            <a:r>
              <a:rPr lang="zh-CN" altLang="en-US" dirty="0" smtClean="0"/>
              <a:t>乾隆 盛年登基  富三代 在位最久 花钱最多</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t>铜 还原气氛</a:t>
            </a:r>
            <a:endParaRPr lang="en-US" altLang="zh-CN" sz="1200" dirty="0" smtClean="0"/>
          </a:p>
          <a:p>
            <a:endParaRPr lang="en-US" altLang="zh-CN" sz="1200" dirty="0" smtClean="0"/>
          </a:p>
          <a:p>
            <a:r>
              <a:rPr lang="zh-CN" altLang="en-US" sz="1200" dirty="0" smtClean="0"/>
              <a:t>线绘、拔白、涂绘</a:t>
            </a:r>
            <a:endParaRPr lang="en-GB" sz="1200" dirty="0" smtClean="0"/>
          </a:p>
          <a:p>
            <a:endParaRPr lang="en-US" altLang="zh-CN" sz="1200" dirty="0" smtClean="0"/>
          </a:p>
          <a:p>
            <a:r>
              <a:rPr lang="zh-CN" altLang="en-US" sz="1200" dirty="0" smtClean="0"/>
              <a:t>釉里红线绘，即是在瓷胎上用线条描绘各种不同图案花纹。这是元代釉里红瓷器最主要的装饰方法。由于高温铜红料烧成条件比较严格，往往产生飞红现象，所以，细线描绘花纹的釉里红瓷器烧成比较困难。 </a:t>
            </a:r>
            <a:endParaRPr lang="en-US" altLang="zh-CN" sz="1200" dirty="0" smtClean="0"/>
          </a:p>
          <a:p>
            <a:r>
              <a:rPr lang="zh-CN" altLang="en-US" sz="1200" dirty="0" smtClean="0"/>
              <a:t>釉里红拔白，其方法在白胎上留出所需之图案花纹部位，或在该部位刻划出图案花纹，用铜红料涂抹其他空余之地，烧成后，图案花纹即在周围红色中以胎釉之本色显现出来。 </a:t>
            </a:r>
            <a:endParaRPr lang="en-US" altLang="zh-CN" sz="1200" dirty="0" smtClean="0"/>
          </a:p>
          <a:p>
            <a:r>
              <a:rPr lang="zh-CN" altLang="en-US" sz="1200" dirty="0" smtClean="0"/>
              <a:t>釉里红涂绘，以铜红成片、成块地涂绘成一定图案花纹。釉里红拔白和釉里红涂绘这两种方法都能减少像釉里红线绘容易产生的飞红现象。从推理上说，后两种应早于线绘的普通使用</a:t>
            </a:r>
            <a:endParaRPr lang="en-US" dirty="0" smtClean="0"/>
          </a:p>
          <a:p>
            <a:endParaRPr lang="en-US" dirty="0" smtClean="0"/>
          </a:p>
          <a:p>
            <a:r>
              <a:rPr lang="zh-CN" altLang="en-US" dirty="0" smtClean="0"/>
              <a:t>红色代表正统</a:t>
            </a:r>
            <a:r>
              <a:rPr lang="en-US" altLang="zh-CN" dirty="0" smtClean="0"/>
              <a:t>     </a:t>
            </a:r>
            <a:r>
              <a:rPr lang="zh-CN" altLang="en-US" dirty="0" smtClean="0"/>
              <a:t>南方</a:t>
            </a:r>
            <a:r>
              <a:rPr lang="en-US" altLang="zh-CN" baseline="0" dirty="0" smtClean="0"/>
              <a:t>    </a:t>
            </a:r>
            <a:r>
              <a:rPr lang="zh-CN" altLang="en-US" dirty="0" smtClean="0"/>
              <a:t>朱 洪 红巾军      故宫</a:t>
            </a:r>
            <a:r>
              <a:rPr lang="en-US" altLang="zh-CN" dirty="0" smtClean="0"/>
              <a:t>100</a:t>
            </a:r>
            <a:r>
              <a:rPr lang="zh-CN" altLang="en-US" dirty="0" smtClean="0"/>
              <a:t>件洪武瓷器 </a:t>
            </a:r>
            <a:r>
              <a:rPr lang="en-US" altLang="zh-CN" dirty="0" smtClean="0"/>
              <a:t>80%</a:t>
            </a:r>
            <a:r>
              <a:rPr lang="zh-CN" altLang="en-US" dirty="0" smtClean="0"/>
              <a:t>是釉里红</a:t>
            </a:r>
            <a:endParaRPr lang="en-US" altLang="zh-CN" dirty="0" smtClean="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窑内的气氛变化对其影响较小，烧成可能性较大，并且呈色稳定。</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乾隆四年 唐英</a:t>
            </a:r>
            <a:r>
              <a:rPr lang="en-US" altLang="zh-CN" baseline="0" dirty="0" smtClean="0"/>
              <a:t>  </a:t>
            </a:r>
            <a:r>
              <a:rPr lang="zh-CN" altLang="en-US" baseline="0" dirty="0" smtClean="0"/>
              <a:t>看这个样子 烧花样给我</a:t>
            </a:r>
            <a:endParaRPr lang="en-US" altLang="zh-CN" baseline="0" dirty="0" smtClean="0"/>
          </a:p>
          <a:p>
            <a:endParaRPr lang="en-US" altLang="zh-CN" baseline="0" dirty="0" smtClean="0"/>
          </a:p>
          <a:p>
            <a:r>
              <a:rPr lang="zh-CN" altLang="en-US" baseline="0" dirty="0" smtClean="0"/>
              <a:t>乾隆之后就不烧了</a:t>
            </a:r>
            <a:endParaRPr lang="en-US" altLang="zh-CN" dirty="0" smtClean="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青花釉里红瓷器创烧于元代。青花的呈色剂是氧化钴，呈色稳定；釉里红的呈色剂是氧化铜，极易挥发，因此对窑室的烧成气氛要求十分严格。</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雍正康熙时期也烧了青花釉里红</a:t>
            </a:r>
            <a:endParaRPr lang="en-GB" dirty="0"/>
          </a:p>
        </p:txBody>
      </p:sp>
      <p:sp>
        <p:nvSpPr>
          <p:cNvPr id="4" name="灯片编号占位符 3"/>
          <p:cNvSpPr>
            <a:spLocks noGrp="1"/>
          </p:cNvSpPr>
          <p:nvPr>
            <p:ph type="sldNum" sz="quarter" idx="10"/>
          </p:nvPr>
        </p:nvSpPr>
        <p:spPr/>
        <p:txBody>
          <a:bodyPr/>
          <a:lstStyle/>
          <a:p>
            <a:fld id="{1C41F868-2CC2-47F0-8530-51359BDEAE5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曹昭</a:t>
            </a:r>
            <a:r>
              <a:rPr lang="en-US" altLang="zh-CN" dirty="0" smtClean="0"/>
              <a:t>《</a:t>
            </a:r>
            <a:r>
              <a:rPr lang="zh-CN" altLang="en-US" dirty="0" smtClean="0"/>
              <a:t>格古要论</a:t>
            </a:r>
            <a:r>
              <a:rPr lang="en-US" altLang="zh-CN" dirty="0" smtClean="0"/>
              <a:t>》</a:t>
            </a:r>
            <a:r>
              <a:rPr lang="zh-CN" altLang="en-US" dirty="0" smtClean="0"/>
              <a:t>：“元朝烧小足印花者，内有‘枢府’字者高。”</a:t>
            </a:r>
            <a:endParaRPr lang="zh-CN" altLang="en-US" dirty="0" smtClean="0"/>
          </a:p>
          <a:p>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蓝釉白花瓷器是元代景德镇窑的创新品种</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清代康熙时景德镇御窑厂曾仿烧过宣德蓝釉白花鱼莲纹盘，但图案刻画不如宣德时作品细腻。</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明代黄釉瓷器造型以盘、碗居多，罐则少见，且为弘治朝所独有，除双兽耳罐以外，还有绶带耳罐。</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着色剂为氧化锑，比以氧化铁为着色剂的传统浇黄釉浅淡，故名“淡黄釉”。又因其釉色淡雅似蛋黄色，故又称“蛋黄釉”。</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雍正淡黄 多为小件的瓶、盘、碗、杯、碟等</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祭红釉是仿宣德红釉的品种</a:t>
            </a:r>
            <a:endParaRPr lang="en-US" altLang="zh-CN" dirty="0" smtClean="0"/>
          </a:p>
          <a:p>
            <a:endParaRPr lang="en-US" dirty="0" smtClean="0"/>
          </a:p>
          <a:p>
            <a:r>
              <a:rPr lang="zh-CN" altLang="en-US" sz="1200" b="0" i="0" kern="1200" dirty="0" smtClean="0">
                <a:solidFill>
                  <a:schemeClr val="tx1"/>
                </a:solidFill>
                <a:effectLst/>
                <a:latin typeface="+mn-lt"/>
                <a:ea typeface="+mn-ea"/>
                <a:cs typeface="+mn-cs"/>
              </a:rPr>
              <a:t>细小橘皮皱纹，有的因釉层较厚而呈垂流状，足边往往因垂流积釉而呈黑褐色。</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以微量金（</a:t>
            </a:r>
            <a:r>
              <a:rPr lang="en-US" altLang="zh-CN" sz="1200" b="0" i="0" kern="1200" dirty="0" smtClean="0">
                <a:solidFill>
                  <a:schemeClr val="tx1"/>
                </a:solidFill>
                <a:effectLst/>
                <a:latin typeface="+mn-lt"/>
                <a:ea typeface="+mn-ea"/>
                <a:cs typeface="+mn-cs"/>
              </a:rPr>
              <a:t>Au</a:t>
            </a:r>
            <a:r>
              <a:rPr lang="zh-CN" altLang="en-US" sz="1200" b="0" i="0" kern="1200" dirty="0" smtClean="0">
                <a:solidFill>
                  <a:schemeClr val="tx1"/>
                </a:solidFill>
                <a:effectLst/>
                <a:latin typeface="+mn-lt"/>
                <a:ea typeface="+mn-ea"/>
                <a:cs typeface="+mn-cs"/>
              </a:rPr>
              <a:t>）作着色剂、在炉内经</a:t>
            </a:r>
            <a:r>
              <a:rPr lang="en-US" altLang="zh-CN" sz="1200" b="0" i="0" kern="1200" dirty="0" smtClean="0">
                <a:solidFill>
                  <a:schemeClr val="tx1"/>
                </a:solidFill>
                <a:effectLst/>
                <a:latin typeface="+mn-lt"/>
                <a:ea typeface="+mn-ea"/>
                <a:cs typeface="+mn-cs"/>
              </a:rPr>
              <a:t>800℃</a:t>
            </a:r>
            <a:r>
              <a:rPr lang="zh-CN" altLang="en-US" sz="1200" b="0" i="0" kern="1200" dirty="0" smtClean="0">
                <a:solidFill>
                  <a:schemeClr val="tx1"/>
                </a:solidFill>
                <a:effectLst/>
                <a:latin typeface="+mn-lt"/>
                <a:ea typeface="+mn-ea"/>
                <a:cs typeface="+mn-cs"/>
              </a:rPr>
              <a:t>左右焙烧而成的低温红釉</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豇豆红釉属于高温铜红釉</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美人醉”、“桃花片”、“娃娃脸”</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创烧于康熙晚期</a:t>
            </a:r>
            <a:endParaRPr lang="en-US" altLang="zh-CN" dirty="0" smtClean="0"/>
          </a:p>
          <a:p>
            <a:endParaRPr lang="en-US" altLang="zh-CN" dirty="0" smtClean="0"/>
          </a:p>
          <a:p>
            <a:endParaRPr lang="en-US" altLang="zh-CN" dirty="0" smtClean="0"/>
          </a:p>
          <a:p>
            <a:endParaRPr lang="en-US" altLang="zh-CN" dirty="0" smtClean="0"/>
          </a:p>
          <a:p>
            <a:r>
              <a:rPr lang="zh-CN" altLang="en-US" dirty="0" smtClean="0"/>
              <a:t>苏州博物馆里藏有</a:t>
            </a:r>
            <a:r>
              <a:rPr lang="en-US" altLang="zh-CN" dirty="0" smtClean="0"/>
              <a:t>13</a:t>
            </a:r>
            <a:r>
              <a:rPr lang="zh-CN" altLang="en-US" dirty="0" smtClean="0"/>
              <a:t>件“居仁堂制”款识的洪宪瓷器，是袁世凯第十三个女儿袁经祯于</a:t>
            </a:r>
            <a:r>
              <a:rPr lang="en-US" altLang="zh-CN" dirty="0" smtClean="0"/>
              <a:t>1963</a:t>
            </a:r>
            <a:r>
              <a:rPr lang="zh-CN" altLang="en-US" dirty="0" smtClean="0"/>
              <a:t>年至</a:t>
            </a:r>
            <a:r>
              <a:rPr lang="en-US" altLang="zh-CN" dirty="0" smtClean="0"/>
              <a:t>1965</a:t>
            </a:r>
            <a:r>
              <a:rPr lang="zh-CN" altLang="en-US" dirty="0" smtClean="0"/>
              <a:t>年间捐赠的。</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大雅斋    圆明园 天地一家春    永庆长春</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翔采”、“多古”、“香清”</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中国古陶瓷学会会长汪庆正，停止烧造唐三彩后，黄冶窑用制作三彩的东西，烧造了青花瓷。</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smtClean="0">
              <a:solidFill>
                <a:schemeClr val="tx1"/>
              </a:solidFill>
              <a:effectLst/>
              <a:latin typeface="+mn-lt"/>
              <a:ea typeface="+mn-ea"/>
              <a:cs typeface="+mn-cs"/>
            </a:endParaRPr>
          </a:p>
          <a:p>
            <a:pPr marL="0" indent="0">
              <a:buFont typeface="Arial" panose="020B0604020202020204" pitchFamily="34" charset="0"/>
              <a:buNone/>
            </a:pPr>
            <a:r>
              <a:rPr lang="zh-CN" altLang="en-US" sz="1200" dirty="0" smtClean="0">
                <a:latin typeface="华文隶书" panose="02010800040101010101" pitchFamily="2" charset="-122"/>
                <a:ea typeface="华文隶书" panose="02010800040101010101" pitchFamily="2" charset="-122"/>
              </a:rPr>
              <a:t>唐代中晚期， 以低锰钴矿为着色剂，似巩县唐三彩蓝釉料</a:t>
            </a:r>
            <a:endParaRPr lang="en-US" altLang="zh-CN" sz="1200" dirty="0" smtClean="0">
              <a:latin typeface="华文隶书" panose="02010800040101010101" pitchFamily="2" charset="-122"/>
              <a:ea typeface="华文隶书" panose="02010800040101010101" pitchFamily="2" charset="-122"/>
            </a:endParaRPr>
          </a:p>
          <a:p>
            <a:pPr marL="342900" indent="-342900">
              <a:buFont typeface="Arial" panose="020B0604020202020204" pitchFamily="34" charset="0"/>
              <a:buChar char="•"/>
            </a:pPr>
            <a:endParaRPr lang="en-GB" sz="1200" dirty="0" smtClean="0">
              <a:latin typeface="华文隶书" panose="02010800040101010101" pitchFamily="2" charset="-122"/>
              <a:ea typeface="华文隶书" panose="02010800040101010101" pitchFamily="2" charset="-122"/>
            </a:endParaRPr>
          </a:p>
          <a:p>
            <a:r>
              <a:rPr lang="zh-CN" altLang="en-US" dirty="0" smtClean="0"/>
              <a:t>宋： 浙江省龙泉县金沙塔塔基，太平兴国二年（</a:t>
            </a:r>
            <a:r>
              <a:rPr lang="en-US" altLang="zh-CN" dirty="0" smtClean="0"/>
              <a:t>977</a:t>
            </a:r>
            <a:r>
              <a:rPr lang="zh-CN" altLang="en-US" dirty="0" smtClean="0"/>
              <a:t>年）</a:t>
            </a:r>
            <a:endParaRPr lang="en-US" dirty="0" smtClean="0"/>
          </a:p>
          <a:p>
            <a:r>
              <a:rPr lang="zh-CN" altLang="en-US" dirty="0" smtClean="0"/>
              <a:t>浙江省绍兴市环翠塔塔基，南宋咸淳元年（</a:t>
            </a:r>
            <a:r>
              <a:rPr lang="en-US" altLang="zh-CN" dirty="0" smtClean="0"/>
              <a:t>1265</a:t>
            </a:r>
            <a:r>
              <a:rPr lang="zh-CN" altLang="en-US" dirty="0" smtClean="0"/>
              <a:t>年）</a:t>
            </a:r>
            <a:r>
              <a:rPr lang="en-US" altLang="zh-CN" baseline="0" dirty="0" smtClean="0"/>
              <a:t>                      </a:t>
            </a:r>
            <a:r>
              <a:rPr lang="zh-CN" altLang="en-US" dirty="0" smtClean="0"/>
              <a:t>宋代审美不符</a:t>
            </a:r>
            <a:endParaRPr lang="en-GB" dirty="0" smtClean="0"/>
          </a:p>
          <a:p>
            <a:endParaRPr lang="en-US" dirty="0" smtClean="0"/>
          </a:p>
          <a:p>
            <a:endParaRPr lang="en-US" dirty="0" smtClean="0"/>
          </a:p>
          <a:p>
            <a:r>
              <a:rPr lang="zh-CN" altLang="en-US" dirty="0" smtClean="0"/>
              <a:t>地理位置无传承关系</a:t>
            </a:r>
            <a:endParaRPr lang="en-US" dirty="0" smtClean="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至元十五（</a:t>
            </a:r>
            <a:r>
              <a:rPr lang="en-US" altLang="zh-CN" dirty="0" smtClean="0"/>
              <a:t>1278</a:t>
            </a:r>
            <a:r>
              <a:rPr lang="zh-CN" altLang="en-US" dirty="0" smtClean="0"/>
              <a:t>）年，设立浮梁磁局</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青花瓷器的色彩符合蒙古统治者和来自西亚、中亚的伊斯兰国家的喜好，所以得以在元代迅速发展，不但在国内广泛流行，而且也成为最受欢迎的外销瓷品种之一。</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a:t>
            </a:r>
            <a:r>
              <a:rPr lang="zh-CN" altLang="en-US" dirty="0" smtClean="0"/>
              <a:t>南窑笔记</a:t>
            </a:r>
            <a:r>
              <a:rPr lang="en-US" altLang="zh-CN" dirty="0" smtClean="0"/>
              <a:t>·</a:t>
            </a:r>
            <a:r>
              <a:rPr lang="zh-CN" altLang="en-US" dirty="0" smtClean="0"/>
              <a:t>合泥</a:t>
            </a:r>
            <a:r>
              <a:rPr lang="en-US" altLang="zh-CN" dirty="0" smtClean="0"/>
              <a:t>》</a:t>
            </a:r>
            <a:r>
              <a:rPr lang="zh-CN" altLang="en-US" dirty="0" smtClean="0"/>
              <a:t>谓：“不子</a:t>
            </a:r>
            <a:r>
              <a:rPr lang="en-US" altLang="zh-CN" dirty="0" smtClean="0"/>
              <a:t>(</a:t>
            </a:r>
            <a:r>
              <a:rPr lang="zh-CN" altLang="en-US" dirty="0" smtClean="0"/>
              <a:t>不音：</a:t>
            </a:r>
            <a:r>
              <a:rPr lang="en-US" altLang="zh-CN" dirty="0" smtClean="0"/>
              <a:t>dun</a:t>
            </a:r>
            <a:r>
              <a:rPr lang="zh-CN" altLang="en-US" dirty="0" smtClean="0"/>
              <a:t>，景德镇俗称</a:t>
            </a:r>
            <a:r>
              <a:rPr lang="en-US" altLang="zh-CN" dirty="0" smtClean="0"/>
              <a:t>)</a:t>
            </a:r>
            <a:r>
              <a:rPr lang="zh-CN" altLang="en-US" dirty="0" smtClean="0"/>
              <a:t>性软，高岭性硬，用二种配合成泥。或不子七分、高岭三分，或四、六分，各种搭配不同。</a:t>
            </a:r>
            <a:r>
              <a:rPr lang="en-US" altLang="zh-CN" dirty="0" smtClean="0"/>
              <a:t>……</a:t>
            </a:r>
            <a:r>
              <a:rPr lang="zh-CN" altLang="en-US" dirty="0" smtClean="0"/>
              <a:t>一切瓷器坯胎骨子俱用合泥做造”</a:t>
            </a:r>
            <a:endParaRPr lang="en-US" altLang="zh-CN"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留白纹饰都有凸起。    苏麻离青， 来自伊拉克。</a:t>
            </a:r>
            <a:endParaRPr lang="en-GB" dirty="0" smtClean="0"/>
          </a:p>
          <a:p>
            <a:endParaRPr lang="en-US" dirty="0" smtClean="0"/>
          </a:p>
          <a:p>
            <a:r>
              <a:rPr lang="zh-CN" altLang="en-US" dirty="0" smtClean="0"/>
              <a:t>“满池娇”是一种宫廷服装图案的名称，描绘的是池塘中的花、鸟景色。  菱形锦纹、缠枝莲纹；口径</a:t>
            </a:r>
            <a:r>
              <a:rPr lang="en-US" altLang="zh-CN" dirty="0" smtClean="0"/>
              <a:t>50cm</a:t>
            </a:r>
            <a:r>
              <a:rPr lang="zh-CN" altLang="en-US" dirty="0" smtClean="0"/>
              <a:t>。</a:t>
            </a:r>
            <a:endParaRPr lang="en-US" altLang="zh-CN"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prstClr val="black"/>
                </a:solidFill>
                <a:latin typeface="华文隶书" panose="02010800040101010101" pitchFamily="2" charset="-122"/>
                <a:ea typeface="华文隶书" panose="02010800040101010101" pitchFamily="2" charset="-122"/>
              </a:rPr>
              <a:t>御衫绣作满池娇。</a:t>
            </a:r>
            <a:endParaRPr lang="en-US" altLang="zh-CN" sz="1200" dirty="0" smtClean="0">
              <a:solidFill>
                <a:prstClr val="black"/>
              </a:solidFill>
              <a:latin typeface="华文隶书" panose="02010800040101010101" pitchFamily="2" charset="-122"/>
              <a:ea typeface="华文隶书" panose="02010800040101010101" pitchFamily="2" charset="-122"/>
            </a:endParaRPr>
          </a:p>
          <a:p>
            <a:endParaRPr lang="en-GB" dirty="0"/>
          </a:p>
        </p:txBody>
      </p:sp>
      <p:sp>
        <p:nvSpPr>
          <p:cNvPr id="4" name="灯片编号占位符 3"/>
          <p:cNvSpPr>
            <a:spLocks noGrp="1"/>
          </p:cNvSpPr>
          <p:nvPr>
            <p:ph type="sldNum" sz="quarter" idx="10"/>
          </p:nvPr>
        </p:nvSpPr>
        <p:spPr/>
        <p:txBody>
          <a:bodyPr/>
          <a:lstStyle/>
          <a:p>
            <a:fld id="{1C41F868-2CC2-47F0-8530-51359BDEAE5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63.8 </a:t>
            </a:r>
            <a:r>
              <a:rPr lang="en-US" altLang="zh-CN" dirty="0" smtClean="0"/>
              <a:t>cm</a:t>
            </a:r>
            <a:endParaRPr lang="en-US" altLang="zh-CN" dirty="0" smtClean="0"/>
          </a:p>
          <a:p>
            <a:endParaRPr lang="en-US" dirty="0" smtClean="0"/>
          </a:p>
          <a:p>
            <a:r>
              <a:rPr lang="zh-CN" altLang="en-US" sz="1200" b="0" i="0" kern="1200" dirty="0" smtClean="0">
                <a:solidFill>
                  <a:schemeClr val="tx1"/>
                </a:solidFill>
                <a:effectLst/>
                <a:latin typeface="+mn-lt"/>
                <a:ea typeface="+mn-ea"/>
                <a:cs typeface="+mn-cs"/>
              </a:rPr>
              <a:t>霍布森（</a:t>
            </a:r>
            <a:r>
              <a:rPr lang="en-GB" sz="1200" b="0" i="0" kern="1200" dirty="0" smtClean="0">
                <a:solidFill>
                  <a:schemeClr val="tx1"/>
                </a:solidFill>
                <a:effectLst/>
                <a:latin typeface="+mn-lt"/>
                <a:ea typeface="+mn-ea"/>
                <a:cs typeface="+mn-cs"/>
              </a:rPr>
              <a:t>Robert Lockhart Hobson）</a:t>
            </a:r>
            <a:r>
              <a:rPr lang="en-US" altLang="zh-CN" sz="1200" b="0" i="0" kern="1200" dirty="0" smtClean="0">
                <a:solidFill>
                  <a:schemeClr val="tx1"/>
                </a:solidFill>
                <a:effectLst/>
                <a:latin typeface="+mn-lt"/>
                <a:ea typeface="+mn-ea"/>
                <a:cs typeface="+mn-cs"/>
              </a:rPr>
              <a:t>1929 </a:t>
            </a:r>
            <a:r>
              <a:rPr lang="zh-CN" altLang="en-US" sz="1200" b="0" i="0" kern="1200" dirty="0" smtClean="0">
                <a:solidFill>
                  <a:schemeClr val="tx1"/>
                </a:solidFill>
                <a:effectLst/>
                <a:latin typeface="+mn-lt"/>
                <a:ea typeface="+mn-ea"/>
                <a:cs typeface="+mn-cs"/>
              </a:rPr>
              <a:t>年 </a:t>
            </a:r>
            <a:r>
              <a:rPr lang="en-GB" sz="1200" b="0" i="0" kern="1200" dirty="0" smtClean="0">
                <a:solidFill>
                  <a:schemeClr val="tx1"/>
                </a:solidFill>
                <a:effectLst/>
                <a:latin typeface="+mn-lt"/>
                <a:ea typeface="+mn-ea"/>
                <a:cs typeface="+mn-cs"/>
              </a:rPr>
              <a:t>Old Furniture </a:t>
            </a:r>
            <a:r>
              <a:rPr lang="zh-CN" altLang="en-US" sz="1200" b="0" i="0" kern="1200" dirty="0" smtClean="0">
                <a:solidFill>
                  <a:schemeClr val="tx1"/>
                </a:solidFill>
                <a:effectLst/>
                <a:latin typeface="+mn-lt"/>
                <a:ea typeface="+mn-ea"/>
                <a:cs typeface="+mn-cs"/>
              </a:rPr>
              <a:t>发表文章</a:t>
            </a:r>
            <a:r>
              <a:rPr lang="en-US" altLang="zh-CN"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Blue and white before the Ming Dynasty. A pair of dated Yuan vases</a:t>
            </a:r>
            <a:endParaRPr lang="en-GB"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华文隶书" panose="02010800040101010101" pitchFamily="2" charset="-122"/>
                <a:ea typeface="华文隶书" panose="02010800040101010101" pitchFamily="2" charset="-122"/>
              </a:rPr>
              <a:t>约翰</a:t>
            </a:r>
            <a:r>
              <a:rPr lang="en-US" altLang="zh-CN" sz="1200" dirty="0" smtClean="0">
                <a:latin typeface="华文隶书" panose="02010800040101010101" pitchFamily="2" charset="-122"/>
                <a:ea typeface="华文隶书" panose="02010800040101010101" pitchFamily="2" charset="-122"/>
              </a:rPr>
              <a:t>·</a:t>
            </a:r>
            <a:r>
              <a:rPr lang="zh-CN" altLang="en-US" sz="1200" dirty="0" smtClean="0">
                <a:latin typeface="华文隶书" panose="02010800040101010101" pitchFamily="2" charset="-122"/>
                <a:ea typeface="华文隶书" panose="02010800040101010101" pitchFamily="2" charset="-122"/>
              </a:rPr>
              <a:t>波普（</a:t>
            </a:r>
            <a:r>
              <a:rPr lang="en-US" altLang="zh-CN" sz="1200" dirty="0" smtClean="0">
                <a:latin typeface="华文隶书" panose="02010800040101010101" pitchFamily="2" charset="-122"/>
                <a:ea typeface="华文隶书" panose="02010800040101010101" pitchFamily="2" charset="-122"/>
              </a:rPr>
              <a:t>John Alexander Pope</a:t>
            </a:r>
            <a:r>
              <a:rPr lang="zh-CN" altLang="en-US" sz="1200" dirty="0" smtClean="0">
                <a:latin typeface="华文隶书" panose="02010800040101010101" pitchFamily="2" charset="-122"/>
                <a:ea typeface="华文隶书" panose="02010800040101010101" pitchFamily="2" charset="-122"/>
              </a:rPr>
              <a:t>）</a:t>
            </a:r>
            <a:r>
              <a:rPr lang="en-GB" sz="1200" b="0" i="0" kern="1200" dirty="0" smtClean="0">
                <a:solidFill>
                  <a:schemeClr val="tx1"/>
                </a:solidFill>
                <a:effectLst/>
                <a:latin typeface="+mn-lt"/>
                <a:ea typeface="+mn-ea"/>
                <a:cs typeface="+mn-cs"/>
              </a:rPr>
              <a:t>1950 </a:t>
            </a:r>
            <a:r>
              <a:rPr lang="zh-CN" altLang="en-US" sz="1200" b="0" i="0" kern="1200" dirty="0" smtClean="0">
                <a:solidFill>
                  <a:schemeClr val="tx1"/>
                </a:solidFill>
                <a:effectLst/>
                <a:latin typeface="+mn-lt"/>
                <a:ea typeface="+mn-ea"/>
                <a:cs typeface="+mn-cs"/>
              </a:rPr>
              <a:t>年代，对比土耳其</a:t>
            </a:r>
            <a:r>
              <a:rPr lang="zh-CN" altLang="en-US" sz="1200" b="0" i="0" u="none" strike="noStrike" kern="1200" dirty="0" smtClean="0">
                <a:solidFill>
                  <a:schemeClr val="tx1"/>
                </a:solidFill>
                <a:effectLst/>
                <a:latin typeface="+mn-lt"/>
                <a:ea typeface="+mn-ea"/>
                <a:cs typeface="+mn-cs"/>
              </a:rPr>
              <a:t>托普卡比宫（</a:t>
            </a:r>
            <a:r>
              <a:rPr lang="en-GB" altLang="zh-CN" sz="1200" b="0" i="0" u="none" strike="noStrike" kern="1200" dirty="0" err="1" smtClean="0">
                <a:solidFill>
                  <a:schemeClr val="tx1"/>
                </a:solidFill>
                <a:effectLst/>
                <a:latin typeface="+mn-lt"/>
                <a:ea typeface="+mn-ea"/>
                <a:cs typeface="+mn-cs"/>
              </a:rPr>
              <a:t>Topkapı</a:t>
            </a:r>
            <a:r>
              <a:rPr lang="en-GB" altLang="zh-CN" sz="1200" b="0" i="0" u="none" strike="noStrike" kern="1200" dirty="0" smtClean="0">
                <a:solidFill>
                  <a:schemeClr val="tx1"/>
                </a:solidFill>
                <a:effectLst/>
                <a:latin typeface="+mn-lt"/>
                <a:ea typeface="+mn-ea"/>
                <a:cs typeface="+mn-cs"/>
              </a:rPr>
              <a:t> Palace</a:t>
            </a:r>
            <a:r>
              <a:rPr lang="zh-CN" altLang="en-GB" sz="1200" b="0" i="0" u="none" strike="noStrike"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伊朗阿德比尔寺（</a:t>
            </a:r>
            <a:r>
              <a:rPr lang="en-GB" sz="1200" b="0" i="0" kern="1200" dirty="0" smtClean="0">
                <a:solidFill>
                  <a:schemeClr val="tx1"/>
                </a:solidFill>
                <a:effectLst/>
                <a:latin typeface="+mn-lt"/>
                <a:ea typeface="+mn-ea"/>
                <a:cs typeface="+mn-cs"/>
              </a:rPr>
              <a:t>Ardebil Shrine） </a:t>
            </a:r>
            <a:r>
              <a:rPr lang="zh-CN" altLang="en-US" sz="1200" b="0" i="0" kern="1200" dirty="0" smtClean="0">
                <a:solidFill>
                  <a:schemeClr val="tx1"/>
                </a:solidFill>
                <a:effectLst/>
                <a:latin typeface="+mn-lt"/>
                <a:ea typeface="+mn-ea"/>
                <a:cs typeface="+mn-cs"/>
              </a:rPr>
              <a:t>至正型元青花</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缠枝扁菊，蕉叶，飞凤灵芝，缠枝莲，四爪云龙，海涛（共两层），缠枝牡丹，覆莲杂宝</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元青花多画牡丹</a:t>
            </a:r>
            <a:endParaRPr lang="en-GB" dirty="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63.8 </a:t>
            </a:r>
            <a:r>
              <a:rPr lang="en-US" altLang="zh-CN" dirty="0" smtClean="0"/>
              <a:t>cm</a:t>
            </a:r>
            <a:endParaRPr lang="en-US" altLang="zh-CN" dirty="0" smtClean="0"/>
          </a:p>
          <a:p>
            <a:endParaRPr lang="en-US" dirty="0" smtClean="0"/>
          </a:p>
          <a:p>
            <a:r>
              <a:rPr lang="zh-CN" altLang="en-US" sz="1200" b="0" i="0" kern="1200" dirty="0" smtClean="0">
                <a:solidFill>
                  <a:schemeClr val="tx1"/>
                </a:solidFill>
                <a:effectLst/>
                <a:latin typeface="+mn-lt"/>
                <a:ea typeface="+mn-ea"/>
                <a:cs typeface="+mn-cs"/>
              </a:rPr>
              <a:t>霍布森（</a:t>
            </a:r>
            <a:r>
              <a:rPr lang="en-GB" sz="1200" b="0" i="0" kern="1200" dirty="0" smtClean="0">
                <a:solidFill>
                  <a:schemeClr val="tx1"/>
                </a:solidFill>
                <a:effectLst/>
                <a:latin typeface="+mn-lt"/>
                <a:ea typeface="+mn-ea"/>
                <a:cs typeface="+mn-cs"/>
              </a:rPr>
              <a:t>Robert Lockhart Hobson）</a:t>
            </a:r>
            <a:r>
              <a:rPr lang="en-US" altLang="zh-CN" sz="1200" b="0" i="0" kern="1200" dirty="0" smtClean="0">
                <a:solidFill>
                  <a:schemeClr val="tx1"/>
                </a:solidFill>
                <a:effectLst/>
                <a:latin typeface="+mn-lt"/>
                <a:ea typeface="+mn-ea"/>
                <a:cs typeface="+mn-cs"/>
              </a:rPr>
              <a:t>1929 </a:t>
            </a:r>
            <a:r>
              <a:rPr lang="zh-CN" altLang="en-US" sz="1200" b="0" i="0" kern="1200" dirty="0" smtClean="0">
                <a:solidFill>
                  <a:schemeClr val="tx1"/>
                </a:solidFill>
                <a:effectLst/>
                <a:latin typeface="+mn-lt"/>
                <a:ea typeface="+mn-ea"/>
                <a:cs typeface="+mn-cs"/>
              </a:rPr>
              <a:t>年 </a:t>
            </a:r>
            <a:r>
              <a:rPr lang="en-GB" sz="1200" b="0" i="0" kern="1200" dirty="0" smtClean="0">
                <a:solidFill>
                  <a:schemeClr val="tx1"/>
                </a:solidFill>
                <a:effectLst/>
                <a:latin typeface="+mn-lt"/>
                <a:ea typeface="+mn-ea"/>
                <a:cs typeface="+mn-cs"/>
              </a:rPr>
              <a:t>Old Furniture </a:t>
            </a:r>
            <a:r>
              <a:rPr lang="zh-CN" altLang="en-US" sz="1200" b="0" i="0" kern="1200" dirty="0" smtClean="0">
                <a:solidFill>
                  <a:schemeClr val="tx1"/>
                </a:solidFill>
                <a:effectLst/>
                <a:latin typeface="+mn-lt"/>
                <a:ea typeface="+mn-ea"/>
                <a:cs typeface="+mn-cs"/>
              </a:rPr>
              <a:t>发表文章</a:t>
            </a:r>
            <a:r>
              <a:rPr lang="en-US" altLang="zh-CN"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Blue and white before the Ming Dynasty. A pair of dated Yuan vases</a:t>
            </a:r>
            <a:endParaRPr lang="en-GB"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华文隶书" panose="02010800040101010101" pitchFamily="2" charset="-122"/>
                <a:ea typeface="华文隶书" panose="02010800040101010101" pitchFamily="2" charset="-122"/>
              </a:rPr>
              <a:t>约翰</a:t>
            </a:r>
            <a:r>
              <a:rPr lang="en-US" altLang="zh-CN" sz="1200" dirty="0" smtClean="0">
                <a:latin typeface="华文隶书" panose="02010800040101010101" pitchFamily="2" charset="-122"/>
                <a:ea typeface="华文隶书" panose="02010800040101010101" pitchFamily="2" charset="-122"/>
              </a:rPr>
              <a:t>·</a:t>
            </a:r>
            <a:r>
              <a:rPr lang="zh-CN" altLang="en-US" sz="1200" dirty="0" smtClean="0">
                <a:latin typeface="华文隶书" panose="02010800040101010101" pitchFamily="2" charset="-122"/>
                <a:ea typeface="华文隶书" panose="02010800040101010101" pitchFamily="2" charset="-122"/>
              </a:rPr>
              <a:t>波普（</a:t>
            </a:r>
            <a:r>
              <a:rPr lang="en-US" altLang="zh-CN" sz="1200" dirty="0" smtClean="0">
                <a:latin typeface="华文隶书" panose="02010800040101010101" pitchFamily="2" charset="-122"/>
                <a:ea typeface="华文隶书" panose="02010800040101010101" pitchFamily="2" charset="-122"/>
              </a:rPr>
              <a:t>John Alexander Pope</a:t>
            </a:r>
            <a:r>
              <a:rPr lang="zh-CN" altLang="en-US" sz="1200" dirty="0" smtClean="0">
                <a:latin typeface="华文隶书" panose="02010800040101010101" pitchFamily="2" charset="-122"/>
                <a:ea typeface="华文隶书" panose="02010800040101010101" pitchFamily="2" charset="-122"/>
              </a:rPr>
              <a:t>）</a:t>
            </a:r>
            <a:r>
              <a:rPr lang="en-GB" sz="1200" b="0" i="0" kern="1200" dirty="0" smtClean="0">
                <a:solidFill>
                  <a:schemeClr val="tx1"/>
                </a:solidFill>
                <a:effectLst/>
                <a:latin typeface="+mn-lt"/>
                <a:ea typeface="+mn-ea"/>
                <a:cs typeface="+mn-cs"/>
              </a:rPr>
              <a:t>1950 </a:t>
            </a:r>
            <a:r>
              <a:rPr lang="zh-CN" altLang="en-US" sz="1200" b="0" i="0" kern="1200" dirty="0" smtClean="0">
                <a:solidFill>
                  <a:schemeClr val="tx1"/>
                </a:solidFill>
                <a:effectLst/>
                <a:latin typeface="+mn-lt"/>
                <a:ea typeface="+mn-ea"/>
                <a:cs typeface="+mn-cs"/>
              </a:rPr>
              <a:t>年代，对比土耳其</a:t>
            </a:r>
            <a:r>
              <a:rPr lang="zh-CN" altLang="en-US" sz="1200" b="0" i="0" u="none" strike="noStrike" kern="1200" dirty="0" smtClean="0">
                <a:solidFill>
                  <a:schemeClr val="tx1"/>
                </a:solidFill>
                <a:effectLst/>
                <a:latin typeface="+mn-lt"/>
                <a:ea typeface="+mn-ea"/>
                <a:cs typeface="+mn-cs"/>
              </a:rPr>
              <a:t>托普卡比宫（</a:t>
            </a:r>
            <a:r>
              <a:rPr lang="en-GB" altLang="zh-CN" sz="1200" b="0" i="0" u="none" strike="noStrike" kern="1200" dirty="0" err="1" smtClean="0">
                <a:solidFill>
                  <a:schemeClr val="tx1"/>
                </a:solidFill>
                <a:effectLst/>
                <a:latin typeface="+mn-lt"/>
                <a:ea typeface="+mn-ea"/>
                <a:cs typeface="+mn-cs"/>
              </a:rPr>
              <a:t>Topkapı</a:t>
            </a:r>
            <a:r>
              <a:rPr lang="en-GB" altLang="zh-CN" sz="1200" b="0" i="0" u="none" strike="noStrike" kern="1200" dirty="0" smtClean="0">
                <a:solidFill>
                  <a:schemeClr val="tx1"/>
                </a:solidFill>
                <a:effectLst/>
                <a:latin typeface="+mn-lt"/>
                <a:ea typeface="+mn-ea"/>
                <a:cs typeface="+mn-cs"/>
              </a:rPr>
              <a:t> Palace</a:t>
            </a:r>
            <a:r>
              <a:rPr lang="zh-CN" altLang="en-GB" sz="1200" b="0" i="0" u="none" strike="noStrike"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伊朗阿德比尔寺（</a:t>
            </a:r>
            <a:r>
              <a:rPr lang="en-GB" sz="1200" b="0" i="0" kern="1200" dirty="0" smtClean="0">
                <a:solidFill>
                  <a:schemeClr val="tx1"/>
                </a:solidFill>
                <a:effectLst/>
                <a:latin typeface="+mn-lt"/>
                <a:ea typeface="+mn-ea"/>
                <a:cs typeface="+mn-cs"/>
              </a:rPr>
              <a:t>Ardebil Shrine） </a:t>
            </a:r>
            <a:r>
              <a:rPr lang="zh-CN" altLang="en-US" sz="1200" b="0" i="0" kern="1200" dirty="0" smtClean="0">
                <a:solidFill>
                  <a:schemeClr val="tx1"/>
                </a:solidFill>
                <a:effectLst/>
                <a:latin typeface="+mn-lt"/>
                <a:ea typeface="+mn-ea"/>
                <a:cs typeface="+mn-cs"/>
              </a:rPr>
              <a:t>至正型元青花</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缠枝扁菊，蕉叶，飞凤灵芝，缠枝莲，四爪云龙，海涛（共两层），缠枝牡丹，覆莲杂宝</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元青花多画牡丹</a:t>
            </a:r>
            <a:endParaRPr lang="en-GB" dirty="0"/>
          </a:p>
        </p:txBody>
      </p:sp>
      <p:sp>
        <p:nvSpPr>
          <p:cNvPr id="4" name="Slide Number Placeholder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高安 六艺梅瓶 荷叶盖大罐</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人文题材的出现</a:t>
            </a:r>
            <a:endParaRPr lang="en-US" altLang="zh-CN" dirty="0" smtClean="0"/>
          </a:p>
          <a:p>
            <a:endParaRPr lang="en-US" dirty="0" smtClean="0"/>
          </a:p>
          <a:p>
            <a:r>
              <a:rPr lang="en-US" dirty="0" smtClean="0"/>
              <a:t>2005</a:t>
            </a:r>
            <a:r>
              <a:rPr lang="zh-CN" altLang="en-US" dirty="0" smtClean="0"/>
              <a:t>年 </a:t>
            </a:r>
            <a:r>
              <a:rPr lang="en-US" altLang="zh-CN" dirty="0" smtClean="0"/>
              <a:t>2.3</a:t>
            </a:r>
            <a:r>
              <a:rPr lang="zh-CN" altLang="en-US" dirty="0" smtClean="0"/>
              <a:t>亿 </a:t>
            </a:r>
            <a:r>
              <a:rPr lang="en-US" altLang="zh-CN" dirty="0" smtClean="0"/>
              <a:t>20</a:t>
            </a:r>
            <a:r>
              <a:rPr lang="zh-CN" altLang="en-US" dirty="0" smtClean="0"/>
              <a:t>吨黄金   </a:t>
            </a:r>
            <a:r>
              <a:rPr lang="zh-CN" altLang="en-US" sz="1200" b="0" i="0" kern="1200" dirty="0" smtClean="0">
                <a:solidFill>
                  <a:schemeClr val="tx1"/>
                </a:solidFill>
                <a:effectLst/>
                <a:latin typeface="+mn-lt"/>
                <a:ea typeface="+mn-ea"/>
                <a:cs typeface="+mn-cs"/>
              </a:rPr>
              <a:t>腹径</a:t>
            </a:r>
            <a:r>
              <a:rPr lang="en-US" altLang="zh-CN" sz="1200" b="0" i="0" kern="1200" dirty="0" smtClean="0">
                <a:solidFill>
                  <a:schemeClr val="tx1"/>
                </a:solidFill>
                <a:effectLst/>
                <a:latin typeface="+mn-lt"/>
                <a:ea typeface="+mn-ea"/>
                <a:cs typeface="+mn-cs"/>
              </a:rPr>
              <a:t>33</a:t>
            </a:r>
            <a:r>
              <a:rPr lang="en-GB" sz="1200" b="0" i="0" kern="1200" dirty="0" smtClean="0">
                <a:solidFill>
                  <a:schemeClr val="tx1"/>
                </a:solidFill>
                <a:effectLst/>
                <a:latin typeface="+mn-lt"/>
                <a:ea typeface="+mn-ea"/>
                <a:cs typeface="+mn-cs"/>
              </a:rPr>
              <a:t>cm  </a:t>
            </a:r>
            <a:r>
              <a:rPr lang="zh-CN" altLang="en-US" sz="1200" b="0" i="0" kern="1200" dirty="0" smtClean="0">
                <a:solidFill>
                  <a:schemeClr val="tx1"/>
                </a:solidFill>
                <a:effectLst/>
                <a:latin typeface="+mn-lt"/>
                <a:ea typeface="+mn-ea"/>
                <a:cs typeface="+mn-cs"/>
              </a:rPr>
              <a:t>罐高</a:t>
            </a:r>
            <a:r>
              <a:rPr lang="en-US" altLang="zh-CN" sz="1200" b="0" i="0" kern="1200" dirty="0" smtClean="0">
                <a:solidFill>
                  <a:schemeClr val="tx1"/>
                </a:solidFill>
                <a:effectLst/>
                <a:latin typeface="+mn-lt"/>
                <a:ea typeface="+mn-ea"/>
                <a:cs typeface="+mn-cs"/>
              </a:rPr>
              <a:t>27.5</a:t>
            </a:r>
            <a:r>
              <a:rPr lang="en-GB" sz="1200" b="0" i="0" kern="1200" dirty="0" smtClean="0">
                <a:solidFill>
                  <a:schemeClr val="tx1"/>
                </a:solidFill>
                <a:effectLst/>
                <a:latin typeface="+mn-lt"/>
                <a:ea typeface="+mn-ea"/>
                <a:cs typeface="+mn-cs"/>
              </a:rPr>
              <a:t>cm</a:t>
            </a:r>
            <a:endParaRPr lang="en-GB"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元杂剧的出现？ 朱元璋驻扎在景德镇</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陈友谅  陈汉政权    鄱阳湖之战</a:t>
            </a:r>
            <a:endParaRPr lang="en-US" altLang="zh-CN"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朱元璋祖训    片板不许入海    景德镇红塔</a:t>
            </a:r>
            <a:endParaRPr lang="en-GB" dirty="0"/>
          </a:p>
        </p:txBody>
      </p:sp>
      <p:sp>
        <p:nvSpPr>
          <p:cNvPr id="4" name="灯片编号占位符 3"/>
          <p:cNvSpPr>
            <a:spLocks noGrp="1"/>
          </p:cNvSpPr>
          <p:nvPr>
            <p:ph type="sldNum" sz="quarter" idx="10"/>
          </p:nvPr>
        </p:nvSpPr>
        <p:spPr/>
        <p:txBody>
          <a:bodyPr/>
          <a:lstStyle/>
          <a:p>
            <a:fld id="{FCA48BCF-4CBC-4EAC-BF94-01B01AE75249}"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GB"/>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GB"/>
          </a:p>
        </p:txBody>
      </p:sp>
      <p:sp>
        <p:nvSpPr>
          <p:cNvPr id="4" name="日期占位符 3"/>
          <p:cNvSpPr>
            <a:spLocks noGrp="1"/>
          </p:cNvSpPr>
          <p:nvPr>
            <p:ph type="dt" sz="half" idx="10"/>
          </p:nvPr>
        </p:nvSpPr>
        <p:spPr/>
        <p:txBody>
          <a:bodyPr/>
          <a:lstStyle/>
          <a:p>
            <a:fld id="{5999852B-02BF-4049-BE88-7405CF619B0E}"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B2820C46-ED3B-414B-AA4F-29D24EFFE75E}"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华文隶书" panose="02010800040101010101" pitchFamily="2" charset="-122"/>
                <a:ea typeface="华文隶书" panose="02010800040101010101" pitchFamily="2" charset="-122"/>
              </a:defRPr>
            </a:lvl1pPr>
          </a:lstStyle>
          <a:p>
            <a:r>
              <a:rPr lang="zh-CN" altLang="en-US" dirty="0" smtClean="0"/>
              <a:t>单击此处编辑母版标题样式</a:t>
            </a:r>
            <a:endParaRPr lang="en-GB" dirty="0"/>
          </a:p>
        </p:txBody>
      </p:sp>
      <p:sp>
        <p:nvSpPr>
          <p:cNvPr id="3" name="竖排文字占位符 2"/>
          <p:cNvSpPr>
            <a:spLocks noGrp="1"/>
          </p:cNvSpPr>
          <p:nvPr>
            <p:ph type="body" orient="vert" idx="1" hasCustomPrompt="1"/>
          </p:nvPr>
        </p:nvSpPr>
        <p:spPr/>
        <p:txBody>
          <a:bodyPr vert="eaVert"/>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GB" dirty="0"/>
          </a:p>
        </p:txBody>
      </p:sp>
      <p:sp>
        <p:nvSpPr>
          <p:cNvPr id="4" name="日期占位符 3"/>
          <p:cNvSpPr>
            <a:spLocks noGrp="1"/>
          </p:cNvSpPr>
          <p:nvPr>
            <p:ph type="dt" sz="half" idx="10"/>
          </p:nvPr>
        </p:nvSpPr>
        <p:spPr/>
        <p:txBody>
          <a:bodyPr/>
          <a:lstStyle>
            <a:lvl1pPr>
              <a:defRPr>
                <a:latin typeface="华文隶书" panose="02010800040101010101" pitchFamily="2" charset="-122"/>
                <a:ea typeface="华文隶书" panose="02010800040101010101" pitchFamily="2" charset="-122"/>
              </a:defRPr>
            </a:lvl1pPr>
          </a:lstStyle>
          <a:p>
            <a:fld id="{5999852B-02BF-4049-BE88-7405CF619B0E}" type="datetimeFigureOut">
              <a:rPr lang="en-GB" smtClean="0"/>
            </a:fld>
            <a:endParaRPr lang="en-GB"/>
          </a:p>
        </p:txBody>
      </p:sp>
      <p:sp>
        <p:nvSpPr>
          <p:cNvPr id="5" name="页脚占位符 4"/>
          <p:cNvSpPr>
            <a:spLocks noGrp="1"/>
          </p:cNvSpPr>
          <p:nvPr>
            <p:ph type="ftr" sz="quarter" idx="11"/>
          </p:nvPr>
        </p:nvSpPr>
        <p:spPr/>
        <p:txBody>
          <a:bodyPr/>
          <a:lstStyle>
            <a:lvl1pPr>
              <a:defRPr>
                <a:latin typeface="华文隶书" panose="02010800040101010101" pitchFamily="2" charset="-122"/>
                <a:ea typeface="华文隶书" panose="02010800040101010101" pitchFamily="2" charset="-122"/>
              </a:defRPr>
            </a:lvl1pPr>
          </a:lstStyle>
          <a:p>
            <a:endParaRPr lang="en-GB"/>
          </a:p>
        </p:txBody>
      </p:sp>
      <p:sp>
        <p:nvSpPr>
          <p:cNvPr id="6" name="灯片编号占位符 5"/>
          <p:cNvSpPr>
            <a:spLocks noGrp="1"/>
          </p:cNvSpPr>
          <p:nvPr>
            <p:ph type="sldNum" sz="quarter" idx="12"/>
          </p:nvPr>
        </p:nvSpPr>
        <p:spPr/>
        <p:txBody>
          <a:bodyPr/>
          <a:lstStyle>
            <a:lvl1pPr>
              <a:defRPr>
                <a:latin typeface="华文隶书" panose="02010800040101010101" pitchFamily="2" charset="-122"/>
                <a:ea typeface="华文隶书" panose="02010800040101010101" pitchFamily="2" charset="-122"/>
              </a:defRPr>
            </a:lvl1pPr>
          </a:lstStyle>
          <a:p>
            <a:fld id="{B2820C46-ED3B-414B-AA4F-29D24EFFE75E}"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华文隶书" panose="02010800040101010101" pitchFamily="2" charset="-122"/>
                <a:ea typeface="华文隶书" panose="02010800040101010101" pitchFamily="2" charset="-122"/>
              </a:defRPr>
            </a:lvl1pPr>
          </a:lstStyle>
          <a:p>
            <a:r>
              <a:rPr lang="zh-CN" altLang="en-US" dirty="0" smtClean="0"/>
              <a:t>单击此处编辑母版标题样式</a:t>
            </a:r>
            <a:endParaRPr lang="en-GB" dirty="0"/>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GB" dirty="0"/>
          </a:p>
        </p:txBody>
      </p:sp>
      <p:sp>
        <p:nvSpPr>
          <p:cNvPr id="4" name="日期占位符 3"/>
          <p:cNvSpPr>
            <a:spLocks noGrp="1"/>
          </p:cNvSpPr>
          <p:nvPr>
            <p:ph type="dt" sz="half" idx="10"/>
          </p:nvPr>
        </p:nvSpPr>
        <p:spPr/>
        <p:txBody>
          <a:bodyPr/>
          <a:lstStyle/>
          <a:p>
            <a:fld id="{5999852B-02BF-4049-BE88-7405CF619B0E}"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B2820C46-ED3B-414B-AA4F-29D24EFFE75E}" type="slidenum">
              <a:rPr lang="en-GB" smtClean="0"/>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华文隶书" panose="02010800040101010101" pitchFamily="2" charset="-122"/>
                <a:ea typeface="华文隶书" panose="02010800040101010101" pitchFamily="2" charset="-122"/>
              </a:defRPr>
            </a:lvl1pPr>
          </a:lstStyle>
          <a:p>
            <a:r>
              <a:rPr lang="zh-CN" altLang="en-US" dirty="0" smtClean="0"/>
              <a:t>单击此处编辑母版标题样式</a:t>
            </a:r>
            <a:endParaRPr lang="en-GB" dirty="0"/>
          </a:p>
        </p:txBody>
      </p:sp>
      <p:sp>
        <p:nvSpPr>
          <p:cNvPr id="3" name="内容占位符 2"/>
          <p:cNvSpPr>
            <a:spLocks noGrp="1"/>
          </p:cNvSpPr>
          <p:nvPr>
            <p:ph idx="1" hasCustomPrompt="1"/>
          </p:nvPr>
        </p:nvSpPr>
        <p:spPr/>
        <p:txBody>
          <a:bodyPr/>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GB" dirty="0"/>
          </a:p>
        </p:txBody>
      </p:sp>
      <p:sp>
        <p:nvSpPr>
          <p:cNvPr id="4" name="日期占位符 3"/>
          <p:cNvSpPr>
            <a:spLocks noGrp="1"/>
          </p:cNvSpPr>
          <p:nvPr>
            <p:ph type="dt" sz="half" idx="10"/>
          </p:nvPr>
        </p:nvSpPr>
        <p:spPr/>
        <p:txBody>
          <a:bodyPr/>
          <a:lstStyle/>
          <a:p>
            <a:fld id="{5999852B-02BF-4049-BE88-7405CF619B0E}"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B2820C46-ED3B-414B-AA4F-29D24EFFE75E}"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华文隶书" panose="02010800040101010101" pitchFamily="2" charset="-122"/>
                <a:ea typeface="华文隶书" panose="02010800040101010101" pitchFamily="2" charset="-122"/>
              </a:defRPr>
            </a:lvl1pPr>
          </a:lstStyle>
          <a:p>
            <a:r>
              <a:rPr lang="zh-CN" altLang="en-US" dirty="0" smtClean="0"/>
              <a:t>单击此处编辑母版标题样式</a:t>
            </a:r>
            <a:endParaRPr lang="en-GB" dirty="0"/>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华文隶书" panose="02010800040101010101" pitchFamily="2" charset="-122"/>
                <a:ea typeface="华文隶书" panose="02010800040101010101"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编辑母版文本样式</a:t>
            </a:r>
            <a:endParaRPr lang="zh-CN" altLang="en-US" dirty="0" smtClean="0"/>
          </a:p>
        </p:txBody>
      </p:sp>
      <p:sp>
        <p:nvSpPr>
          <p:cNvPr id="4" name="日期占位符 3"/>
          <p:cNvSpPr>
            <a:spLocks noGrp="1"/>
          </p:cNvSpPr>
          <p:nvPr>
            <p:ph type="dt" sz="half" idx="10"/>
          </p:nvPr>
        </p:nvSpPr>
        <p:spPr/>
        <p:txBody>
          <a:bodyPr/>
          <a:lstStyle/>
          <a:p>
            <a:fld id="{5999852B-02BF-4049-BE88-7405CF619B0E}"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B2820C46-ED3B-414B-AA4F-29D24EFFE75E}"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华文隶书" panose="02010800040101010101" pitchFamily="2" charset="-122"/>
                <a:ea typeface="华文隶书" panose="02010800040101010101" pitchFamily="2" charset="-122"/>
              </a:defRPr>
            </a:lvl1pPr>
          </a:lstStyle>
          <a:p>
            <a:r>
              <a:rPr lang="zh-CN" altLang="en-US" dirty="0" smtClean="0"/>
              <a:t>单击此处编辑母版标题样式</a:t>
            </a:r>
            <a:endParaRPr lang="en-GB" dirty="0"/>
          </a:p>
        </p:txBody>
      </p:sp>
      <p:sp>
        <p:nvSpPr>
          <p:cNvPr id="3" name="内容占位符 2"/>
          <p:cNvSpPr>
            <a:spLocks noGrp="1"/>
          </p:cNvSpPr>
          <p:nvPr>
            <p:ph sz="half" idx="1" hasCustomPrompt="1"/>
          </p:nvPr>
        </p:nvSpPr>
        <p:spPr>
          <a:xfrm>
            <a:off x="838200" y="1825625"/>
            <a:ext cx="5181600" cy="4351338"/>
          </a:xfrm>
        </p:spPr>
        <p:txBody>
          <a:bodyPr/>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GB" dirty="0"/>
          </a:p>
        </p:txBody>
      </p:sp>
      <p:sp>
        <p:nvSpPr>
          <p:cNvPr id="4" name="内容占位符 3"/>
          <p:cNvSpPr>
            <a:spLocks noGrp="1"/>
          </p:cNvSpPr>
          <p:nvPr>
            <p:ph sz="half" idx="2" hasCustomPrompt="1"/>
          </p:nvPr>
        </p:nvSpPr>
        <p:spPr>
          <a:xfrm>
            <a:off x="6172200" y="1825625"/>
            <a:ext cx="5181600" cy="4351338"/>
          </a:xfrm>
        </p:spPr>
        <p:txBody>
          <a:bodyPr/>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GB" dirty="0"/>
          </a:p>
        </p:txBody>
      </p:sp>
      <p:sp>
        <p:nvSpPr>
          <p:cNvPr id="5" name="日期占位符 4"/>
          <p:cNvSpPr>
            <a:spLocks noGrp="1"/>
          </p:cNvSpPr>
          <p:nvPr>
            <p:ph type="dt" sz="half" idx="10"/>
          </p:nvPr>
        </p:nvSpPr>
        <p:spPr/>
        <p:txBody>
          <a:bodyPr/>
          <a:lstStyle/>
          <a:p>
            <a:fld id="{5999852B-02BF-4049-BE88-7405CF619B0E}"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B2820C46-ED3B-414B-AA4F-29D24EFFE75E}"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华文隶书" panose="02010800040101010101" pitchFamily="2" charset="-122"/>
                <a:ea typeface="华文隶书" panose="02010800040101010101" pitchFamily="2" charset="-122"/>
              </a:defRPr>
            </a:lvl1pPr>
          </a:lstStyle>
          <a:p>
            <a:r>
              <a:rPr lang="zh-CN" altLang="en-US" smtClean="0"/>
              <a:t>单击此处编辑母版标题样式</a:t>
            </a:r>
            <a:endParaRPr lang="en-GB"/>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华文隶书" panose="02010800040101010101" pitchFamily="2" charset="-122"/>
                <a:ea typeface="华文隶书" panose="0201080004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GB" dirty="0"/>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atin typeface="华文隶书" panose="02010800040101010101" pitchFamily="2" charset="-122"/>
                <a:ea typeface="华文隶书" panose="0201080004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lvl1pPr>
              <a:defRPr>
                <a:latin typeface="华文隶书" panose="02010800040101010101" pitchFamily="2" charset="-122"/>
                <a:ea typeface="华文隶书" panose="02010800040101010101" pitchFamily="2" charset="-122"/>
              </a:defRPr>
            </a:lvl1pPr>
            <a:lvl2pPr>
              <a:defRPr>
                <a:latin typeface="华文隶书" panose="02010800040101010101" pitchFamily="2" charset="-122"/>
                <a:ea typeface="华文隶书" panose="02010800040101010101" pitchFamily="2" charset="-122"/>
              </a:defRPr>
            </a:lvl2pPr>
            <a:lvl3pPr>
              <a:defRPr>
                <a:latin typeface="华文隶书" panose="02010800040101010101" pitchFamily="2" charset="-122"/>
                <a:ea typeface="华文隶书" panose="02010800040101010101" pitchFamily="2" charset="-122"/>
              </a:defRPr>
            </a:lvl3pPr>
            <a:lvl4pPr>
              <a:defRPr>
                <a:latin typeface="华文隶书" panose="02010800040101010101" pitchFamily="2" charset="-122"/>
                <a:ea typeface="华文隶书" panose="02010800040101010101" pitchFamily="2" charset="-122"/>
              </a:defRPr>
            </a:lvl4pPr>
            <a:lvl5pPr>
              <a:defRPr>
                <a:latin typeface="华文隶书" panose="02010800040101010101" pitchFamily="2" charset="-122"/>
                <a:ea typeface="华文隶书" panose="02010800040101010101" pitchFamily="2" charset="-122"/>
              </a:defRPr>
            </a:lvl5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GB"/>
          </a:p>
        </p:txBody>
      </p:sp>
      <p:sp>
        <p:nvSpPr>
          <p:cNvPr id="7" name="日期占位符 6"/>
          <p:cNvSpPr>
            <a:spLocks noGrp="1"/>
          </p:cNvSpPr>
          <p:nvPr>
            <p:ph type="dt" sz="half" idx="10"/>
          </p:nvPr>
        </p:nvSpPr>
        <p:spPr/>
        <p:txBody>
          <a:bodyPr/>
          <a:lstStyle>
            <a:lvl1pPr>
              <a:defRPr>
                <a:latin typeface="华文隶书" panose="02010800040101010101" pitchFamily="2" charset="-122"/>
                <a:ea typeface="华文隶书" panose="02010800040101010101" pitchFamily="2" charset="-122"/>
              </a:defRPr>
            </a:lvl1pPr>
          </a:lstStyle>
          <a:p>
            <a:fld id="{5999852B-02BF-4049-BE88-7405CF619B0E}" type="datetimeFigureOut">
              <a:rPr lang="en-GB" smtClean="0"/>
            </a:fld>
            <a:endParaRPr lang="en-GB"/>
          </a:p>
        </p:txBody>
      </p:sp>
      <p:sp>
        <p:nvSpPr>
          <p:cNvPr id="8" name="页脚占位符 7"/>
          <p:cNvSpPr>
            <a:spLocks noGrp="1"/>
          </p:cNvSpPr>
          <p:nvPr>
            <p:ph type="ftr" sz="quarter" idx="11"/>
          </p:nvPr>
        </p:nvSpPr>
        <p:spPr/>
        <p:txBody>
          <a:bodyPr/>
          <a:lstStyle>
            <a:lvl1pPr>
              <a:defRPr>
                <a:latin typeface="华文隶书" panose="02010800040101010101" pitchFamily="2" charset="-122"/>
                <a:ea typeface="华文隶书" panose="02010800040101010101" pitchFamily="2" charset="-122"/>
              </a:defRPr>
            </a:lvl1pPr>
          </a:lstStyle>
          <a:p>
            <a:endParaRPr lang="en-GB"/>
          </a:p>
        </p:txBody>
      </p:sp>
      <p:sp>
        <p:nvSpPr>
          <p:cNvPr id="9" name="灯片编号占位符 8"/>
          <p:cNvSpPr>
            <a:spLocks noGrp="1"/>
          </p:cNvSpPr>
          <p:nvPr>
            <p:ph type="sldNum" sz="quarter" idx="12"/>
          </p:nvPr>
        </p:nvSpPr>
        <p:spPr/>
        <p:txBody>
          <a:bodyPr/>
          <a:lstStyle>
            <a:lvl1pPr>
              <a:defRPr>
                <a:latin typeface="华文隶书" panose="02010800040101010101" pitchFamily="2" charset="-122"/>
                <a:ea typeface="华文隶书" panose="02010800040101010101" pitchFamily="2" charset="-122"/>
              </a:defRPr>
            </a:lvl1pPr>
          </a:lstStyle>
          <a:p>
            <a:fld id="{B2820C46-ED3B-414B-AA4F-29D24EFFE75E}"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华文隶书" panose="02010800040101010101" pitchFamily="2" charset="-122"/>
                <a:ea typeface="华文隶书" panose="02010800040101010101" pitchFamily="2" charset="-122"/>
              </a:defRPr>
            </a:lvl1pPr>
          </a:lstStyle>
          <a:p>
            <a:r>
              <a:rPr lang="zh-CN" altLang="en-US" smtClean="0"/>
              <a:t>单击此处编辑母版标题样式</a:t>
            </a:r>
            <a:endParaRPr lang="en-GB"/>
          </a:p>
        </p:txBody>
      </p:sp>
      <p:sp>
        <p:nvSpPr>
          <p:cNvPr id="3" name="日期占位符 2"/>
          <p:cNvSpPr>
            <a:spLocks noGrp="1"/>
          </p:cNvSpPr>
          <p:nvPr>
            <p:ph type="dt" sz="half" idx="10"/>
          </p:nvPr>
        </p:nvSpPr>
        <p:spPr/>
        <p:txBody>
          <a:bodyPr/>
          <a:lstStyle>
            <a:lvl1pPr>
              <a:defRPr>
                <a:latin typeface="华文隶书" panose="02010800040101010101" pitchFamily="2" charset="-122"/>
                <a:ea typeface="华文隶书" panose="02010800040101010101" pitchFamily="2" charset="-122"/>
              </a:defRPr>
            </a:lvl1pPr>
          </a:lstStyle>
          <a:p>
            <a:fld id="{5999852B-02BF-4049-BE88-7405CF619B0E}" type="datetimeFigureOut">
              <a:rPr lang="en-GB" smtClean="0"/>
            </a:fld>
            <a:endParaRPr lang="en-GB"/>
          </a:p>
        </p:txBody>
      </p:sp>
      <p:sp>
        <p:nvSpPr>
          <p:cNvPr id="4" name="页脚占位符 3"/>
          <p:cNvSpPr>
            <a:spLocks noGrp="1"/>
          </p:cNvSpPr>
          <p:nvPr>
            <p:ph type="ftr" sz="quarter" idx="11"/>
          </p:nvPr>
        </p:nvSpPr>
        <p:spPr/>
        <p:txBody>
          <a:bodyPr/>
          <a:lstStyle>
            <a:lvl1pPr>
              <a:defRPr>
                <a:latin typeface="华文隶书" panose="02010800040101010101" pitchFamily="2" charset="-122"/>
                <a:ea typeface="华文隶书" panose="02010800040101010101" pitchFamily="2" charset="-122"/>
              </a:defRPr>
            </a:lvl1pPr>
          </a:lstStyle>
          <a:p>
            <a:endParaRPr lang="en-GB"/>
          </a:p>
        </p:txBody>
      </p:sp>
      <p:sp>
        <p:nvSpPr>
          <p:cNvPr id="5" name="灯片编号占位符 4"/>
          <p:cNvSpPr>
            <a:spLocks noGrp="1"/>
          </p:cNvSpPr>
          <p:nvPr>
            <p:ph type="sldNum" sz="quarter" idx="12"/>
          </p:nvPr>
        </p:nvSpPr>
        <p:spPr/>
        <p:txBody>
          <a:bodyPr/>
          <a:lstStyle>
            <a:lvl1pPr>
              <a:defRPr>
                <a:latin typeface="华文隶书" panose="02010800040101010101" pitchFamily="2" charset="-122"/>
                <a:ea typeface="华文隶书" panose="02010800040101010101" pitchFamily="2" charset="-122"/>
              </a:defRPr>
            </a:lvl1pPr>
          </a:lstStyle>
          <a:p>
            <a:fld id="{B2820C46-ED3B-414B-AA4F-29D24EFFE75E}"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99852B-02BF-4049-BE88-7405CF619B0E}" type="datetimeFigureOut">
              <a:rPr lang="en-GB" smtClean="0"/>
            </a:fld>
            <a:endParaRPr lang="en-GB"/>
          </a:p>
        </p:txBody>
      </p:sp>
      <p:sp>
        <p:nvSpPr>
          <p:cNvPr id="3" name="页脚占位符 2"/>
          <p:cNvSpPr>
            <a:spLocks noGrp="1"/>
          </p:cNvSpPr>
          <p:nvPr>
            <p:ph type="ftr" sz="quarter" idx="11"/>
          </p:nvPr>
        </p:nvSpPr>
        <p:spPr/>
        <p:txBody>
          <a:bodyPr/>
          <a:lstStyle/>
          <a:p>
            <a:endParaRPr lang="en-GB"/>
          </a:p>
        </p:txBody>
      </p:sp>
      <p:sp>
        <p:nvSpPr>
          <p:cNvPr id="4" name="灯片编号占位符 3"/>
          <p:cNvSpPr>
            <a:spLocks noGrp="1"/>
          </p:cNvSpPr>
          <p:nvPr>
            <p:ph type="sldNum" sz="quarter" idx="12"/>
          </p:nvPr>
        </p:nvSpPr>
        <p:spPr/>
        <p:txBody>
          <a:bodyPr/>
          <a:lstStyle/>
          <a:p>
            <a:fld id="{B2820C46-ED3B-414B-AA4F-29D24EFFE75E}"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华文隶书" panose="02010800040101010101" pitchFamily="2" charset="-122"/>
                <a:ea typeface="华文隶书" panose="02010800040101010101" pitchFamily="2" charset="-122"/>
              </a:defRPr>
            </a:lvl1pPr>
          </a:lstStyle>
          <a:p>
            <a:r>
              <a:rPr lang="zh-CN" altLang="en-US" smtClean="0"/>
              <a:t>单击此处编辑母版标题样式</a:t>
            </a:r>
            <a:endParaRPr lang="en-GB"/>
          </a:p>
        </p:txBody>
      </p:sp>
      <p:sp>
        <p:nvSpPr>
          <p:cNvPr id="3" name="内容占位符 2"/>
          <p:cNvSpPr>
            <a:spLocks noGrp="1"/>
          </p:cNvSpPr>
          <p:nvPr>
            <p:ph idx="1" hasCustomPrompt="1"/>
          </p:nvPr>
        </p:nvSpPr>
        <p:spPr>
          <a:xfrm>
            <a:off x="5183188" y="987425"/>
            <a:ext cx="6172200" cy="4873625"/>
          </a:xfrm>
        </p:spPr>
        <p:txBody>
          <a:bodyPr/>
          <a:lstStyle>
            <a:lvl1pPr>
              <a:defRPr sz="3200">
                <a:latin typeface="华文隶书" panose="02010800040101010101" pitchFamily="2" charset="-122"/>
                <a:ea typeface="华文隶书" panose="02010800040101010101" pitchFamily="2" charset="-122"/>
              </a:defRPr>
            </a:lvl1pPr>
            <a:lvl2pPr>
              <a:defRPr sz="2800">
                <a:latin typeface="华文隶书" panose="02010800040101010101" pitchFamily="2" charset="-122"/>
                <a:ea typeface="华文隶书" panose="02010800040101010101" pitchFamily="2" charset="-122"/>
              </a:defRPr>
            </a:lvl2pPr>
            <a:lvl3pPr>
              <a:defRPr sz="2400">
                <a:latin typeface="华文隶书" panose="02010800040101010101" pitchFamily="2" charset="-122"/>
                <a:ea typeface="华文隶书" panose="02010800040101010101" pitchFamily="2" charset="-122"/>
              </a:defRPr>
            </a:lvl3pPr>
            <a:lvl4pPr>
              <a:defRPr sz="2000">
                <a:latin typeface="华文隶书" panose="02010800040101010101" pitchFamily="2" charset="-122"/>
                <a:ea typeface="华文隶书" panose="02010800040101010101" pitchFamily="2" charset="-122"/>
              </a:defRPr>
            </a:lvl4pPr>
            <a:lvl5pPr>
              <a:defRPr sz="2000">
                <a:latin typeface="华文隶书" panose="02010800040101010101" pitchFamily="2" charset="-122"/>
                <a:ea typeface="华文隶书" panose="02010800040101010101" pitchFamily="2" charset="-122"/>
              </a:defRPr>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GB"/>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atin typeface="华文隶书" panose="02010800040101010101" pitchFamily="2" charset="-122"/>
                <a:ea typeface="华文隶书" panose="0201080004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lvl1pPr>
              <a:defRPr>
                <a:latin typeface="华文隶书" panose="02010800040101010101" pitchFamily="2" charset="-122"/>
                <a:ea typeface="华文隶书" panose="02010800040101010101" pitchFamily="2" charset="-122"/>
              </a:defRPr>
            </a:lvl1pPr>
          </a:lstStyle>
          <a:p>
            <a:fld id="{5999852B-02BF-4049-BE88-7405CF619B0E}" type="datetimeFigureOut">
              <a:rPr lang="en-GB" smtClean="0"/>
            </a:fld>
            <a:endParaRPr lang="en-GB"/>
          </a:p>
        </p:txBody>
      </p:sp>
      <p:sp>
        <p:nvSpPr>
          <p:cNvPr id="6" name="页脚占位符 5"/>
          <p:cNvSpPr>
            <a:spLocks noGrp="1"/>
          </p:cNvSpPr>
          <p:nvPr>
            <p:ph type="ftr" sz="quarter" idx="11"/>
          </p:nvPr>
        </p:nvSpPr>
        <p:spPr/>
        <p:txBody>
          <a:bodyPr/>
          <a:lstStyle>
            <a:lvl1pPr>
              <a:defRPr>
                <a:latin typeface="华文隶书" panose="02010800040101010101" pitchFamily="2" charset="-122"/>
                <a:ea typeface="华文隶书" panose="02010800040101010101" pitchFamily="2" charset="-122"/>
              </a:defRPr>
            </a:lvl1pPr>
          </a:lstStyle>
          <a:p>
            <a:endParaRPr lang="en-GB"/>
          </a:p>
        </p:txBody>
      </p:sp>
      <p:sp>
        <p:nvSpPr>
          <p:cNvPr id="7" name="灯片编号占位符 6"/>
          <p:cNvSpPr>
            <a:spLocks noGrp="1"/>
          </p:cNvSpPr>
          <p:nvPr>
            <p:ph type="sldNum" sz="quarter" idx="12"/>
          </p:nvPr>
        </p:nvSpPr>
        <p:spPr/>
        <p:txBody>
          <a:bodyPr/>
          <a:lstStyle>
            <a:lvl1pPr>
              <a:defRPr>
                <a:latin typeface="华文隶书" panose="02010800040101010101" pitchFamily="2" charset="-122"/>
                <a:ea typeface="华文隶书" panose="02010800040101010101" pitchFamily="2" charset="-122"/>
              </a:defRPr>
            </a:lvl1pPr>
          </a:lstStyle>
          <a:p>
            <a:fld id="{B2820C46-ED3B-414B-AA4F-29D24EFFE75E}"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华文隶书" panose="02010800040101010101" pitchFamily="2" charset="-122"/>
                <a:ea typeface="华文隶书" panose="02010800040101010101" pitchFamily="2" charset="-122"/>
              </a:defRPr>
            </a:lvl1pPr>
          </a:lstStyle>
          <a:p>
            <a:r>
              <a:rPr lang="zh-CN" altLang="en-US" smtClean="0"/>
              <a:t>单击此处编辑母版标题样式</a:t>
            </a:r>
            <a:endParaRPr lang="en-GB"/>
          </a:p>
        </p:txBody>
      </p:sp>
      <p:sp>
        <p:nvSpPr>
          <p:cNvPr id="3" name="图片占位符 2"/>
          <p:cNvSpPr>
            <a:spLocks noGrp="1"/>
          </p:cNvSpPr>
          <p:nvPr>
            <p:ph type="pic" idx="1"/>
          </p:nvPr>
        </p:nvSpPr>
        <p:spPr>
          <a:xfrm>
            <a:off x="5183188" y="987425"/>
            <a:ext cx="6172200" cy="4873625"/>
          </a:xfrm>
        </p:spPr>
        <p:txBody>
          <a:bodyPr/>
          <a:lstStyle>
            <a:lvl1pPr marL="0" indent="0">
              <a:buNone/>
              <a:defRPr sz="3200">
                <a:latin typeface="华文隶书" panose="02010800040101010101" pitchFamily="2" charset="-122"/>
                <a:ea typeface="华文隶书" panose="02010800040101010101"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atin typeface="华文隶书" panose="02010800040101010101" pitchFamily="2" charset="-122"/>
                <a:ea typeface="华文隶书" panose="02010800040101010101"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lvl1pPr>
              <a:defRPr>
                <a:latin typeface="华文隶书" panose="02010800040101010101" pitchFamily="2" charset="-122"/>
                <a:ea typeface="华文隶书" panose="02010800040101010101" pitchFamily="2" charset="-122"/>
              </a:defRPr>
            </a:lvl1pPr>
          </a:lstStyle>
          <a:p>
            <a:fld id="{5999852B-02BF-4049-BE88-7405CF619B0E}" type="datetimeFigureOut">
              <a:rPr lang="en-GB" smtClean="0"/>
            </a:fld>
            <a:endParaRPr lang="en-GB"/>
          </a:p>
        </p:txBody>
      </p:sp>
      <p:sp>
        <p:nvSpPr>
          <p:cNvPr id="6" name="页脚占位符 5"/>
          <p:cNvSpPr>
            <a:spLocks noGrp="1"/>
          </p:cNvSpPr>
          <p:nvPr>
            <p:ph type="ftr" sz="quarter" idx="11"/>
          </p:nvPr>
        </p:nvSpPr>
        <p:spPr/>
        <p:txBody>
          <a:bodyPr/>
          <a:lstStyle>
            <a:lvl1pPr>
              <a:defRPr>
                <a:latin typeface="华文隶书" panose="02010800040101010101" pitchFamily="2" charset="-122"/>
                <a:ea typeface="华文隶书" panose="02010800040101010101" pitchFamily="2" charset="-122"/>
              </a:defRPr>
            </a:lvl1pPr>
          </a:lstStyle>
          <a:p>
            <a:endParaRPr lang="en-GB"/>
          </a:p>
        </p:txBody>
      </p:sp>
      <p:sp>
        <p:nvSpPr>
          <p:cNvPr id="7" name="灯片编号占位符 6"/>
          <p:cNvSpPr>
            <a:spLocks noGrp="1"/>
          </p:cNvSpPr>
          <p:nvPr>
            <p:ph type="sldNum" sz="quarter" idx="12"/>
          </p:nvPr>
        </p:nvSpPr>
        <p:spPr/>
        <p:txBody>
          <a:bodyPr/>
          <a:lstStyle>
            <a:lvl1pPr>
              <a:defRPr>
                <a:latin typeface="华文隶书" panose="02010800040101010101" pitchFamily="2" charset="-122"/>
                <a:ea typeface="华文隶书" panose="02010800040101010101" pitchFamily="2" charset="-122"/>
              </a:defRPr>
            </a:lvl1pPr>
          </a:lstStyle>
          <a:p>
            <a:fld id="{B2820C46-ED3B-414B-AA4F-29D24EFFE75E}"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GB"/>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GB"/>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9852B-02BF-4049-BE88-7405CF619B0E}" type="datetimeFigureOut">
              <a:rPr lang="en-GB" smtClean="0"/>
            </a:fld>
            <a:endParaRPr lang="en-GB"/>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20C46-ED3B-414B-AA4F-29D24EFFE75E}"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hdphoto9.wdp"/><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3" Type="http://schemas.openxmlformats.org/officeDocument/2006/relationships/slideLayout" Target="../slideLayouts/slideLayout2.xml"/><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9" Type="http://schemas.microsoft.com/office/2007/relationships/hdphoto" Target="../media/hdphoto4.wdp"/><Relationship Id="rId8" Type="http://schemas.openxmlformats.org/officeDocument/2006/relationships/image" Target="../media/image5.png"/><Relationship Id="rId7" Type="http://schemas.openxmlformats.org/officeDocument/2006/relationships/image" Target="../media/image4.png"/><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 Id="rId3" Type="http://schemas.openxmlformats.org/officeDocument/2006/relationships/image" Target="../media/image2.png"/><Relationship Id="rId2" Type="http://schemas.microsoft.com/office/2007/relationships/hdphoto" Target="../media/hdphoto1.wdp"/><Relationship Id="rId19" Type="http://schemas.openxmlformats.org/officeDocument/2006/relationships/notesSlide" Target="../notesSlides/notesSlide1.xml"/><Relationship Id="rId18" Type="http://schemas.openxmlformats.org/officeDocument/2006/relationships/slideLayout" Target="../slideLayouts/slideLayout2.xml"/><Relationship Id="rId17" Type="http://schemas.microsoft.com/office/2007/relationships/hdphoto" Target="../media/hdphoto8.wdp"/><Relationship Id="rId16" Type="http://schemas.openxmlformats.org/officeDocument/2006/relationships/image" Target="../media/image9.png"/><Relationship Id="rId15" Type="http://schemas.microsoft.com/office/2007/relationships/hdphoto" Target="../media/hdphoto7.wdp"/><Relationship Id="rId14" Type="http://schemas.openxmlformats.org/officeDocument/2006/relationships/image" Target="../media/image8.png"/><Relationship Id="rId13" Type="http://schemas.microsoft.com/office/2007/relationships/hdphoto" Target="../media/hdphoto6.wdp"/><Relationship Id="rId12" Type="http://schemas.openxmlformats.org/officeDocument/2006/relationships/image" Target="../media/image7.png"/><Relationship Id="rId11" Type="http://schemas.microsoft.com/office/2007/relationships/hdphoto" Target="../media/hdphoto5.wdp"/><Relationship Id="rId10" Type="http://schemas.openxmlformats.org/officeDocument/2006/relationships/image" Target="../media/image6.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jpeg"/><Relationship Id="rId1"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55.jpeg"/><Relationship Id="rId1" Type="http://schemas.openxmlformats.org/officeDocument/2006/relationships/image" Target="../media/image54.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57.jpeg"/><Relationship Id="rId1" Type="http://schemas.openxmlformats.org/officeDocument/2006/relationships/image" Target="../media/image56.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58.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image" Target="../media/image60.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31.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69.jpeg"/><Relationship Id="rId7" Type="http://schemas.microsoft.com/office/2007/relationships/hdphoto" Target="../media/hdphoto13.wdp"/><Relationship Id="rId6" Type="http://schemas.openxmlformats.org/officeDocument/2006/relationships/image" Target="../media/image68.png"/><Relationship Id="rId5" Type="http://schemas.microsoft.com/office/2007/relationships/hdphoto" Target="../media/hdphoto12.wdp"/><Relationship Id="rId4" Type="http://schemas.openxmlformats.org/officeDocument/2006/relationships/image" Target="../media/image67.png"/><Relationship Id="rId3" Type="http://schemas.microsoft.com/office/2007/relationships/hdphoto" Target="../media/hdphoto11.wdp"/><Relationship Id="rId2" Type="http://schemas.openxmlformats.org/officeDocument/2006/relationships/image" Target="../media/image66.png"/><Relationship Id="rId11" Type="http://schemas.openxmlformats.org/officeDocument/2006/relationships/slideLayout" Target="../slideLayouts/slideLayout2.xml"/><Relationship Id="rId10" Type="http://schemas.microsoft.com/office/2007/relationships/hdphoto" Target="../media/hdphoto14.wdp"/><Relationship Id="rId1" Type="http://schemas.openxmlformats.org/officeDocument/2006/relationships/image" Target="../media/image65.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hdphoto15.wdp"/><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75.jpeg"/><Relationship Id="rId1" Type="http://schemas.openxmlformats.org/officeDocument/2006/relationships/image" Target="../media/image74.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image" Target="../media/image76.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80.jpeg"/><Relationship Id="rId1" Type="http://schemas.openxmlformats.org/officeDocument/2006/relationships/image" Target="../media/image79.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17.jpe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90.jpeg"/><Relationship Id="rId1"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image" Target="../media/image93.jpeg"/><Relationship Id="rId3" Type="http://schemas.microsoft.com/office/2007/relationships/hdphoto" Target="../media/hdphoto16.wdp"/><Relationship Id="rId2" Type="http://schemas.openxmlformats.org/officeDocument/2006/relationships/image" Target="../media/image92.png"/><Relationship Id="rId1"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5.jpeg"/><Relationship Id="rId1" Type="http://schemas.openxmlformats.org/officeDocument/2006/relationships/image" Target="../media/image94.jpe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0.jpeg"/><Relationship Id="rId1" Type="http://schemas.openxmlformats.org/officeDocument/2006/relationships/image" Target="../media/image99.jpe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102.jpeg"/><Relationship Id="rId1" Type="http://schemas.openxmlformats.org/officeDocument/2006/relationships/image" Target="../media/image101.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104.jpeg"/><Relationship Id="rId1"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6.jpeg"/><Relationship Id="rId1" Type="http://schemas.openxmlformats.org/officeDocument/2006/relationships/image" Target="../media/image10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8.png"/><Relationship Id="rId1" Type="http://schemas.openxmlformats.org/officeDocument/2006/relationships/image" Target="../media/image107.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0.jpeg"/><Relationship Id="rId1"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2.jpeg"/><Relationship Id="rId1" Type="http://schemas.openxmlformats.org/officeDocument/2006/relationships/image" Target="../media/image11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4.jpeg"/><Relationship Id="rId1"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15.jpe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117.jpeg"/><Relationship Id="rId1" Type="http://schemas.openxmlformats.org/officeDocument/2006/relationships/image" Target="../media/image116.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9.jpeg"/><Relationship Id="rId1" Type="http://schemas.openxmlformats.org/officeDocument/2006/relationships/image" Target="../media/image118.jpe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xml"/><Relationship Id="rId2" Type="http://schemas.openxmlformats.org/officeDocument/2006/relationships/image" Target="../media/image121.jpeg"/><Relationship Id="rId1" Type="http://schemas.openxmlformats.org/officeDocument/2006/relationships/image" Target="../media/image12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744393"/>
            <a:ext cx="9144000" cy="2241197"/>
          </a:xfrm>
        </p:spPr>
        <p:txBody>
          <a:bodyPr>
            <a:normAutofit/>
          </a:bodyPr>
          <a:lstStyle/>
          <a:p>
            <a:pPr algn="ctr"/>
            <a:r>
              <a:rPr lang="zh-CN" altLang="en-US" sz="7200" dirty="0">
                <a:latin typeface="华文隶书" panose="02010800040101010101" pitchFamily="2" charset="-122"/>
                <a:ea typeface="华文隶书" panose="02010800040101010101" pitchFamily="2" charset="-122"/>
              </a:rPr>
              <a:t>中国陶瓷</a:t>
            </a:r>
            <a:r>
              <a:rPr lang="zh-CN" altLang="en-US" sz="7200" dirty="0" smtClean="0">
                <a:latin typeface="华文隶书" panose="02010800040101010101" pitchFamily="2" charset="-122"/>
                <a:ea typeface="华文隶书" panose="02010800040101010101" pitchFamily="2" charset="-122"/>
              </a:rPr>
              <a:t>史略</a:t>
            </a:r>
            <a:br>
              <a:rPr lang="en-US" altLang="zh-CN" sz="7200" dirty="0" smtClean="0">
                <a:latin typeface="华文隶书" panose="02010800040101010101" pitchFamily="2" charset="-122"/>
                <a:ea typeface="华文隶书" panose="02010800040101010101" pitchFamily="2" charset="-122"/>
              </a:rPr>
            </a:br>
            <a:r>
              <a:rPr lang="zh-CN" altLang="en-US" sz="3200" dirty="0" smtClean="0">
                <a:latin typeface="+mn-lt"/>
                <a:ea typeface="华文隶书" panose="02010800040101010101" pitchFamily="2" charset="-122"/>
              </a:rPr>
              <a:t>（</a:t>
            </a:r>
            <a:r>
              <a:rPr lang="zh-CN" altLang="en-US" sz="4000" dirty="0" smtClean="0">
                <a:latin typeface="华文隶书" panose="02010800040101010101" pitchFamily="2" charset="-122"/>
                <a:ea typeface="华文隶书" panose="02010800040101010101" pitchFamily="2" charset="-122"/>
              </a:rPr>
              <a:t>青花与彩瓷</a:t>
            </a:r>
            <a:r>
              <a:rPr lang="zh-CN" altLang="en-US" sz="3200" dirty="0" smtClean="0">
                <a:latin typeface="华文隶书" panose="02010800040101010101" pitchFamily="2" charset="-122"/>
                <a:ea typeface="华文隶书" panose="02010800040101010101" pitchFamily="2" charset="-122"/>
              </a:rPr>
              <a:t>）</a:t>
            </a:r>
            <a:endParaRPr lang="zh-CN" altLang="en-US" dirty="0">
              <a:latin typeface="隶书" panose="02010509060101010101" pitchFamily="49" charset="-122"/>
              <a:ea typeface="隶书" panose="02010509060101010101" pitchFamily="49" charset="-122"/>
            </a:endParaRPr>
          </a:p>
        </p:txBody>
      </p:sp>
      <p:sp>
        <p:nvSpPr>
          <p:cNvPr id="3" name="副标题 2"/>
          <p:cNvSpPr>
            <a:spLocks noGrp="1"/>
          </p:cNvSpPr>
          <p:nvPr>
            <p:ph type="subTitle" idx="1"/>
          </p:nvPr>
        </p:nvSpPr>
        <p:spPr>
          <a:xfrm>
            <a:off x="1524001" y="4741880"/>
            <a:ext cx="9144000" cy="718762"/>
          </a:xfrm>
        </p:spPr>
        <p:txBody>
          <a:bodyPr>
            <a:normAutofit/>
          </a:bodyPr>
          <a:lstStyle/>
          <a:p>
            <a:pPr algn="ctr"/>
            <a:r>
              <a:rPr lang="zh-CN" altLang="en-US" sz="4000" dirty="0">
                <a:solidFill>
                  <a:schemeClr val="tx1"/>
                </a:solidFill>
                <a:latin typeface="华文隶书" panose="02010800040101010101" pitchFamily="2" charset="-122"/>
                <a:ea typeface="华文隶书" panose="02010800040101010101" pitchFamily="2" charset="-122"/>
              </a:rPr>
              <a:t>郑少凯</a:t>
            </a:r>
            <a:endParaRPr lang="en-US" altLang="zh-CN" sz="3600" dirty="0">
              <a:solidFill>
                <a:schemeClr val="tx1"/>
              </a:solidFill>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元青花</a:t>
            </a:r>
            <a:endParaRPr lang="en-GB"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8181" y="1672683"/>
            <a:ext cx="5313228" cy="4516244"/>
          </a:xfrm>
          <a:prstGeom prst="rect">
            <a:avLst/>
          </a:prstGeom>
        </p:spPr>
      </p:pic>
      <p:sp>
        <p:nvSpPr>
          <p:cNvPr id="6" name="矩形 5"/>
          <p:cNvSpPr/>
          <p:nvPr/>
        </p:nvSpPr>
        <p:spPr>
          <a:xfrm>
            <a:off x="1720059" y="6188927"/>
            <a:ext cx="2749471" cy="400110"/>
          </a:xfrm>
          <a:prstGeom prst="rect">
            <a:avLst/>
          </a:prstGeom>
        </p:spPr>
        <p:txBody>
          <a:bodyPr wrap="none">
            <a:spAutoFit/>
          </a:bodyPr>
          <a:lstStyle/>
          <a:p>
            <a:r>
              <a:rPr lang="zh-CN" altLang="en-US" sz="2000" dirty="0">
                <a:solidFill>
                  <a:srgbClr val="191919"/>
                </a:solidFill>
                <a:latin typeface="华文隶书" panose="02010800040101010101" pitchFamily="2" charset="-122"/>
                <a:ea typeface="华文隶书" panose="02010800040101010101" pitchFamily="2" charset="-122"/>
              </a:rPr>
              <a:t>元青花鬼谷子下山图罐</a:t>
            </a:r>
            <a:endParaRPr lang="en-GB" sz="2000" dirty="0">
              <a:latin typeface="华文隶书" panose="02010800040101010101" pitchFamily="2" charset="-122"/>
              <a:ea typeface="华文隶书" panose="02010800040101010101" pitchFamily="2" charset="-122"/>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4271" t="5203" r="10069" b="4065"/>
          <a:stretch>
            <a:fillRect/>
          </a:stretch>
        </p:blipFill>
        <p:spPr>
          <a:xfrm>
            <a:off x="6188927" y="1416202"/>
            <a:ext cx="5602391" cy="4772725"/>
          </a:xfrm>
          <a:prstGeom prst="rect">
            <a:avLst/>
          </a:prstGeom>
        </p:spPr>
      </p:pic>
      <p:sp>
        <p:nvSpPr>
          <p:cNvPr id="8" name="矩形 7"/>
          <p:cNvSpPr/>
          <p:nvPr/>
        </p:nvSpPr>
        <p:spPr>
          <a:xfrm>
            <a:off x="7793756" y="6188927"/>
            <a:ext cx="2749471" cy="400110"/>
          </a:xfrm>
          <a:prstGeom prst="rect">
            <a:avLst/>
          </a:prstGeom>
        </p:spPr>
        <p:txBody>
          <a:bodyPr wrap="none">
            <a:spAutoFit/>
          </a:bodyPr>
          <a:lstStyle/>
          <a:p>
            <a:r>
              <a:rPr lang="zh-CN" altLang="en-US" sz="2000" dirty="0">
                <a:solidFill>
                  <a:srgbClr val="191919"/>
                </a:solidFill>
                <a:latin typeface="华文隶书" panose="02010800040101010101" pitchFamily="2" charset="-122"/>
                <a:ea typeface="华文隶书" panose="02010800040101010101" pitchFamily="2" charset="-122"/>
              </a:rPr>
              <a:t>元</a:t>
            </a:r>
            <a:r>
              <a:rPr lang="zh-CN" altLang="en-US" sz="2000" dirty="0" smtClean="0">
                <a:solidFill>
                  <a:srgbClr val="191919"/>
                </a:solidFill>
                <a:latin typeface="华文隶书" panose="02010800040101010101" pitchFamily="2" charset="-122"/>
                <a:ea typeface="华文隶书" panose="02010800040101010101" pitchFamily="2" charset="-122"/>
              </a:rPr>
              <a:t>青花尉迟恭救主图</a:t>
            </a:r>
            <a:r>
              <a:rPr lang="zh-CN" altLang="en-US" sz="2000" dirty="0">
                <a:solidFill>
                  <a:srgbClr val="191919"/>
                </a:solidFill>
                <a:latin typeface="华文隶书" panose="02010800040101010101" pitchFamily="2" charset="-122"/>
                <a:ea typeface="华文隶书" panose="02010800040101010101" pitchFamily="2" charset="-122"/>
              </a:rPr>
              <a:t>罐</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大明永乐</a:t>
            </a:r>
            <a:endParaRPr lang="zh-CN" altLang="en-US" dirty="0"/>
          </a:p>
        </p:txBody>
      </p:sp>
      <p:sp>
        <p:nvSpPr>
          <p:cNvPr id="6" name="内容占位符 5"/>
          <p:cNvSpPr>
            <a:spLocks noGrp="1"/>
          </p:cNvSpPr>
          <p:nvPr>
            <p:ph idx="1"/>
          </p:nvPr>
        </p:nvSpPr>
        <p:spPr/>
        <p:txBody>
          <a:bodyPr/>
          <a:lstStyle/>
          <a:p>
            <a:r>
              <a:rPr lang="zh-CN" altLang="en-US" dirty="0" smtClean="0"/>
              <a:t>靖难之役</a:t>
            </a:r>
            <a:endParaRPr lang="en-US" altLang="zh-CN" dirty="0" smtClean="0"/>
          </a:p>
          <a:p>
            <a:endParaRPr lang="en-US" altLang="zh-CN" dirty="0"/>
          </a:p>
          <a:p>
            <a:r>
              <a:rPr lang="zh-CN" altLang="en-US" dirty="0" smtClean="0"/>
              <a:t>迁都北京 修建故宫</a:t>
            </a:r>
            <a:endParaRPr lang="en-US" altLang="zh-CN" dirty="0" smtClean="0"/>
          </a:p>
          <a:p>
            <a:endParaRPr lang="en-US" altLang="zh-CN" dirty="0"/>
          </a:p>
          <a:p>
            <a:r>
              <a:rPr lang="zh-CN" altLang="en-US" dirty="0" smtClean="0"/>
              <a:t>永乐大典</a:t>
            </a:r>
            <a:endParaRPr lang="en-US" altLang="zh-CN" dirty="0" smtClean="0"/>
          </a:p>
          <a:p>
            <a:endParaRPr lang="en-US" altLang="zh-CN" dirty="0"/>
          </a:p>
          <a:p>
            <a:r>
              <a:rPr lang="zh-CN" altLang="en-US" dirty="0" smtClean="0"/>
              <a:t>郑和下西洋</a:t>
            </a:r>
            <a:endParaRPr lang="en-US" altLang="zh-CN" dirty="0" smtClean="0"/>
          </a:p>
        </p:txBody>
      </p:sp>
      <p:sp>
        <p:nvSpPr>
          <p:cNvPr id="7" name="矩形 6"/>
          <p:cNvSpPr/>
          <p:nvPr/>
        </p:nvSpPr>
        <p:spPr>
          <a:xfrm>
            <a:off x="5962186" y="2847132"/>
            <a:ext cx="5475249" cy="1938992"/>
          </a:xfrm>
          <a:prstGeom prst="rect">
            <a:avLst/>
          </a:prstGeom>
        </p:spPr>
        <p:txBody>
          <a:bodyPr vert="horz" wrap="square">
            <a:spAutoFit/>
          </a:bodyPr>
          <a:lstStyle/>
          <a:p>
            <a:r>
              <a:rPr lang="zh-CN" altLang="en-US" sz="2400" dirty="0">
                <a:solidFill>
                  <a:srgbClr val="333333"/>
                </a:solidFill>
                <a:latin typeface="华文隶书" panose="02010800040101010101" pitchFamily="2" charset="-122"/>
                <a:ea typeface="华文隶书" panose="02010800040101010101" pitchFamily="2" charset="-122"/>
              </a:rPr>
              <a:t>中国之大</a:t>
            </a:r>
            <a:r>
              <a:rPr lang="zh-CN" altLang="en-US" sz="2400" dirty="0" smtClean="0">
                <a:solidFill>
                  <a:srgbClr val="333333"/>
                </a:solidFill>
                <a:latin typeface="华文隶书" panose="02010800040101010101" pitchFamily="2" charset="-122"/>
                <a:ea typeface="华文隶书" panose="02010800040101010101" pitchFamily="2" charset="-122"/>
              </a:rPr>
              <a:t>古董，永乐</a:t>
            </a:r>
            <a:r>
              <a:rPr lang="zh-CN" altLang="en-US" sz="2400" dirty="0">
                <a:solidFill>
                  <a:srgbClr val="333333"/>
                </a:solidFill>
                <a:latin typeface="华文隶书" panose="02010800040101010101" pitchFamily="2" charset="-122"/>
                <a:ea typeface="华文隶书" panose="02010800040101010101" pitchFamily="2" charset="-122"/>
              </a:rPr>
              <a:t>之大窑</a:t>
            </a:r>
            <a:r>
              <a:rPr lang="zh-CN" altLang="en-US" sz="2400" dirty="0" smtClean="0">
                <a:solidFill>
                  <a:srgbClr val="333333"/>
                </a:solidFill>
                <a:latin typeface="华文隶书" panose="02010800040101010101" pitchFamily="2" charset="-122"/>
                <a:ea typeface="华文隶书" panose="02010800040101010101" pitchFamily="2" charset="-122"/>
              </a:rPr>
              <a:t>器，则</a:t>
            </a:r>
            <a:r>
              <a:rPr lang="zh-CN" altLang="en-US" sz="2400" dirty="0">
                <a:solidFill>
                  <a:srgbClr val="333333"/>
                </a:solidFill>
                <a:latin typeface="华文隶书" panose="02010800040101010101" pitchFamily="2" charset="-122"/>
                <a:ea typeface="华文隶书" panose="02010800040101010101" pitchFamily="2" charset="-122"/>
              </a:rPr>
              <a:t>报恩</a:t>
            </a:r>
            <a:r>
              <a:rPr lang="zh-CN" altLang="en-US" sz="2400" dirty="0" smtClean="0">
                <a:solidFill>
                  <a:srgbClr val="333333"/>
                </a:solidFill>
                <a:latin typeface="华文隶书" panose="02010800040101010101" pitchFamily="2" charset="-122"/>
                <a:ea typeface="华文隶书" panose="02010800040101010101" pitchFamily="2" charset="-122"/>
              </a:rPr>
              <a:t>塔是也</a:t>
            </a:r>
            <a:r>
              <a:rPr lang="zh-CN" altLang="en-US" sz="2400" dirty="0">
                <a:solidFill>
                  <a:srgbClr val="333333"/>
                </a:solidFill>
                <a:latin typeface="华文隶书" panose="02010800040101010101" pitchFamily="2" charset="-122"/>
                <a:ea typeface="华文隶书" panose="02010800040101010101" pitchFamily="2" charset="-122"/>
              </a:rPr>
              <a:t>。报恩塔成于永乐</a:t>
            </a:r>
            <a:r>
              <a:rPr lang="zh-CN" altLang="en-US" sz="2400" dirty="0" smtClean="0">
                <a:solidFill>
                  <a:srgbClr val="333333"/>
                </a:solidFill>
                <a:latin typeface="华文隶书" panose="02010800040101010101" pitchFamily="2" charset="-122"/>
                <a:ea typeface="华文隶书" panose="02010800040101010101" pitchFamily="2" charset="-122"/>
              </a:rPr>
              <a:t>初年，非</a:t>
            </a:r>
            <a:r>
              <a:rPr lang="zh-CN" altLang="en-US" sz="2400" dirty="0">
                <a:solidFill>
                  <a:srgbClr val="333333"/>
                </a:solidFill>
                <a:latin typeface="华文隶书" panose="02010800040101010101" pitchFamily="2" charset="-122"/>
                <a:ea typeface="华文隶书" panose="02010800040101010101" pitchFamily="2" charset="-122"/>
              </a:rPr>
              <a:t>成祖开国之</a:t>
            </a:r>
            <a:r>
              <a:rPr lang="zh-CN" altLang="en-US" sz="2400" dirty="0" smtClean="0">
                <a:solidFill>
                  <a:srgbClr val="333333"/>
                </a:solidFill>
                <a:latin typeface="华文隶书" panose="02010800040101010101" pitchFamily="2" charset="-122"/>
                <a:ea typeface="华文隶书" panose="02010800040101010101" pitchFamily="2" charset="-122"/>
              </a:rPr>
              <a:t>精神、开国</a:t>
            </a:r>
            <a:r>
              <a:rPr lang="zh-CN" altLang="en-US" sz="2400" dirty="0">
                <a:solidFill>
                  <a:srgbClr val="333333"/>
                </a:solidFill>
                <a:latin typeface="华文隶书" panose="02010800040101010101" pitchFamily="2" charset="-122"/>
                <a:ea typeface="华文隶书" panose="02010800040101010101" pitchFamily="2" charset="-122"/>
              </a:rPr>
              <a:t>之物力、开国之功</a:t>
            </a:r>
            <a:r>
              <a:rPr lang="zh-CN" altLang="en-US" sz="2400" dirty="0" smtClean="0">
                <a:solidFill>
                  <a:srgbClr val="333333"/>
                </a:solidFill>
                <a:latin typeface="华文隶书" panose="02010800040101010101" pitchFamily="2" charset="-122"/>
                <a:ea typeface="华文隶书" panose="02010800040101010101" pitchFamily="2" charset="-122"/>
              </a:rPr>
              <a:t>令，其</a:t>
            </a:r>
            <a:r>
              <a:rPr lang="zh-CN" altLang="en-US" sz="2400" dirty="0">
                <a:solidFill>
                  <a:srgbClr val="333333"/>
                </a:solidFill>
                <a:latin typeface="华文隶书" panose="02010800040101010101" pitchFamily="2" charset="-122"/>
                <a:ea typeface="华文隶书" panose="02010800040101010101" pitchFamily="2" charset="-122"/>
              </a:rPr>
              <a:t>胆智才略足以吞吐此塔</a:t>
            </a:r>
            <a:r>
              <a:rPr lang="zh-CN" altLang="en-US" sz="2400" dirty="0" smtClean="0">
                <a:solidFill>
                  <a:srgbClr val="333333"/>
                </a:solidFill>
                <a:latin typeface="华文隶书" panose="02010800040101010101" pitchFamily="2" charset="-122"/>
                <a:ea typeface="华文隶书" panose="02010800040101010101" pitchFamily="2" charset="-122"/>
              </a:rPr>
              <a:t>者，不能</a:t>
            </a:r>
            <a:r>
              <a:rPr lang="zh-CN" altLang="en-US" sz="2400" dirty="0">
                <a:solidFill>
                  <a:srgbClr val="333333"/>
                </a:solidFill>
                <a:latin typeface="华文隶书" panose="02010800040101010101" pitchFamily="2" charset="-122"/>
                <a:ea typeface="华文隶书" panose="02010800040101010101" pitchFamily="2" charset="-122"/>
              </a:rPr>
              <a:t>成焉</a:t>
            </a:r>
            <a:r>
              <a:rPr lang="zh-CN" altLang="en-US" sz="2400" dirty="0" smtClean="0">
                <a:solidFill>
                  <a:srgbClr val="333333"/>
                </a:solidFill>
                <a:latin typeface="华文隶书" panose="02010800040101010101" pitchFamily="2" charset="-122"/>
                <a:ea typeface="华文隶书" panose="02010800040101010101" pitchFamily="2" charset="-122"/>
              </a:rPr>
              <a:t>。</a:t>
            </a:r>
            <a:endParaRPr lang="en-US" altLang="zh-CN" sz="2400" dirty="0" smtClean="0">
              <a:solidFill>
                <a:srgbClr val="333333"/>
              </a:solidFill>
              <a:latin typeface="华文隶书" panose="02010800040101010101" pitchFamily="2" charset="-122"/>
              <a:ea typeface="华文隶书" panose="02010800040101010101" pitchFamily="2" charset="-122"/>
            </a:endParaRPr>
          </a:p>
          <a:p>
            <a:r>
              <a:rPr lang="en-US" altLang="zh-CN" sz="2400" dirty="0" smtClean="0">
                <a:solidFill>
                  <a:srgbClr val="333333"/>
                </a:solidFill>
                <a:latin typeface="华文隶书" panose="02010800040101010101" pitchFamily="2" charset="-122"/>
                <a:ea typeface="华文隶书" panose="02010800040101010101" pitchFamily="2" charset="-122"/>
              </a:rPr>
              <a:t>-- </a:t>
            </a:r>
            <a:r>
              <a:rPr lang="zh-CN" altLang="en-US" sz="2400" dirty="0" smtClean="0">
                <a:solidFill>
                  <a:srgbClr val="333333"/>
                </a:solidFill>
                <a:latin typeface="华文隶书" panose="02010800040101010101" pitchFamily="2" charset="-122"/>
                <a:ea typeface="华文隶书" panose="02010800040101010101" pitchFamily="2" charset="-122"/>
              </a:rPr>
              <a:t>张岱 </a:t>
            </a:r>
            <a:r>
              <a:rPr lang="en-US" altLang="zh-CN" sz="2400" dirty="0" smtClean="0">
                <a:solidFill>
                  <a:srgbClr val="333333"/>
                </a:solidFill>
                <a:latin typeface="华文隶书" panose="02010800040101010101" pitchFamily="2" charset="-122"/>
                <a:ea typeface="华文隶书" panose="02010800040101010101" pitchFamily="2" charset="-122"/>
              </a:rPr>
              <a:t>《</a:t>
            </a:r>
            <a:r>
              <a:rPr lang="zh-CN" altLang="en-US" sz="2400" dirty="0" smtClean="0">
                <a:solidFill>
                  <a:srgbClr val="333333"/>
                </a:solidFill>
                <a:latin typeface="华文隶书" panose="02010800040101010101" pitchFamily="2" charset="-122"/>
                <a:ea typeface="华文隶书" panose="02010800040101010101" pitchFamily="2" charset="-122"/>
              </a:rPr>
              <a:t>陶庵梦忆</a:t>
            </a:r>
            <a:r>
              <a:rPr lang="en-US" altLang="zh-CN" sz="2400" dirty="0" smtClean="0">
                <a:solidFill>
                  <a:srgbClr val="333333"/>
                </a:solidFill>
                <a:latin typeface="华文隶书" panose="02010800040101010101" pitchFamily="2" charset="-122"/>
                <a:ea typeface="华文隶书" panose="02010800040101010101" pitchFamily="2" charset="-122"/>
              </a:rPr>
              <a:t>》</a:t>
            </a:r>
            <a:endParaRPr lang="en-GB" sz="24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永宣青花</a:t>
            </a:r>
            <a:endParaRPr lang="zh-CN" altLang="en-US" dirty="0"/>
          </a:p>
        </p:txBody>
      </p:sp>
      <p:pic>
        <p:nvPicPr>
          <p:cNvPr id="4" name="内容占位符 3"/>
          <p:cNvPicPr>
            <a:picLocks noGrp="1" noChangeAspect="1"/>
          </p:cNvPicPr>
          <p:nvPr>
            <p:ph idx="1"/>
          </p:nvPr>
        </p:nvPicPr>
        <p:blipFill rotWithShape="1">
          <a:blip r:embed="rId1" cstate="print">
            <a:extLst>
              <a:ext uri="{28A0092B-C50C-407E-A947-70E740481C1C}">
                <a14:useLocalDpi xmlns:a14="http://schemas.microsoft.com/office/drawing/2010/main" val="0"/>
              </a:ext>
            </a:extLst>
          </a:blip>
          <a:srcRect l="8226" t="15294" r="9668" b="7751"/>
          <a:stretch>
            <a:fillRect/>
          </a:stretch>
        </p:blipFill>
        <p:spPr>
          <a:xfrm>
            <a:off x="6559506" y="1368379"/>
            <a:ext cx="4198514" cy="5248141"/>
          </a:xfrm>
        </p:spPr>
      </p:pic>
      <p:sp>
        <p:nvSpPr>
          <p:cNvPr id="3" name="文本框 2"/>
          <p:cNvSpPr txBox="1"/>
          <p:nvPr/>
        </p:nvSpPr>
        <p:spPr>
          <a:xfrm>
            <a:off x="10772251" y="2992786"/>
            <a:ext cx="492443" cy="3017094"/>
          </a:xfrm>
          <a:prstGeom prst="rect">
            <a:avLst/>
          </a:prstGeom>
          <a:noFill/>
        </p:spPr>
        <p:txBody>
          <a:bodyPr vert="eaVert" wrap="square" rtlCol="0">
            <a:spAutoFit/>
          </a:bodyPr>
          <a:lstStyle/>
          <a:p>
            <a:r>
              <a:rPr lang="zh-TW" altLang="en-US" sz="2000" dirty="0" smtClean="0">
                <a:latin typeface="华文隶书" panose="02010800040101010101" pitchFamily="2" charset="-122"/>
                <a:ea typeface="华文隶书" panose="02010800040101010101" pitchFamily="2" charset="-122"/>
              </a:rPr>
              <a:t>永</a:t>
            </a:r>
            <a:r>
              <a:rPr lang="zh-CN" altLang="en-US" sz="2000" dirty="0" smtClean="0">
                <a:latin typeface="华文隶书" panose="02010800040101010101" pitchFamily="2" charset="-122"/>
                <a:ea typeface="华文隶书" panose="02010800040101010101" pitchFamily="2" charset="-122"/>
              </a:rPr>
              <a:t>乐</a:t>
            </a:r>
            <a:r>
              <a:rPr lang="zh-TW" altLang="en-US" sz="2000" dirty="0" smtClean="0">
                <a:latin typeface="华文隶书" panose="02010800040101010101" pitchFamily="2" charset="-122"/>
                <a:ea typeface="华文隶书" panose="02010800040101010101" pitchFamily="2" charset="-122"/>
              </a:rPr>
              <a:t>青花</a:t>
            </a:r>
            <a:r>
              <a:rPr lang="zh-CN" altLang="en-US" sz="2000" dirty="0">
                <a:latin typeface="华文隶书" panose="02010800040101010101" pitchFamily="2" charset="-122"/>
                <a:ea typeface="华文隶书" panose="02010800040101010101" pitchFamily="2" charset="-122"/>
              </a:rPr>
              <a:t>龙纹</a:t>
            </a:r>
            <a:r>
              <a:rPr lang="zh-TW" altLang="en-US" sz="2000" dirty="0">
                <a:latin typeface="华文隶书" panose="02010800040101010101" pitchFamily="2" charset="-122"/>
                <a:ea typeface="华文隶书" panose="02010800040101010101" pitchFamily="2" charset="-122"/>
              </a:rPr>
              <a:t>天球瓶</a:t>
            </a:r>
            <a:endParaRPr lang="zh-CN" altLang="en-US" sz="2000" dirty="0">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3568" t="19512" r="14746" b="11707"/>
          <a:stretch>
            <a:fillRect/>
          </a:stretch>
        </p:blipFill>
        <p:spPr>
          <a:xfrm>
            <a:off x="838200" y="1899554"/>
            <a:ext cx="4973444" cy="4716966"/>
          </a:xfrm>
          <a:prstGeom prst="rect">
            <a:avLst/>
          </a:prstGeom>
        </p:spPr>
      </p:pic>
      <p:sp>
        <p:nvSpPr>
          <p:cNvPr id="7" name="矩形 6"/>
          <p:cNvSpPr/>
          <p:nvPr/>
        </p:nvSpPr>
        <p:spPr>
          <a:xfrm>
            <a:off x="5784576" y="2992786"/>
            <a:ext cx="492443" cy="2530501"/>
          </a:xfrm>
          <a:prstGeom prst="rect">
            <a:avLst/>
          </a:prstGeom>
        </p:spPr>
        <p:txBody>
          <a:bodyPr vert="eaVert" wrap="none">
            <a:spAutoFit/>
          </a:bodyPr>
          <a:lstStyle/>
          <a:p>
            <a:r>
              <a:rPr lang="zh-TW" altLang="en-US" sz="2000" dirty="0">
                <a:latin typeface="华文隶书" panose="02010800040101010101" pitchFamily="2" charset="-122"/>
                <a:ea typeface="华文隶书" panose="02010800040101010101" pitchFamily="2" charset="-122"/>
              </a:rPr>
              <a:t>永</a:t>
            </a:r>
            <a:r>
              <a:rPr lang="zh-CN" altLang="en-US" sz="2000" dirty="0">
                <a:latin typeface="华文隶书" panose="02010800040101010101" pitchFamily="2" charset="-122"/>
                <a:ea typeface="华文隶书" panose="02010800040101010101" pitchFamily="2" charset="-122"/>
              </a:rPr>
              <a:t>乐</a:t>
            </a:r>
            <a:r>
              <a:rPr lang="zh-TW" altLang="en-US" sz="2000" dirty="0" smtClean="0">
                <a:latin typeface="华文隶书" panose="02010800040101010101" pitchFamily="2" charset="-122"/>
                <a:ea typeface="华文隶书" panose="02010800040101010101" pitchFamily="2" charset="-122"/>
              </a:rPr>
              <a:t>青花</a:t>
            </a:r>
            <a:r>
              <a:rPr lang="zh-CN" altLang="en-US" sz="2000" dirty="0" smtClean="0">
                <a:latin typeface="华文隶书" panose="02010800040101010101" pitchFamily="2" charset="-122"/>
                <a:ea typeface="华文隶书" panose="02010800040101010101" pitchFamily="2" charset="-122"/>
              </a:rPr>
              <a:t>一束莲纹盘</a:t>
            </a:r>
            <a:endParaRPr lang="zh-CN" altLang="en-US"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永宣青花</a:t>
            </a:r>
            <a:endParaRPr lang="en-GB" dirty="0"/>
          </a:p>
        </p:txBody>
      </p:sp>
      <p:pic>
        <p:nvPicPr>
          <p:cNvPr id="4" name="Picture 2" descr="C:\Users\sz4513\Desktop\987e2ef5-644a-49ea-9d14-c115e3facaff-1669x2040.jpe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85273" y="2596509"/>
            <a:ext cx="2580452" cy="315405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0845" t="6244" r="20559"/>
          <a:stretch>
            <a:fillRect/>
          </a:stretch>
        </p:blipFill>
        <p:spPr>
          <a:xfrm>
            <a:off x="782169" y="1951462"/>
            <a:ext cx="3680973" cy="3922503"/>
          </a:xfrm>
          <a:prstGeom prst="rect">
            <a:avLst/>
          </a:prstGeom>
        </p:spPr>
      </p:pic>
      <p:sp>
        <p:nvSpPr>
          <p:cNvPr id="8" name="Rectangle 4"/>
          <p:cNvSpPr/>
          <p:nvPr/>
        </p:nvSpPr>
        <p:spPr>
          <a:xfrm>
            <a:off x="1635339" y="5842965"/>
            <a:ext cx="1980029" cy="400110"/>
          </a:xfrm>
          <a:prstGeom prst="rect">
            <a:avLst/>
          </a:prstGeom>
        </p:spPr>
        <p:txBody>
          <a:bodyPr vert="horz" wrap="none">
            <a:spAutoFit/>
          </a:bodyPr>
          <a:lstStyle/>
          <a:p>
            <a:r>
              <a:rPr lang="zh-CN" altLang="en-US" sz="2000" dirty="0" smtClean="0">
                <a:latin typeface="华文隶书" panose="02010800040101010101" pitchFamily="2" charset="-122"/>
                <a:ea typeface="华文隶书" panose="02010800040101010101" pitchFamily="2" charset="-122"/>
              </a:rPr>
              <a:t>宣德青花蟋蟀罐</a:t>
            </a:r>
            <a:endParaRPr lang="en-GB" sz="2000" dirty="0">
              <a:latin typeface="华文隶书" panose="02010800040101010101" pitchFamily="2" charset="-122"/>
              <a:ea typeface="华文隶书" panose="02010800040101010101" pitchFamily="2" charset="-122"/>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1996" t="11746" r="12919" b="11746"/>
          <a:stretch>
            <a:fillRect/>
          </a:stretch>
        </p:blipFill>
        <p:spPr>
          <a:xfrm>
            <a:off x="5130201" y="1951462"/>
            <a:ext cx="3970256" cy="3921442"/>
          </a:xfrm>
          <a:prstGeom prst="rect">
            <a:avLst/>
          </a:prstGeom>
        </p:spPr>
      </p:pic>
      <p:sp>
        <p:nvSpPr>
          <p:cNvPr id="10" name="Rectangle 4"/>
          <p:cNvSpPr/>
          <p:nvPr/>
        </p:nvSpPr>
        <p:spPr>
          <a:xfrm>
            <a:off x="6125314" y="5842965"/>
            <a:ext cx="1980029" cy="400110"/>
          </a:xfrm>
          <a:prstGeom prst="rect">
            <a:avLst/>
          </a:prstGeom>
        </p:spPr>
        <p:txBody>
          <a:bodyPr vert="horz" wrap="none">
            <a:spAutoFit/>
          </a:bodyPr>
          <a:lstStyle/>
          <a:p>
            <a:r>
              <a:rPr lang="zh-CN" altLang="en-US" sz="2000" dirty="0" smtClean="0">
                <a:latin typeface="华文隶书" panose="02010800040101010101" pitchFamily="2" charset="-122"/>
                <a:ea typeface="华文隶书" panose="02010800040101010101" pitchFamily="2" charset="-122"/>
              </a:rPr>
              <a:t>宣德青花龙纹盘</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文化期与汉唐龙纹</a:t>
            </a:r>
            <a:endParaRPr lang="en-GB" dirty="0"/>
          </a:p>
        </p:txBody>
      </p:sp>
      <p:pic>
        <p:nvPicPr>
          <p:cNvPr id="1026" name="Picture 2" descr="C:\Users\sz4513\Desktop\唐代行龙.jpg"/>
          <p:cNvPicPr>
            <a:picLocks noChangeAspect="1" noChangeArrowheads="1"/>
          </p:cNvPicPr>
          <p:nvPr/>
        </p:nvPicPr>
        <p:blipFill rotWithShape="1">
          <a:blip r:embed="rId1">
            <a:extLst>
              <a:ext uri="{28A0092B-C50C-407E-A947-70E740481C1C}">
                <a14:useLocalDpi xmlns:a14="http://schemas.microsoft.com/office/drawing/2010/main" val="0"/>
              </a:ext>
            </a:extLst>
          </a:blip>
          <a:srcRect l="7048" t="5326" r="5820" b="7983"/>
          <a:stretch>
            <a:fillRect/>
          </a:stretch>
        </p:blipFill>
        <p:spPr bwMode="auto">
          <a:xfrm>
            <a:off x="6380905" y="4050256"/>
            <a:ext cx="3967427" cy="26223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z4513\Desktop\红山文化.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535" y="2152185"/>
            <a:ext cx="4189164" cy="4068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81712" y="2152185"/>
            <a:ext cx="492443" cy="1988686"/>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红山文</a:t>
            </a:r>
            <a:r>
              <a:rPr lang="zh-CN" altLang="en-US" sz="2000" dirty="0" smtClean="0">
                <a:latin typeface="华文隶书" panose="02010800040101010101" pitchFamily="2" charset="-122"/>
                <a:ea typeface="华文隶书" panose="02010800040101010101" pitchFamily="2" charset="-122"/>
              </a:rPr>
              <a:t>化玉猪龙</a:t>
            </a:r>
            <a:endParaRPr lang="en-GB" sz="2000" dirty="0">
              <a:latin typeface="华文隶书" panose="02010800040101010101" pitchFamily="2" charset="-122"/>
              <a:ea typeface="华文隶书" panose="02010800040101010101" pitchFamily="2" charset="-122"/>
            </a:endParaRPr>
          </a:p>
        </p:txBody>
      </p:sp>
      <p:sp>
        <p:nvSpPr>
          <p:cNvPr id="7" name="Rectangle 6"/>
          <p:cNvSpPr/>
          <p:nvPr/>
        </p:nvSpPr>
        <p:spPr>
          <a:xfrm>
            <a:off x="10348332" y="4773437"/>
            <a:ext cx="492443" cy="1175963"/>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唐代行龙</a:t>
            </a:r>
            <a:endParaRPr lang="en-GB" sz="2000" dirty="0">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732" r="21707" b="9875"/>
          <a:stretch>
            <a:fillRect/>
          </a:stretch>
        </p:blipFill>
        <p:spPr>
          <a:xfrm>
            <a:off x="6878371" y="883889"/>
            <a:ext cx="2972493" cy="2928444"/>
          </a:xfrm>
          <a:prstGeom prst="rect">
            <a:avLst/>
          </a:prstGeom>
        </p:spPr>
      </p:pic>
      <p:sp>
        <p:nvSpPr>
          <p:cNvPr id="8" name="Rectangle 6"/>
          <p:cNvSpPr/>
          <p:nvPr/>
        </p:nvSpPr>
        <p:spPr>
          <a:xfrm>
            <a:off x="9776889" y="1675055"/>
            <a:ext cx="492443" cy="1717778"/>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汉代龙纹瓦当</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宋代龙</a:t>
            </a:r>
            <a:r>
              <a:rPr lang="zh-CN" altLang="en-US" dirty="0"/>
              <a:t>纹</a:t>
            </a:r>
            <a:endParaRPr lang="en-GB" dirty="0"/>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8859" y="1415193"/>
            <a:ext cx="5317480" cy="331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9" y="4933524"/>
            <a:ext cx="9934078" cy="165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878195" y="5008306"/>
            <a:ext cx="492443" cy="1509388"/>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陈容 九龙图</a:t>
            </a:r>
            <a:endParaRPr lang="en-GB" sz="2000" dirty="0">
              <a:latin typeface="华文隶书" panose="02010800040101010101" pitchFamily="2" charset="-122"/>
              <a:ea typeface="华文隶书" panose="02010800040101010101" pitchFamily="2" charset="-122"/>
            </a:endParaRPr>
          </a:p>
        </p:txBody>
      </p:sp>
      <p:pic>
        <p:nvPicPr>
          <p:cNvPr id="8" name="Picture 3" descr="C:\Users\sz4513\Desktop\宋磁州窑龙纹梅瓶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38" r="13410"/>
          <a:stretch>
            <a:fillRect/>
          </a:stretch>
        </p:blipFill>
        <p:spPr bwMode="auto">
          <a:xfrm>
            <a:off x="7585357" y="582928"/>
            <a:ext cx="2726667" cy="41469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312024" y="1868648"/>
            <a:ext cx="492443" cy="2259593"/>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宋磁州窑龙纹梅瓶</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宋代龙</a:t>
            </a:r>
            <a:r>
              <a:rPr lang="zh-CN" altLang="en-US" dirty="0"/>
              <a:t>纹</a:t>
            </a:r>
            <a:endParaRPr lang="en-GB" dirty="0"/>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8859" y="1415193"/>
            <a:ext cx="5317480" cy="331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9" y="4933524"/>
            <a:ext cx="9934078" cy="165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878195" y="5008306"/>
            <a:ext cx="492443" cy="1509388"/>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陈容 九龙图</a:t>
            </a:r>
            <a:endParaRPr lang="en-GB" sz="2000" dirty="0">
              <a:latin typeface="华文隶书" panose="02010800040101010101" pitchFamily="2" charset="-122"/>
              <a:ea typeface="华文隶书" panose="02010800040101010101" pitchFamily="2" charset="-122"/>
            </a:endParaRPr>
          </a:p>
        </p:txBody>
      </p:sp>
      <p:pic>
        <p:nvPicPr>
          <p:cNvPr id="9" name="Picture 2" descr="C:\Users\sz4513\Desktop\葛饰北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574" y="442554"/>
            <a:ext cx="4287362" cy="42873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78194" y="2052754"/>
            <a:ext cx="492443" cy="1175963"/>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葛饰北斋</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九龙图画印</a:t>
            </a:r>
            <a:endParaRPr lang="en-GB" dirty="0"/>
          </a:p>
        </p:txBody>
      </p:sp>
      <p:pic>
        <p:nvPicPr>
          <p:cNvPr id="512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0145" t="12167" r="21460" b="17697"/>
          <a:stretch>
            <a:fillRect/>
          </a:stretch>
        </p:blipFill>
        <p:spPr bwMode="auto">
          <a:xfrm>
            <a:off x="1521653" y="1914597"/>
            <a:ext cx="1195754" cy="1254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052" y="1938409"/>
            <a:ext cx="23717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384" y="1938409"/>
            <a:ext cx="12954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461" y="1938409"/>
            <a:ext cx="12287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8650" y="4831812"/>
            <a:ext cx="6000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653" y="3524322"/>
            <a:ext cx="8572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653" y="4841337"/>
            <a:ext cx="141922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9798" y="4755612"/>
            <a:ext cx="13811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171" y="5035499"/>
            <a:ext cx="88582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0473" y="4416374"/>
            <a:ext cx="10287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0121" y="1956358"/>
            <a:ext cx="86677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5171" y="3700168"/>
            <a:ext cx="88582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宋元龙</a:t>
            </a:r>
            <a:r>
              <a:rPr lang="zh-CN" altLang="en-US" dirty="0"/>
              <a:t>纹</a:t>
            </a:r>
            <a:endParaRPr lang="en-GB" dirty="0"/>
          </a:p>
        </p:txBody>
      </p:sp>
      <p:pic>
        <p:nvPicPr>
          <p:cNvPr id="8" name="Picture 3" descr="C:\Users\sz4513\Desktop\宋磁州窑龙纹梅瓶 (2).jpg"/>
          <p:cNvPicPr>
            <a:picLocks noChangeAspect="1" noChangeArrowheads="1"/>
          </p:cNvPicPr>
          <p:nvPr/>
        </p:nvPicPr>
        <p:blipFill rotWithShape="1">
          <a:blip r:embed="rId1">
            <a:extLst>
              <a:ext uri="{28A0092B-C50C-407E-A947-70E740481C1C}">
                <a14:useLocalDpi xmlns:a14="http://schemas.microsoft.com/office/drawing/2010/main" val="0"/>
              </a:ext>
            </a:extLst>
          </a:blip>
          <a:srcRect l="12338" r="13410"/>
          <a:stretch>
            <a:fillRect/>
          </a:stretch>
        </p:blipFill>
        <p:spPr bwMode="auto">
          <a:xfrm>
            <a:off x="896025" y="1382791"/>
            <a:ext cx="3288278" cy="50011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184985" y="2811926"/>
            <a:ext cx="461665" cy="2041585"/>
          </a:xfrm>
          <a:prstGeom prst="rect">
            <a:avLst/>
          </a:prstGeom>
        </p:spPr>
        <p:txBody>
          <a:bodyPr vert="eaVert" wrap="none">
            <a:spAutoFit/>
          </a:bodyPr>
          <a:lstStyle/>
          <a:p>
            <a:r>
              <a:rPr lang="zh-CN" altLang="en-US" dirty="0">
                <a:latin typeface="华文隶书" panose="02010800040101010101" pitchFamily="2" charset="-122"/>
                <a:ea typeface="华文隶书" panose="02010800040101010101" pitchFamily="2" charset="-122"/>
              </a:rPr>
              <a:t>宋磁州窑龙纹梅瓶</a:t>
            </a:r>
            <a:endParaRPr lang="en-GB" dirty="0">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73335" y="1392136"/>
            <a:ext cx="5896798" cy="4991797"/>
          </a:xfrm>
          <a:prstGeom prst="rect">
            <a:avLst/>
          </a:prstGeom>
        </p:spPr>
      </p:pic>
      <p:sp>
        <p:nvSpPr>
          <p:cNvPr id="4" name="矩形 3"/>
          <p:cNvSpPr/>
          <p:nvPr/>
        </p:nvSpPr>
        <p:spPr>
          <a:xfrm>
            <a:off x="10860675" y="1580057"/>
            <a:ext cx="492443" cy="4489371"/>
          </a:xfrm>
          <a:prstGeom prst="rect">
            <a:avLst/>
          </a:prstGeom>
        </p:spPr>
        <p:txBody>
          <a:bodyPr vert="eaVert" wrap="none">
            <a:spAutoFit/>
          </a:bodyPr>
          <a:lstStyle/>
          <a:p>
            <a:r>
              <a:rPr lang="en-GB" sz="2000" dirty="0" err="1">
                <a:latin typeface="华文隶书" panose="02010800040101010101" pitchFamily="2" charset="-122"/>
                <a:ea typeface="华文隶书" panose="02010800040101010101" pitchFamily="2" charset="-122"/>
              </a:rPr>
              <a:t>元代磁州窑白地黑花龙凤纹四系扁壶</a:t>
            </a:r>
            <a:r>
              <a:rPr lang="en-GB" sz="2000" dirty="0">
                <a:latin typeface="华文隶书" panose="02010800040101010101" pitchFamily="2" charset="-122"/>
                <a:ea typeface="华文隶书" panose="02010800040101010101" pitchFamily="2" charset="-122"/>
              </a:rPr>
              <a:t> </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明代龙纹</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20241" t="24418" r="22623" b="23046"/>
          <a:stretch>
            <a:fillRect/>
          </a:stretch>
        </p:blipFill>
        <p:spPr>
          <a:xfrm>
            <a:off x="838200" y="1806497"/>
            <a:ext cx="4884234" cy="4469947"/>
          </a:xfrm>
        </p:spPr>
      </p:pic>
      <p:sp>
        <p:nvSpPr>
          <p:cNvPr id="6" name="Rectangle 9"/>
          <p:cNvSpPr/>
          <p:nvPr/>
        </p:nvSpPr>
        <p:spPr>
          <a:xfrm>
            <a:off x="5722434" y="3031829"/>
            <a:ext cx="461665" cy="1310615"/>
          </a:xfrm>
          <a:prstGeom prst="rect">
            <a:avLst/>
          </a:prstGeom>
        </p:spPr>
        <p:txBody>
          <a:bodyPr vert="eaVert" wrap="none">
            <a:spAutoFit/>
          </a:bodyPr>
          <a:lstStyle/>
          <a:p>
            <a:r>
              <a:rPr lang="zh-CN" altLang="en-US" dirty="0" smtClean="0">
                <a:latin typeface="华文隶书" panose="02010800040101010101" pitchFamily="2" charset="-122"/>
                <a:ea typeface="华文隶书" panose="02010800040101010101" pitchFamily="2" charset="-122"/>
              </a:rPr>
              <a:t>宣德龙纹盘</a:t>
            </a:r>
            <a:endParaRPr lang="en-GB" dirty="0">
              <a:latin typeface="华文隶书" panose="02010800040101010101" pitchFamily="2" charset="-122"/>
              <a:ea typeface="华文隶书" panose="02010800040101010101" pitchFamily="2" charset="-122"/>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27385" t="22876" r="29091" b="22174"/>
          <a:stretch>
            <a:fillRect/>
          </a:stretch>
        </p:blipFill>
        <p:spPr>
          <a:xfrm>
            <a:off x="6612673" y="1806497"/>
            <a:ext cx="4389043" cy="4469947"/>
          </a:xfrm>
          <a:prstGeom prst="rect">
            <a:avLst/>
          </a:prstGeom>
        </p:spPr>
      </p:pic>
      <p:sp>
        <p:nvSpPr>
          <p:cNvPr id="8" name="Rectangle 9"/>
          <p:cNvSpPr/>
          <p:nvPr/>
        </p:nvSpPr>
        <p:spPr>
          <a:xfrm>
            <a:off x="10968625" y="3031829"/>
            <a:ext cx="461665" cy="1310615"/>
          </a:xfrm>
          <a:prstGeom prst="rect">
            <a:avLst/>
          </a:prstGeom>
        </p:spPr>
        <p:txBody>
          <a:bodyPr vert="eaVert" wrap="none">
            <a:spAutoFit/>
          </a:bodyPr>
          <a:lstStyle/>
          <a:p>
            <a:r>
              <a:rPr lang="zh-CN" altLang="en-US" dirty="0" smtClean="0">
                <a:latin typeface="华文隶书" panose="02010800040101010101" pitchFamily="2" charset="-122"/>
                <a:ea typeface="华文隶书" panose="02010800040101010101" pitchFamily="2" charset="-122"/>
              </a:rPr>
              <a:t>弘治龙纹盘</a:t>
            </a:r>
            <a:endParaRPr lang="en-GB"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ackgroundRemoval t="378" b="99748" l="503" r="100000"/>
                    </a14:imgEffect>
                  </a14:imgLayer>
                </a14:imgProps>
              </a:ext>
              <a:ext uri="{28A0092B-C50C-407E-A947-70E740481C1C}">
                <a14:useLocalDpi xmlns:a14="http://schemas.microsoft.com/office/drawing/2010/main" val="0"/>
              </a:ext>
            </a:extLst>
          </a:blip>
          <a:stretch>
            <a:fillRect/>
          </a:stretch>
        </p:blipFill>
        <p:spPr>
          <a:xfrm>
            <a:off x="5016172" y="2130736"/>
            <a:ext cx="1717816" cy="1713500"/>
          </a:xfrm>
          <a:prstGeom prst="rect">
            <a:avLst/>
          </a:prstGeom>
        </p:spPr>
      </p:pic>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59" b="97074" l="13754" r="89685"/>
                    </a14:imgEffect>
                  </a14:imgLayer>
                </a14:imgProps>
              </a:ext>
              <a:ext uri="{28A0092B-C50C-407E-A947-70E740481C1C}">
                <a14:useLocalDpi xmlns:a14="http://schemas.microsoft.com/office/drawing/2010/main" val="0"/>
              </a:ext>
            </a:extLst>
          </a:blip>
          <a:srcRect l="14327" t="6282" r="11174" b="3528"/>
          <a:stretch>
            <a:fillRect/>
          </a:stretch>
        </p:blipFill>
        <p:spPr>
          <a:xfrm>
            <a:off x="2713133" y="2130736"/>
            <a:ext cx="1741093" cy="1754485"/>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backgroundMark x1="72616" y1="82617" x2="72616" y2="82617"/>
                        <a14:backgroundMark x1="68582" y1="84180" x2="68582" y2="84180"/>
                        <a14:backgroundMark x1="77017" y1="76855" x2="77017" y2="76855"/>
                      </a14:backgroundRemoval>
                    </a14:imgEffect>
                  </a14:imgLayer>
                </a14:imgProps>
              </a:ext>
              <a:ext uri="{28A0092B-C50C-407E-A947-70E740481C1C}">
                <a14:useLocalDpi xmlns:a14="http://schemas.microsoft.com/office/drawing/2010/main" val="0"/>
              </a:ext>
            </a:extLst>
          </a:blip>
          <a:srcRect l="24721" t="13043" r="25386" b="7536"/>
          <a:stretch>
            <a:fillRect/>
          </a:stretch>
        </p:blipFill>
        <p:spPr>
          <a:xfrm>
            <a:off x="9740529" y="835009"/>
            <a:ext cx="1629300" cy="3246750"/>
          </a:xfrm>
          <a:prstGeom prst="rect">
            <a:avLst/>
          </a:prstGeom>
        </p:spPr>
      </p:pic>
      <p:pic>
        <p:nvPicPr>
          <p:cNvPr id="15" name="图片 14"/>
          <p:cNvPicPr>
            <a:picLocks noChangeAspect="1"/>
          </p:cNvPicPr>
          <p:nvPr/>
        </p:nvPicPr>
        <p:blipFill>
          <a:blip r:embed="rId7"/>
          <a:stretch>
            <a:fillRect/>
          </a:stretch>
        </p:blipFill>
        <p:spPr>
          <a:xfrm>
            <a:off x="506659" y="1818683"/>
            <a:ext cx="1607774" cy="2263076"/>
          </a:xfrm>
          <a:prstGeom prst="rect">
            <a:avLst/>
          </a:prstGeom>
        </p:spPr>
      </p:pic>
      <p:pic>
        <p:nvPicPr>
          <p:cNvPr id="16" name="图片 15"/>
          <p:cNvPicPr>
            <a:picLocks noChangeAspect="1"/>
          </p:cNvPicPr>
          <p:nvPr/>
        </p:nvPicPr>
        <p:blipFill>
          <a:blip r:embed="rId8">
            <a:extLst>
              <a:ext uri="{BEBA8EAE-BF5A-486C-A8C5-ECC9F3942E4B}">
                <a14:imgProps xmlns:a14="http://schemas.microsoft.com/office/drawing/2010/main">
                  <a14:imgLayer r:embed="rId9">
                    <a14:imgEffect>
                      <a14:backgroundRemoval t="0" b="99438" l="1881" r="99164">
                        <a14:foregroundMark x1="69383" y1="6067" x2="69383" y2="6067"/>
                        <a14:foregroundMark x1="70846" y1="8090" x2="70846" y2="8090"/>
                        <a14:foregroundMark x1="82132" y1="16854" x2="82132" y2="16854"/>
                        <a14:foregroundMark x1="93208" y1="37416" x2="93208" y2="37416"/>
                        <a14:foregroundMark x1="91850" y1="34270" x2="91850" y2="34270"/>
                        <a14:foregroundMark x1="86207" y1="73820" x2="86207" y2="73820"/>
                        <a14:foregroundMark x1="85057" y1="79101" x2="85057" y2="79101"/>
                        <a14:foregroundMark x1="5852" y1="38652" x2="5852" y2="38652"/>
                        <a14:foregroundMark x1="5329" y1="42135" x2="5329" y2="42135"/>
                        <a14:foregroundMark x1="7210" y1="46180" x2="7210" y2="46180"/>
                        <a14:foregroundMark x1="8046" y1="49213" x2="8046" y2="49213"/>
                      </a14:backgroundRemoval>
                    </a14:imgEffect>
                  </a14:imgLayer>
                </a14:imgProps>
              </a:ext>
            </a:extLst>
          </a:blip>
          <a:stretch>
            <a:fillRect/>
          </a:stretch>
        </p:blipFill>
        <p:spPr>
          <a:xfrm>
            <a:off x="260144" y="4543284"/>
            <a:ext cx="2150157" cy="1999623"/>
          </a:xfrm>
          <a:prstGeom prst="rect">
            <a:avLst/>
          </a:prstGeom>
        </p:spPr>
      </p:pic>
      <p:pic>
        <p:nvPicPr>
          <p:cNvPr id="17" name="图片 16"/>
          <p:cNvPicPr>
            <a:picLocks noChangeAspect="1"/>
          </p:cNvPicPr>
          <p:nvPr/>
        </p:nvPicPr>
        <p:blipFill>
          <a:blip r:embed="rId10">
            <a:extLst>
              <a:ext uri="{BEBA8EAE-BF5A-486C-A8C5-ECC9F3942E4B}">
                <a14:imgProps xmlns:a14="http://schemas.microsoft.com/office/drawing/2010/main">
                  <a14:imgLayer r:embed="rId11">
                    <a14:imgEffect>
                      <a14:backgroundRemoval t="947" b="99053" l="2727" r="98727"/>
                    </a14:imgEffect>
                  </a14:imgLayer>
                </a14:imgProps>
              </a:ext>
            </a:extLst>
          </a:blip>
          <a:stretch>
            <a:fillRect/>
          </a:stretch>
        </p:blipFill>
        <p:spPr>
          <a:xfrm>
            <a:off x="7355965" y="2030840"/>
            <a:ext cx="1915376" cy="1838761"/>
          </a:xfrm>
          <a:prstGeom prst="rect">
            <a:avLst/>
          </a:prstGeom>
        </p:spPr>
      </p:pic>
      <p:sp>
        <p:nvSpPr>
          <p:cNvPr id="8" name="标题 7"/>
          <p:cNvSpPr>
            <a:spLocks noGrp="1"/>
          </p:cNvSpPr>
          <p:nvPr>
            <p:ph type="title"/>
          </p:nvPr>
        </p:nvSpPr>
        <p:spPr>
          <a:xfrm>
            <a:off x="625557" y="370864"/>
            <a:ext cx="10515600" cy="1325563"/>
          </a:xfrm>
        </p:spPr>
        <p:txBody>
          <a:bodyPr/>
          <a:lstStyle/>
          <a:p>
            <a:r>
              <a:rPr lang="zh-CN" altLang="en-US" dirty="0" smtClean="0"/>
              <a:t>唐宋时期的瓷器</a:t>
            </a:r>
            <a:endParaRPr lang="en-GB" dirty="0"/>
          </a:p>
        </p:txBody>
      </p:sp>
      <p:pic>
        <p:nvPicPr>
          <p:cNvPr id="9" name="图片 8"/>
          <p:cNvPicPr>
            <a:picLocks noChangeAspect="1"/>
          </p:cNvPicPr>
          <p:nvPr/>
        </p:nvPicPr>
        <p:blipFill rotWithShape="1">
          <a:blip r:embed="rId12">
            <a:extLst>
              <a:ext uri="{BEBA8EAE-BF5A-486C-A8C5-ECC9F3942E4B}">
                <a14:imgProps xmlns:a14="http://schemas.microsoft.com/office/drawing/2010/main">
                  <a14:imgLayer r:embed="rId13">
                    <a14:imgEffect>
                      <a14:backgroundRemoval t="9847" b="89934" l="10000" r="91875"/>
                    </a14:imgEffect>
                  </a14:imgLayer>
                </a14:imgProps>
              </a:ext>
              <a:ext uri="{28A0092B-C50C-407E-A947-70E740481C1C}">
                <a14:useLocalDpi xmlns:a14="http://schemas.microsoft.com/office/drawing/2010/main" val="0"/>
              </a:ext>
            </a:extLst>
          </a:blip>
          <a:srcRect l="13135" t="19491" r="7734" b="14285"/>
          <a:stretch>
            <a:fillRect/>
          </a:stretch>
        </p:blipFill>
        <p:spPr>
          <a:xfrm>
            <a:off x="8274365" y="4479171"/>
            <a:ext cx="3560713" cy="2127848"/>
          </a:xfrm>
          <a:prstGeom prst="rect">
            <a:avLst/>
          </a:prstGeom>
        </p:spPr>
      </p:pic>
      <p:sp>
        <p:nvSpPr>
          <p:cNvPr id="14" name="矩形 13"/>
          <p:cNvSpPr/>
          <p:nvPr/>
        </p:nvSpPr>
        <p:spPr>
          <a:xfrm>
            <a:off x="7332641" y="4918620"/>
            <a:ext cx="492443" cy="1717778"/>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宋官窑琮式瓶</a:t>
            </a:r>
            <a:endParaRPr lang="en-GB" sz="2000" dirty="0">
              <a:latin typeface="华文隶书" panose="02010800040101010101" pitchFamily="2" charset="-122"/>
              <a:ea typeface="华文隶书" panose="02010800040101010101" pitchFamily="2" charset="-122"/>
            </a:endParaRPr>
          </a:p>
        </p:txBody>
      </p:sp>
      <p:sp>
        <p:nvSpPr>
          <p:cNvPr id="18" name="矩形 17"/>
          <p:cNvSpPr/>
          <p:nvPr/>
        </p:nvSpPr>
        <p:spPr>
          <a:xfrm>
            <a:off x="6768250" y="2336330"/>
            <a:ext cx="492443" cy="1717778"/>
          </a:xfrm>
          <a:prstGeom prst="rect">
            <a:avLst/>
          </a:prstGeom>
        </p:spPr>
        <p:txBody>
          <a:bodyPr vert="eaVert" wrap="none">
            <a:spAutoFit/>
          </a:bodyPr>
          <a:lstStyle/>
          <a:p>
            <a:r>
              <a:rPr lang="en-GB" sz="2000" dirty="0" smtClean="0">
                <a:latin typeface="华文隶书" panose="02010800040101010101" pitchFamily="2" charset="-122"/>
                <a:ea typeface="华文隶书" panose="02010800040101010101" pitchFamily="2" charset="-122"/>
              </a:rPr>
              <a:t>吉州</a:t>
            </a:r>
            <a:r>
              <a:rPr lang="zh-CN" altLang="en-US" sz="2000" dirty="0">
                <a:latin typeface="华文隶书" panose="02010800040101010101" pitchFamily="2" charset="-122"/>
                <a:ea typeface="华文隶书" panose="02010800040101010101" pitchFamily="2" charset="-122"/>
              </a:rPr>
              <a:t>窑</a:t>
            </a:r>
            <a:r>
              <a:rPr lang="en-GB" sz="2000" dirty="0" smtClean="0">
                <a:latin typeface="华文隶书" panose="02010800040101010101" pitchFamily="2" charset="-122"/>
                <a:ea typeface="华文隶书" panose="02010800040101010101" pitchFamily="2" charset="-122"/>
              </a:rPr>
              <a:t>木叶碗</a:t>
            </a:r>
            <a:endParaRPr lang="en-GB" sz="2000" dirty="0">
              <a:latin typeface="华文隶书" panose="02010800040101010101" pitchFamily="2" charset="-122"/>
              <a:ea typeface="华文隶书" panose="02010800040101010101" pitchFamily="2" charset="-122"/>
            </a:endParaRPr>
          </a:p>
        </p:txBody>
      </p:sp>
      <p:sp>
        <p:nvSpPr>
          <p:cNvPr id="19" name="矩形 18"/>
          <p:cNvSpPr/>
          <p:nvPr/>
        </p:nvSpPr>
        <p:spPr>
          <a:xfrm>
            <a:off x="9150750" y="1253245"/>
            <a:ext cx="492443" cy="2801408"/>
          </a:xfrm>
          <a:prstGeom prst="rect">
            <a:avLst/>
          </a:prstGeom>
        </p:spPr>
        <p:txBody>
          <a:bodyPr vert="eaVert" wrap="none">
            <a:spAutoFit/>
          </a:bodyPr>
          <a:lstStyle/>
          <a:p>
            <a:r>
              <a:rPr lang="en-GB" sz="2000" dirty="0" smtClean="0">
                <a:latin typeface="华文隶书" panose="02010800040101010101" pitchFamily="2" charset="-122"/>
                <a:ea typeface="华文隶书" panose="02010800040101010101" pitchFamily="2" charset="-122"/>
              </a:rPr>
              <a:t>景德镇窑青白釉双鱼碗</a:t>
            </a:r>
            <a:endParaRPr lang="en-GB" sz="2000" dirty="0">
              <a:latin typeface="华文隶书" panose="02010800040101010101" pitchFamily="2" charset="-122"/>
              <a:ea typeface="华文隶书" panose="02010800040101010101" pitchFamily="2" charset="-122"/>
            </a:endParaRPr>
          </a:p>
        </p:txBody>
      </p:sp>
      <p:sp>
        <p:nvSpPr>
          <p:cNvPr id="21" name="矩形 20"/>
          <p:cNvSpPr/>
          <p:nvPr/>
        </p:nvSpPr>
        <p:spPr>
          <a:xfrm>
            <a:off x="4393217" y="2093073"/>
            <a:ext cx="492443" cy="1988686"/>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建阳窑</a:t>
            </a:r>
            <a:r>
              <a:rPr lang="en-GB" sz="2000" dirty="0" smtClean="0">
                <a:latin typeface="华文隶书" panose="02010800040101010101" pitchFamily="2" charset="-122"/>
                <a:ea typeface="华文隶书" panose="02010800040101010101" pitchFamily="2" charset="-122"/>
              </a:rPr>
              <a:t>曜变天目</a:t>
            </a:r>
            <a:endParaRPr lang="en-GB" sz="2000" dirty="0">
              <a:latin typeface="华文隶书" panose="02010800040101010101" pitchFamily="2" charset="-122"/>
              <a:ea typeface="华文隶书" panose="02010800040101010101" pitchFamily="2" charset="-122"/>
            </a:endParaRPr>
          </a:p>
        </p:txBody>
      </p:sp>
      <p:sp>
        <p:nvSpPr>
          <p:cNvPr id="22" name="矩形 21"/>
          <p:cNvSpPr/>
          <p:nvPr/>
        </p:nvSpPr>
        <p:spPr>
          <a:xfrm>
            <a:off x="11342635" y="2065422"/>
            <a:ext cx="492443" cy="1988686"/>
          </a:xfrm>
          <a:prstGeom prst="rect">
            <a:avLst/>
          </a:prstGeom>
        </p:spPr>
        <p:txBody>
          <a:bodyPr vert="eaVert" wrap="none">
            <a:spAutoFit/>
          </a:bodyPr>
          <a:lstStyle/>
          <a:p>
            <a:r>
              <a:rPr lang="en-GB" sz="2000" dirty="0" err="1" smtClean="0">
                <a:latin typeface="华文隶书" panose="02010800040101010101" pitchFamily="2" charset="-122"/>
                <a:ea typeface="华文隶书" panose="02010800040101010101" pitchFamily="2" charset="-122"/>
              </a:rPr>
              <a:t>越窑青釉直颈瓶</a:t>
            </a:r>
            <a:endParaRPr lang="en-GB" sz="2000" dirty="0">
              <a:latin typeface="华文隶书" panose="02010800040101010101" pitchFamily="2" charset="-122"/>
              <a:ea typeface="华文隶书" panose="02010800040101010101" pitchFamily="2" charset="-122"/>
            </a:endParaRPr>
          </a:p>
        </p:txBody>
      </p:sp>
      <p:sp>
        <p:nvSpPr>
          <p:cNvPr id="23" name="矩形 22"/>
          <p:cNvSpPr/>
          <p:nvPr/>
        </p:nvSpPr>
        <p:spPr>
          <a:xfrm>
            <a:off x="2048148" y="1562436"/>
            <a:ext cx="492443" cy="2530501"/>
          </a:xfrm>
          <a:prstGeom prst="rect">
            <a:avLst/>
          </a:prstGeom>
        </p:spPr>
        <p:txBody>
          <a:bodyPr vert="eaVert" wrap="none">
            <a:spAutoFit/>
          </a:bodyPr>
          <a:lstStyle/>
          <a:p>
            <a:r>
              <a:rPr lang="en-GB" sz="2000" dirty="0" smtClean="0">
                <a:latin typeface="华文隶书" panose="02010800040101010101" pitchFamily="2" charset="-122"/>
                <a:ea typeface="华文隶书" panose="02010800040101010101" pitchFamily="2" charset="-122"/>
              </a:rPr>
              <a:t>长沙窑模印褐斑注子</a:t>
            </a:r>
            <a:endParaRPr lang="en-GB" sz="2000" dirty="0">
              <a:latin typeface="华文隶书" panose="02010800040101010101" pitchFamily="2" charset="-122"/>
              <a:ea typeface="华文隶书" panose="02010800040101010101" pitchFamily="2" charset="-122"/>
            </a:endParaRPr>
          </a:p>
        </p:txBody>
      </p:sp>
      <p:sp>
        <p:nvSpPr>
          <p:cNvPr id="24" name="矩形 23"/>
          <p:cNvSpPr/>
          <p:nvPr/>
        </p:nvSpPr>
        <p:spPr>
          <a:xfrm>
            <a:off x="2275656" y="4347426"/>
            <a:ext cx="492443" cy="2259593"/>
          </a:xfrm>
          <a:prstGeom prst="rect">
            <a:avLst/>
          </a:prstGeom>
        </p:spPr>
        <p:txBody>
          <a:bodyPr vert="eaVert" wrap="none">
            <a:spAutoFit/>
          </a:bodyPr>
          <a:lstStyle/>
          <a:p>
            <a:r>
              <a:rPr lang="en-GB" sz="2000" dirty="0" err="1" smtClean="0">
                <a:latin typeface="华文隶书" panose="02010800040101010101" pitchFamily="2" charset="-122"/>
                <a:ea typeface="华文隶书" panose="02010800040101010101" pitchFamily="2" charset="-122"/>
              </a:rPr>
              <a:t>哥窑青釉菊瓣式盘</a:t>
            </a:r>
            <a:endParaRPr lang="en-GB" sz="2000" dirty="0">
              <a:latin typeface="华文隶书" panose="02010800040101010101" pitchFamily="2" charset="-122"/>
              <a:ea typeface="华文隶书" panose="02010800040101010101" pitchFamily="2" charset="-122"/>
            </a:endParaRPr>
          </a:p>
        </p:txBody>
      </p:sp>
      <p:sp>
        <p:nvSpPr>
          <p:cNvPr id="25" name="矩形 24"/>
          <p:cNvSpPr/>
          <p:nvPr/>
        </p:nvSpPr>
        <p:spPr>
          <a:xfrm>
            <a:off x="4793445" y="4376805"/>
            <a:ext cx="492443" cy="2259593"/>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耀州窑剔花双流壶</a:t>
            </a:r>
            <a:endParaRPr lang="en-GB" sz="2000" dirty="0">
              <a:latin typeface="华文隶书" panose="02010800040101010101" pitchFamily="2" charset="-122"/>
              <a:ea typeface="华文隶书" panose="02010800040101010101" pitchFamily="2" charset="-122"/>
            </a:endParaRPr>
          </a:p>
        </p:txBody>
      </p:sp>
      <p:pic>
        <p:nvPicPr>
          <p:cNvPr id="27" name="图片 2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820" b="97784" l="10000" r="90000"/>
                    </a14:imgEffect>
                  </a14:imgLayer>
                </a14:imgProps>
              </a:ext>
              <a:ext uri="{28A0092B-C50C-407E-A947-70E740481C1C}">
                <a14:useLocalDpi xmlns:a14="http://schemas.microsoft.com/office/drawing/2010/main" val="0"/>
              </a:ext>
            </a:extLst>
          </a:blip>
          <a:srcRect l="10770" t="5001" r="11016" b="3333"/>
          <a:stretch>
            <a:fillRect/>
          </a:stretch>
        </p:blipFill>
        <p:spPr>
          <a:xfrm>
            <a:off x="5648589" y="4054108"/>
            <a:ext cx="1728633" cy="2682362"/>
          </a:xfrm>
          <a:prstGeom prst="rect">
            <a:avLst/>
          </a:prstGeom>
        </p:spPr>
      </p:pic>
      <p:sp>
        <p:nvSpPr>
          <p:cNvPr id="28" name="矩形 27"/>
          <p:cNvSpPr/>
          <p:nvPr/>
        </p:nvSpPr>
        <p:spPr>
          <a:xfrm>
            <a:off x="9580745" y="4701695"/>
            <a:ext cx="1980029" cy="400110"/>
          </a:xfrm>
          <a:prstGeom prst="rect">
            <a:avLst/>
          </a:prstGeom>
        </p:spPr>
        <p:txBody>
          <a:bodyPr vert="horz" wrap="none">
            <a:spAutoFit/>
          </a:bodyPr>
          <a:lstStyle/>
          <a:p>
            <a:r>
              <a:rPr lang="en-GB" sz="2000" dirty="0" err="1">
                <a:latin typeface="华文隶书" panose="02010800040101010101" pitchFamily="2" charset="-122"/>
                <a:ea typeface="华文隶书" panose="02010800040101010101" pitchFamily="2" charset="-122"/>
              </a:rPr>
              <a:t>定窑白釉孩儿枕</a:t>
            </a:r>
            <a:endParaRPr lang="en-GB" sz="2000" dirty="0">
              <a:latin typeface="华文隶书" panose="02010800040101010101" pitchFamily="2" charset="-122"/>
              <a:ea typeface="华文隶书" panose="02010800040101010101" pitchFamily="2" charset="-122"/>
            </a:endParaRPr>
          </a:p>
        </p:txBody>
      </p:sp>
      <p:pic>
        <p:nvPicPr>
          <p:cNvPr id="2050" name="Picture 2" descr="C:\Users\sz4513\Dropbox\随笔\陶瓷\宋民窑\五代耀州窑剔花双流壶.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333" l="6968" r="89831"/>
                    </a14:imgEffect>
                  </a14:imgLayer>
                </a14:imgProps>
              </a:ext>
              <a:ext uri="{28A0092B-C50C-407E-A947-70E740481C1C}">
                <a14:useLocalDpi xmlns:a14="http://schemas.microsoft.com/office/drawing/2010/main" val="0"/>
              </a:ext>
            </a:extLst>
          </a:blip>
          <a:srcRect l="8191" t="12815" r="10888" b="6710"/>
          <a:stretch>
            <a:fillRect/>
          </a:stretch>
        </p:blipFill>
        <p:spPr bwMode="auto">
          <a:xfrm>
            <a:off x="2885797" y="4132714"/>
            <a:ext cx="1996280" cy="2579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1" grpId="0"/>
      <p:bldP spid="22" grpId="0"/>
      <p:bldP spid="23" grpId="0"/>
      <p:bldP spid="24" grpId="0"/>
      <p:bldP spid="25"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清代龙纹</a:t>
            </a:r>
            <a:endParaRPr lang="en-GB" dirty="0"/>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6970" t="22764" r="20052" b="12845"/>
          <a:stretch>
            <a:fillRect/>
          </a:stretch>
        </p:blipFill>
        <p:spPr>
          <a:xfrm>
            <a:off x="838201" y="2364058"/>
            <a:ext cx="5094306" cy="4059045"/>
          </a:xfrm>
          <a:prstGeom prst="rect">
            <a:avLst/>
          </a:prstGeom>
        </p:spPr>
      </p:pic>
      <p:sp>
        <p:nvSpPr>
          <p:cNvPr id="6" name="矩形 5"/>
          <p:cNvSpPr/>
          <p:nvPr/>
        </p:nvSpPr>
        <p:spPr>
          <a:xfrm>
            <a:off x="5911940" y="2364058"/>
            <a:ext cx="492443" cy="2801408"/>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康熙釉</a:t>
            </a:r>
            <a:r>
              <a:rPr lang="zh-CN" altLang="en-US" sz="2000" dirty="0">
                <a:solidFill>
                  <a:srgbClr val="474747"/>
                </a:solidFill>
                <a:latin typeface="华文隶书" panose="02010800040101010101" pitchFamily="2" charset="-122"/>
                <a:ea typeface="华文隶书" panose="02010800040101010101" pitchFamily="2" charset="-122"/>
              </a:rPr>
              <a:t>里红云龙纹钵缸</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4719" t="25366" r="14370" b="1951"/>
          <a:stretch>
            <a:fillRect/>
          </a:stretch>
        </p:blipFill>
        <p:spPr>
          <a:xfrm>
            <a:off x="6908989" y="791737"/>
            <a:ext cx="4270768" cy="5631366"/>
          </a:xfrm>
          <a:prstGeom prst="rect">
            <a:avLst/>
          </a:prstGeom>
        </p:spPr>
      </p:pic>
      <p:sp>
        <p:nvSpPr>
          <p:cNvPr id="8" name="矩形 7"/>
          <p:cNvSpPr/>
          <p:nvPr/>
        </p:nvSpPr>
        <p:spPr>
          <a:xfrm>
            <a:off x="11179757" y="2364058"/>
            <a:ext cx="492443" cy="3072316"/>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青花釉里红云龙纹天球瓶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黑暗期</a:t>
            </a:r>
            <a:endParaRPr lang="en-GB" dirty="0"/>
          </a:p>
        </p:txBody>
      </p:sp>
      <p:sp>
        <p:nvSpPr>
          <p:cNvPr id="3" name="Content Placeholder 2"/>
          <p:cNvSpPr>
            <a:spLocks noGrp="1"/>
          </p:cNvSpPr>
          <p:nvPr>
            <p:ph idx="1"/>
          </p:nvPr>
        </p:nvSpPr>
        <p:spPr/>
        <p:txBody>
          <a:bodyPr>
            <a:normAutofit lnSpcReduction="10000"/>
          </a:bodyPr>
          <a:lstStyle/>
          <a:p>
            <a:r>
              <a:rPr lang="zh-CN" altLang="en-US" dirty="0"/>
              <a:t>正统（</a:t>
            </a:r>
            <a:r>
              <a:rPr lang="en-US" altLang="zh-CN" dirty="0"/>
              <a:t>1436</a:t>
            </a:r>
            <a:r>
              <a:rPr lang="zh-CN" altLang="en-US" dirty="0"/>
              <a:t>年</a:t>
            </a:r>
            <a:r>
              <a:rPr lang="en-US" altLang="zh-CN" dirty="0"/>
              <a:t>-1449</a:t>
            </a:r>
            <a:r>
              <a:rPr lang="zh-CN" altLang="en-US" dirty="0"/>
              <a:t>年） </a:t>
            </a:r>
            <a:endParaRPr lang="en-US" altLang="zh-CN" dirty="0" smtClean="0"/>
          </a:p>
          <a:p>
            <a:endParaRPr lang="en-US" altLang="zh-CN" dirty="0" smtClean="0"/>
          </a:p>
          <a:p>
            <a:r>
              <a:rPr lang="zh-CN" altLang="en-US" dirty="0" smtClean="0"/>
              <a:t>土</a:t>
            </a:r>
            <a:r>
              <a:rPr lang="zh-CN" altLang="en-US" dirty="0"/>
              <a:t>木</a:t>
            </a:r>
            <a:r>
              <a:rPr lang="zh-CN" altLang="en-US" dirty="0" smtClean="0"/>
              <a:t>堡之变</a:t>
            </a:r>
            <a:endParaRPr lang="en-US" altLang="zh-CN" dirty="0" smtClean="0"/>
          </a:p>
          <a:p>
            <a:endParaRPr lang="en-US" altLang="zh-CN" dirty="0" smtClean="0"/>
          </a:p>
          <a:p>
            <a:r>
              <a:rPr lang="zh-CN" altLang="en-US" dirty="0" smtClean="0"/>
              <a:t>景</a:t>
            </a:r>
            <a:r>
              <a:rPr lang="zh-CN" altLang="en-US" dirty="0"/>
              <a:t>泰（</a:t>
            </a:r>
            <a:r>
              <a:rPr lang="en-US" altLang="zh-CN" dirty="0"/>
              <a:t>1450</a:t>
            </a:r>
            <a:r>
              <a:rPr lang="zh-CN" altLang="en-US" dirty="0"/>
              <a:t>年－</a:t>
            </a:r>
            <a:r>
              <a:rPr lang="en-US" altLang="zh-CN" dirty="0"/>
              <a:t>1456</a:t>
            </a:r>
            <a:r>
              <a:rPr lang="zh-CN" altLang="en-US" dirty="0"/>
              <a:t>年</a:t>
            </a:r>
            <a:r>
              <a:rPr lang="zh-CN" altLang="en-US" dirty="0" smtClean="0"/>
              <a:t>）</a:t>
            </a:r>
            <a:endParaRPr lang="en-US" altLang="zh-CN" dirty="0" smtClean="0"/>
          </a:p>
          <a:p>
            <a:endParaRPr lang="en-US" altLang="zh-CN" dirty="0" smtClean="0"/>
          </a:p>
          <a:p>
            <a:r>
              <a:rPr lang="zh-CN" altLang="en-US" dirty="0" smtClean="0"/>
              <a:t>夺门之变</a:t>
            </a:r>
            <a:endParaRPr lang="en-US" altLang="zh-CN" dirty="0" smtClean="0"/>
          </a:p>
          <a:p>
            <a:endParaRPr lang="en-US" altLang="zh-CN" dirty="0" smtClean="0"/>
          </a:p>
          <a:p>
            <a:r>
              <a:rPr lang="zh-CN" altLang="en-US" dirty="0" smtClean="0"/>
              <a:t>天</a:t>
            </a:r>
            <a:r>
              <a:rPr lang="zh-CN" altLang="en-US" dirty="0"/>
              <a:t>顺（</a:t>
            </a:r>
            <a:r>
              <a:rPr lang="en-US" altLang="zh-CN" dirty="0"/>
              <a:t>1457</a:t>
            </a:r>
            <a:r>
              <a:rPr lang="zh-CN" altLang="en-US" dirty="0"/>
              <a:t>年</a:t>
            </a:r>
            <a:r>
              <a:rPr lang="en-US" altLang="zh-CN" dirty="0"/>
              <a:t>-1464</a:t>
            </a:r>
            <a:r>
              <a:rPr lang="zh-CN" altLang="en-US" dirty="0"/>
              <a:t>年</a:t>
            </a:r>
            <a:r>
              <a:rPr lang="zh-CN" altLang="en-US" dirty="0" smtClean="0"/>
              <a:t>）</a:t>
            </a:r>
            <a:endParaRPr lang="en-US" altLang="zh-CN"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成弘青花</a:t>
            </a:r>
            <a:endParaRPr lang="en-GB" dirty="0"/>
          </a:p>
        </p:txBody>
      </p:sp>
      <p:sp>
        <p:nvSpPr>
          <p:cNvPr id="3" name="内容占位符 2"/>
          <p:cNvSpPr>
            <a:spLocks noGrp="1"/>
          </p:cNvSpPr>
          <p:nvPr>
            <p:ph idx="1"/>
          </p:nvPr>
        </p:nvSpPr>
        <p:spPr/>
        <p:txBody>
          <a:bodyPr/>
          <a:lstStyle/>
          <a:p>
            <a:r>
              <a:rPr lang="zh-CN" altLang="en-US" dirty="0" smtClean="0"/>
              <a:t>成化、弘治、正德青花</a:t>
            </a:r>
            <a:endParaRPr lang="en-US" altLang="zh-CN" dirty="0" smtClean="0"/>
          </a:p>
          <a:p>
            <a:endParaRPr lang="en-US" altLang="zh-CN" dirty="0"/>
          </a:p>
          <a:p>
            <a:r>
              <a:rPr lang="zh-CN" altLang="en-US" dirty="0" smtClean="0"/>
              <a:t>万贵妃</a:t>
            </a:r>
            <a:endParaRPr lang="en-US" altLang="zh-CN" dirty="0" smtClean="0"/>
          </a:p>
          <a:p>
            <a:endParaRPr lang="en-US" altLang="zh-CN" dirty="0"/>
          </a:p>
        </p:txBody>
      </p:sp>
      <p:sp>
        <p:nvSpPr>
          <p:cNvPr id="8" name="矩形 7"/>
          <p:cNvSpPr/>
          <p:nvPr/>
        </p:nvSpPr>
        <p:spPr>
          <a:xfrm>
            <a:off x="1698702" y="4713393"/>
            <a:ext cx="8794595" cy="1200329"/>
          </a:xfrm>
          <a:prstGeom prst="rect">
            <a:avLst/>
          </a:prstGeom>
        </p:spPr>
        <p:txBody>
          <a:bodyPr wrap="square">
            <a:spAutoFit/>
          </a:bodyPr>
          <a:lstStyle/>
          <a:p>
            <a:r>
              <a:rPr lang="en-US" altLang="zh-CN" sz="2400" dirty="0">
                <a:latin typeface="华文隶书" panose="02010800040101010101" pitchFamily="2" charset="-122"/>
                <a:ea typeface="华文隶书" panose="02010800040101010101" pitchFamily="2" charset="-122"/>
              </a:rPr>
              <a:t>《</a:t>
            </a:r>
            <a:r>
              <a:rPr lang="zh-CN" altLang="en-US" sz="2400" dirty="0">
                <a:latin typeface="华文隶书" panose="02010800040101010101" pitchFamily="2" charset="-122"/>
                <a:ea typeface="华文隶书" panose="02010800040101010101" pitchFamily="2" charset="-122"/>
              </a:rPr>
              <a:t>明史纪太后传</a:t>
            </a:r>
            <a:r>
              <a:rPr lang="en-US" altLang="zh-CN" sz="2400" dirty="0">
                <a:latin typeface="华文隶书" panose="02010800040101010101" pitchFamily="2" charset="-122"/>
                <a:ea typeface="华文隶书" panose="02010800040101010101" pitchFamily="2" charset="-122"/>
              </a:rPr>
              <a:t>》</a:t>
            </a:r>
            <a:r>
              <a:rPr lang="zh-CN" altLang="en-US" sz="2400" dirty="0">
                <a:latin typeface="华文隶书" panose="02010800040101010101" pitchFamily="2" charset="-122"/>
                <a:ea typeface="华文隶书" panose="02010800040101010101" pitchFamily="2" charset="-122"/>
              </a:rPr>
              <a:t>：妃抱皇子泣曰：儿去，吾不得生，儿见黄袍有须者，即儿父也。衣以小绯袍，乘小舆，拥至阶下，发披地，走投帝怀。帝置之膝，抚视久之，悲喜泣下曰：我子也，类我。</a:t>
            </a:r>
            <a:endParaRPr lang="en-US" altLang="zh-CN" sz="24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成化青花</a:t>
            </a:r>
            <a:endParaRPr lang="en-GB" dirty="0"/>
          </a:p>
        </p:txBody>
      </p:sp>
      <p:pic>
        <p:nvPicPr>
          <p:cNvPr id="5" name="图片 4"/>
          <p:cNvPicPr>
            <a:picLocks noChangeAspect="1"/>
          </p:cNvPicPr>
          <p:nvPr/>
        </p:nvPicPr>
        <p:blipFill>
          <a:blip r:embed="rId1"/>
          <a:stretch>
            <a:fillRect/>
          </a:stretch>
        </p:blipFill>
        <p:spPr>
          <a:xfrm>
            <a:off x="6746926" y="1445857"/>
            <a:ext cx="4770863" cy="4731106"/>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6210" t="40000" r="17020" b="11870"/>
          <a:stretch>
            <a:fillRect/>
          </a:stretch>
        </p:blipFill>
        <p:spPr>
          <a:xfrm>
            <a:off x="983166" y="2687444"/>
            <a:ext cx="4924315" cy="2786992"/>
          </a:xfrm>
          <a:prstGeom prst="rect">
            <a:avLst/>
          </a:prstGeom>
        </p:spPr>
      </p:pic>
      <p:sp>
        <p:nvSpPr>
          <p:cNvPr id="7" name="矩形 6"/>
          <p:cNvSpPr/>
          <p:nvPr/>
        </p:nvSpPr>
        <p:spPr>
          <a:xfrm>
            <a:off x="5849778" y="2687444"/>
            <a:ext cx="492443" cy="2259593"/>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青花九龙闹海纹碗</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正德青花</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11609" t="23906" r="11478" b="10744"/>
          <a:stretch>
            <a:fillRect/>
          </a:stretch>
        </p:blipFill>
        <p:spPr>
          <a:xfrm>
            <a:off x="949937" y="2631979"/>
            <a:ext cx="5614023" cy="3651978"/>
          </a:xfrm>
        </p:spPr>
      </p:pic>
      <p:sp>
        <p:nvSpPr>
          <p:cNvPr id="5" name="矩形 4"/>
          <p:cNvSpPr/>
          <p:nvPr/>
        </p:nvSpPr>
        <p:spPr>
          <a:xfrm>
            <a:off x="6575640" y="2631979"/>
            <a:ext cx="492443" cy="2259593"/>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正德青花</a:t>
            </a:r>
            <a:r>
              <a:rPr lang="zh-CN" altLang="en-US" sz="2000" dirty="0">
                <a:solidFill>
                  <a:srgbClr val="474747"/>
                </a:solidFill>
                <a:latin typeface="华文隶书" panose="02010800040101010101" pitchFamily="2" charset="-122"/>
                <a:ea typeface="华文隶书" panose="02010800040101010101" pitchFamily="2" charset="-122"/>
              </a:rPr>
              <a:t>婴戏纹碗</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2050" name="Picture 2" descr="http://img.dpm.org.cn/Uploads/Picture/dc/8727%5b1024%5d.jpg"/>
          <p:cNvPicPr>
            <a:picLocks noChangeAspect="1" noChangeArrowheads="1"/>
          </p:cNvPicPr>
          <p:nvPr/>
        </p:nvPicPr>
        <p:blipFill rotWithShape="1">
          <a:blip r:embed="rId2">
            <a:extLst>
              <a:ext uri="{28A0092B-C50C-407E-A947-70E740481C1C}">
                <a14:useLocalDpi xmlns:a14="http://schemas.microsoft.com/office/drawing/2010/main" val="0"/>
              </a:ext>
            </a:extLst>
          </a:blip>
          <a:srcRect l="18793" t="20543" r="18252" b="5286"/>
          <a:stretch>
            <a:fillRect/>
          </a:stretch>
        </p:blipFill>
        <p:spPr bwMode="auto">
          <a:xfrm>
            <a:off x="7560526" y="926453"/>
            <a:ext cx="3512634" cy="535750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1073160" y="2631979"/>
            <a:ext cx="492443" cy="2801408"/>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青花阿拉伯文</a:t>
            </a:r>
            <a:r>
              <a:rPr lang="zh-CN" altLang="en-US" sz="2000" dirty="0" smtClean="0">
                <a:solidFill>
                  <a:srgbClr val="474747"/>
                </a:solidFill>
                <a:latin typeface="华文隶书" panose="02010800040101010101" pitchFamily="2" charset="-122"/>
                <a:ea typeface="华文隶书" panose="02010800040101010101" pitchFamily="2" charset="-122"/>
              </a:rPr>
              <a:t>烛台正德</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嘉靖青花</a:t>
            </a:r>
            <a:endParaRPr lang="en-GB" dirty="0"/>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8095" r="20718"/>
          <a:stretch>
            <a:fillRect/>
          </a:stretch>
        </p:blipFill>
        <p:spPr>
          <a:xfrm>
            <a:off x="7363269" y="574184"/>
            <a:ext cx="3744309" cy="6043961"/>
          </a:xfrm>
          <a:prstGeom prst="rect">
            <a:avLst/>
          </a:prstGeom>
        </p:spPr>
      </p:pic>
      <p:sp>
        <p:nvSpPr>
          <p:cNvPr id="7" name="矩形 6"/>
          <p:cNvSpPr/>
          <p:nvPr/>
        </p:nvSpPr>
        <p:spPr>
          <a:xfrm>
            <a:off x="11107578" y="2162666"/>
            <a:ext cx="492443" cy="3614131"/>
          </a:xfrm>
          <a:prstGeom prst="rect">
            <a:avLst/>
          </a:prstGeom>
        </p:spPr>
        <p:txBody>
          <a:bodyPr vert="eaVert" wrap="none">
            <a:spAutoFit/>
          </a:bodyPr>
          <a:lstStyle/>
          <a:p>
            <a:r>
              <a:rPr lang="en-GB" sz="2000" dirty="0" err="1">
                <a:latin typeface="华文隶书" panose="02010800040101010101" pitchFamily="2" charset="-122"/>
                <a:ea typeface="华文隶书" panose="02010800040101010101" pitchFamily="2" charset="-122"/>
              </a:rPr>
              <a:t>明嘉靖青花八仙人物纹葫芦瓶</a:t>
            </a:r>
            <a:endParaRPr lang="en-GB" sz="2000" dirty="0">
              <a:latin typeface="华文隶书" panose="02010800040101010101" pitchFamily="2" charset="-122"/>
              <a:ea typeface="华文隶书" panose="02010800040101010101"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712" y="1544340"/>
            <a:ext cx="5747319" cy="5073805"/>
          </a:xfrm>
          <a:prstGeom prst="rect">
            <a:avLst/>
          </a:prstGeom>
        </p:spPr>
      </p:pic>
      <p:sp>
        <p:nvSpPr>
          <p:cNvPr id="9" name="矩形 8"/>
          <p:cNvSpPr/>
          <p:nvPr/>
        </p:nvSpPr>
        <p:spPr>
          <a:xfrm>
            <a:off x="6553706" y="2218318"/>
            <a:ext cx="492443" cy="2801408"/>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青花龙穿缠枝莲纹大盘</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隆庆青花</a:t>
            </a:r>
            <a:endParaRPr lang="en-GB"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0159" b="11256"/>
          <a:stretch>
            <a:fillRect/>
          </a:stretch>
        </p:blipFill>
        <p:spPr>
          <a:xfrm>
            <a:off x="670932" y="1501115"/>
            <a:ext cx="5299462" cy="4943147"/>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13451" b="8621"/>
          <a:stretch>
            <a:fillRect/>
          </a:stretch>
        </p:blipFill>
        <p:spPr>
          <a:xfrm>
            <a:off x="6120851" y="1501115"/>
            <a:ext cx="5360104" cy="4943147"/>
          </a:xfrm>
          <a:prstGeom prst="rect">
            <a:avLst/>
          </a:prstGeom>
        </p:spPr>
      </p:pic>
      <p:sp>
        <p:nvSpPr>
          <p:cNvPr id="6" name="矩形 5"/>
          <p:cNvSpPr/>
          <p:nvPr/>
        </p:nvSpPr>
        <p:spPr>
          <a:xfrm>
            <a:off x="11504257" y="1501115"/>
            <a:ext cx="492443" cy="1717778"/>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青花龙凤纹盒</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万历青花</a:t>
            </a:r>
            <a:endParaRPr lang="en-GB" dirty="0"/>
          </a:p>
        </p:txBody>
      </p:sp>
      <p:pic>
        <p:nvPicPr>
          <p:cNvPr id="6" name="内容占位符 5"/>
          <p:cNvPicPr>
            <a:picLocks noGrp="1" noChangeAspect="1"/>
          </p:cNvPicPr>
          <p:nvPr>
            <p:ph idx="1"/>
          </p:nvPr>
        </p:nvPicPr>
        <p:blipFill rotWithShape="1">
          <a:blip r:embed="rId1">
            <a:extLst>
              <a:ext uri="{28A0092B-C50C-407E-A947-70E740481C1C}">
                <a14:useLocalDpi xmlns:a14="http://schemas.microsoft.com/office/drawing/2010/main" val="0"/>
              </a:ext>
            </a:extLst>
          </a:blip>
          <a:srcRect t="6224" b="7156"/>
          <a:stretch>
            <a:fillRect/>
          </a:stretch>
        </p:blipFill>
        <p:spPr>
          <a:xfrm>
            <a:off x="646193" y="1505362"/>
            <a:ext cx="5148724" cy="5018508"/>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930" y="1516565"/>
            <a:ext cx="5431006" cy="4996101"/>
          </a:xfrm>
          <a:prstGeom prst="rect">
            <a:avLst/>
          </a:prstGeom>
        </p:spPr>
      </p:pic>
      <p:sp>
        <p:nvSpPr>
          <p:cNvPr id="8" name="矩形 7"/>
          <p:cNvSpPr/>
          <p:nvPr/>
        </p:nvSpPr>
        <p:spPr>
          <a:xfrm>
            <a:off x="11463936" y="1516565"/>
            <a:ext cx="492443" cy="1988686"/>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青花婴戏图圆盒</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克拉克瓷</a:t>
            </a:r>
            <a:endParaRPr lang="en-GB" dirty="0"/>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6065" t="8524" r="8720" b="4574"/>
          <a:stretch>
            <a:fillRect/>
          </a:stretch>
        </p:blipFill>
        <p:spPr>
          <a:xfrm>
            <a:off x="838200" y="1516564"/>
            <a:ext cx="5218771" cy="5061361"/>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0558" t="5690" r="16059" b="3414"/>
          <a:stretch>
            <a:fillRect/>
          </a:stretch>
        </p:blipFill>
        <p:spPr>
          <a:xfrm>
            <a:off x="6445406" y="1516564"/>
            <a:ext cx="5314882" cy="506136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过渡期青花</a:t>
            </a:r>
            <a:endParaRPr lang="en-GB" dirty="0"/>
          </a:p>
        </p:txBody>
      </p:sp>
      <p:sp>
        <p:nvSpPr>
          <p:cNvPr id="3" name="内容占位符 2"/>
          <p:cNvSpPr>
            <a:spLocks noGrp="1"/>
          </p:cNvSpPr>
          <p:nvPr>
            <p:ph idx="1"/>
          </p:nvPr>
        </p:nvSpPr>
        <p:spPr/>
        <p:txBody>
          <a:bodyPr/>
          <a:lstStyle/>
          <a:p>
            <a:r>
              <a:rPr lang="zh-CN" altLang="en-US" dirty="0"/>
              <a:t>天启</a:t>
            </a:r>
            <a:r>
              <a:rPr lang="zh-CN" altLang="en-US" dirty="0" smtClean="0"/>
              <a:t>（</a:t>
            </a:r>
            <a:r>
              <a:rPr lang="en-US" altLang="zh-CN" dirty="0" smtClean="0"/>
              <a:t>1621</a:t>
            </a:r>
            <a:r>
              <a:rPr lang="zh-CN" altLang="en-US" dirty="0" smtClean="0"/>
              <a:t> </a:t>
            </a:r>
            <a:r>
              <a:rPr lang="en-US" altLang="zh-CN" dirty="0"/>
              <a:t>- </a:t>
            </a:r>
            <a:r>
              <a:rPr lang="en-US" altLang="zh-CN" dirty="0" smtClean="0"/>
              <a:t>1627</a:t>
            </a:r>
            <a:r>
              <a:rPr lang="zh-CN" altLang="en-US" dirty="0" smtClean="0"/>
              <a:t>）到 顺治（</a:t>
            </a:r>
            <a:r>
              <a:rPr lang="en-US" altLang="zh-CN" dirty="0" smtClean="0"/>
              <a:t>1644 - 1661</a:t>
            </a:r>
            <a:r>
              <a:rPr lang="zh-CN" altLang="en-US" dirty="0" smtClean="0"/>
              <a:t>）</a:t>
            </a:r>
            <a:endParaRPr lang="en-US" altLang="zh-CN" dirty="0" smtClean="0"/>
          </a:p>
          <a:p>
            <a:endParaRPr lang="en-US" altLang="zh-CN" dirty="0" smtClean="0"/>
          </a:p>
          <a:p>
            <a:r>
              <a:rPr lang="zh-CN" altLang="en-US" dirty="0" smtClean="0"/>
              <a:t>甲申</a:t>
            </a:r>
            <a:r>
              <a:rPr lang="zh-CN" altLang="en-US" dirty="0"/>
              <a:t>之</a:t>
            </a:r>
            <a:r>
              <a:rPr lang="zh-CN" altLang="en-US" dirty="0" smtClean="0"/>
              <a:t>变 </a:t>
            </a:r>
            <a:r>
              <a:rPr lang="en-US" altLang="zh-CN" dirty="0" smtClean="0"/>
              <a:t>1644</a:t>
            </a:r>
            <a:r>
              <a:rPr lang="zh-CN" altLang="en-US" dirty="0" smtClean="0"/>
              <a:t>年，清军入关</a:t>
            </a:r>
            <a:endParaRPr lang="en-US" altLang="zh-CN" dirty="0" smtClean="0"/>
          </a:p>
          <a:p>
            <a:endParaRPr lang="en-US" altLang="zh-C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845127" y="390187"/>
            <a:ext cx="10515600" cy="1325562"/>
          </a:xfrm>
        </p:spPr>
        <p:txBody>
          <a:bodyPr/>
          <a:lstStyle/>
          <a:p>
            <a:r>
              <a:rPr lang="zh-CN" altLang="en-US" dirty="0"/>
              <a:t>开宗明义</a:t>
            </a:r>
            <a:endParaRPr lang="zh-CN" altLang="en-US" dirty="0"/>
          </a:p>
        </p:txBody>
      </p:sp>
      <p:sp>
        <p:nvSpPr>
          <p:cNvPr id="11" name="矩形 10"/>
          <p:cNvSpPr/>
          <p:nvPr/>
        </p:nvSpPr>
        <p:spPr>
          <a:xfrm>
            <a:off x="845127" y="1982747"/>
            <a:ext cx="6096000" cy="3431709"/>
          </a:xfrm>
          <a:prstGeom prst="rect">
            <a:avLst/>
          </a:prstGeom>
        </p:spPr>
        <p:txBody>
          <a:bodyPr>
            <a:spAutoFit/>
          </a:bodyPr>
          <a:lstStyle/>
          <a:p>
            <a:pPr marL="457200" lvl="0" indent="-457200">
              <a:lnSpc>
                <a:spcPct val="150000"/>
              </a:lnSpc>
              <a:spcBef>
                <a:spcPts val="1000"/>
              </a:spcBef>
              <a:buFont typeface="Arial" panose="020B0604020202020204" pitchFamily="34" charset="0"/>
              <a:buChar char="•"/>
            </a:pPr>
            <a:r>
              <a:rPr lang="zh-CN" altLang="en-US" sz="3200" dirty="0" smtClean="0">
                <a:solidFill>
                  <a:prstClr val="black"/>
                </a:solidFill>
                <a:latin typeface="华文隶书" panose="02010800040101010101" pitchFamily="2" charset="-122"/>
                <a:ea typeface="华文隶书" panose="02010800040101010101" pitchFamily="2" charset="-122"/>
              </a:rPr>
              <a:t>诚心 正意</a:t>
            </a:r>
            <a:endParaRPr lang="en-US" altLang="zh-CN" sz="3200" dirty="0" smtClean="0">
              <a:solidFill>
                <a:prstClr val="black"/>
              </a:solidFill>
              <a:latin typeface="华文隶书" panose="02010800040101010101" pitchFamily="2" charset="-122"/>
              <a:ea typeface="华文隶书" panose="02010800040101010101" pitchFamily="2" charset="-122"/>
            </a:endParaRPr>
          </a:p>
          <a:p>
            <a:pPr marL="457200" lvl="0" indent="-457200">
              <a:lnSpc>
                <a:spcPct val="150000"/>
              </a:lnSpc>
              <a:spcBef>
                <a:spcPts val="1000"/>
              </a:spcBef>
              <a:buFont typeface="Arial" panose="020B0604020202020204" pitchFamily="34" charset="0"/>
              <a:buChar char="•"/>
            </a:pPr>
            <a:r>
              <a:rPr lang="zh-CN" altLang="en-US" sz="3200" dirty="0">
                <a:solidFill>
                  <a:prstClr val="black"/>
                </a:solidFill>
                <a:latin typeface="华文隶书" panose="02010800040101010101" pitchFamily="2" charset="-122"/>
                <a:ea typeface="华文隶书" panose="02010800040101010101" pitchFamily="2" charset="-122"/>
              </a:rPr>
              <a:t>历史 与 </a:t>
            </a:r>
            <a:r>
              <a:rPr lang="zh-CN" altLang="en-US" sz="3200" dirty="0" smtClean="0">
                <a:solidFill>
                  <a:prstClr val="black"/>
                </a:solidFill>
                <a:latin typeface="华文隶书" panose="02010800040101010101" pitchFamily="2" charset="-122"/>
                <a:ea typeface="华文隶书" panose="02010800040101010101" pitchFamily="2" charset="-122"/>
              </a:rPr>
              <a:t>历史观</a:t>
            </a:r>
            <a:endParaRPr lang="en-US" altLang="zh-CN" sz="3200" dirty="0" smtClean="0">
              <a:solidFill>
                <a:prstClr val="black"/>
              </a:solidFill>
              <a:latin typeface="华文隶书" panose="02010800040101010101" pitchFamily="2" charset="-122"/>
              <a:ea typeface="华文隶书" panose="02010800040101010101" pitchFamily="2" charset="-122"/>
            </a:endParaRPr>
          </a:p>
          <a:p>
            <a:pPr marL="457200" indent="-457200">
              <a:lnSpc>
                <a:spcPct val="150000"/>
              </a:lnSpc>
              <a:spcBef>
                <a:spcPts val="1000"/>
              </a:spcBef>
              <a:buFont typeface="Arial" panose="020B0604020202020204" pitchFamily="34" charset="0"/>
              <a:buChar char="•"/>
            </a:pPr>
            <a:r>
              <a:rPr lang="zh-CN" altLang="en-US" sz="3200" dirty="0">
                <a:solidFill>
                  <a:prstClr val="black"/>
                </a:solidFill>
                <a:latin typeface="华文隶书" panose="02010800040101010101" pitchFamily="2" charset="-122"/>
                <a:ea typeface="华文隶书" panose="02010800040101010101" pitchFamily="2" charset="-122"/>
              </a:rPr>
              <a:t>鉴赏 与 </a:t>
            </a:r>
            <a:r>
              <a:rPr lang="zh-CN" altLang="en-US" sz="3200" dirty="0" smtClean="0">
                <a:solidFill>
                  <a:prstClr val="black"/>
                </a:solidFill>
                <a:latin typeface="华文隶书" panose="02010800040101010101" pitchFamily="2" charset="-122"/>
                <a:ea typeface="华文隶书" panose="02010800040101010101" pitchFamily="2" charset="-122"/>
              </a:rPr>
              <a:t>鉴定</a:t>
            </a:r>
            <a:endParaRPr lang="en-US" altLang="zh-CN" sz="3200" dirty="0" smtClean="0">
              <a:solidFill>
                <a:prstClr val="black"/>
              </a:solidFill>
              <a:latin typeface="华文隶书" panose="02010800040101010101" pitchFamily="2" charset="-122"/>
              <a:ea typeface="华文隶书" panose="02010800040101010101" pitchFamily="2" charset="-122"/>
            </a:endParaRPr>
          </a:p>
          <a:p>
            <a:pPr marL="457200" lvl="0" indent="-457200">
              <a:lnSpc>
                <a:spcPct val="150000"/>
              </a:lnSpc>
              <a:spcBef>
                <a:spcPts val="1000"/>
              </a:spcBef>
              <a:buFont typeface="Arial" panose="020B0604020202020204" pitchFamily="34" charset="0"/>
              <a:buChar char="•"/>
            </a:pPr>
            <a:r>
              <a:rPr lang="zh-CN" altLang="en-US" sz="3200" dirty="0" smtClean="0">
                <a:solidFill>
                  <a:prstClr val="black"/>
                </a:solidFill>
                <a:latin typeface="华文隶书" panose="02010800040101010101" pitchFamily="2" charset="-122"/>
                <a:ea typeface="华文隶书" panose="02010800040101010101" pitchFamily="2" charset="-122"/>
              </a:rPr>
              <a:t>内容</a:t>
            </a:r>
            <a:endParaRPr lang="en-US" altLang="zh-CN" sz="3200" dirty="0">
              <a:solidFill>
                <a:prstClr val="black"/>
              </a:solidFill>
              <a:latin typeface="华文隶书" panose="02010800040101010101" pitchFamily="2" charset="-122"/>
              <a:ea typeface="华文隶书" panose="02010800040101010101" pitchFamily="2" charset="-122"/>
            </a:endParaRPr>
          </a:p>
        </p:txBody>
      </p:sp>
      <p:pic>
        <p:nvPicPr>
          <p:cNvPr id="3075" name="Picture 3" descr="C:\Users\sz4513\Dropbox\随笔\陶瓷\明嘉靖青花八仙人物纹葫芦瓶2.jpg"/>
          <p:cNvPicPr>
            <a:picLocks noChangeAspect="1" noChangeArrowheads="1"/>
          </p:cNvPicPr>
          <p:nvPr/>
        </p:nvPicPr>
        <p:blipFill rotWithShape="1">
          <a:blip r:embed="rId1">
            <a:extLst>
              <a:ext uri="{28A0092B-C50C-407E-A947-70E740481C1C}">
                <a14:useLocalDpi xmlns:a14="http://schemas.microsoft.com/office/drawing/2010/main" val="0"/>
              </a:ext>
            </a:extLst>
          </a:blip>
          <a:srcRect l="29217" t="7234" r="29960" b="1996"/>
          <a:stretch>
            <a:fillRect/>
          </a:stretch>
        </p:blipFill>
        <p:spPr bwMode="auto">
          <a:xfrm>
            <a:off x="9063355" y="991870"/>
            <a:ext cx="2420620" cy="530987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7262" t="12823" r="16494"/>
          <a:stretch>
            <a:fillRect/>
          </a:stretch>
        </p:blipFill>
        <p:spPr>
          <a:xfrm>
            <a:off x="5294630" y="1663700"/>
            <a:ext cx="2746375" cy="4638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崇祯青花</a:t>
            </a:r>
            <a:endParaRPr lang="en-GB" dirty="0"/>
          </a:p>
        </p:txBody>
      </p:sp>
      <p:sp>
        <p:nvSpPr>
          <p:cNvPr id="3" name="内容占位符 2"/>
          <p:cNvSpPr>
            <a:spLocks noGrp="1"/>
          </p:cNvSpPr>
          <p:nvPr>
            <p:ph idx="1"/>
          </p:nvPr>
        </p:nvSpPr>
        <p:spPr>
          <a:xfrm>
            <a:off x="838200" y="1825625"/>
            <a:ext cx="4923503" cy="4351338"/>
          </a:xfrm>
        </p:spPr>
        <p:txBody>
          <a:bodyPr/>
          <a:lstStyle/>
          <a:p>
            <a:r>
              <a:rPr lang="zh-CN" altLang="en-US" dirty="0" smtClean="0"/>
              <a:t>湘竹</a:t>
            </a:r>
            <a:r>
              <a:rPr lang="zh-CN" altLang="en-US" dirty="0"/>
              <a:t>为</a:t>
            </a:r>
            <a:r>
              <a:rPr lang="zh-CN" altLang="en-US" dirty="0" smtClean="0"/>
              <a:t>之，以</a:t>
            </a:r>
            <a:r>
              <a:rPr lang="zh-CN" altLang="en-US" dirty="0"/>
              <a:t>紫檀、乌木棱口镶坐为</a:t>
            </a:r>
            <a:r>
              <a:rPr lang="zh-CN" altLang="en-US" dirty="0" smtClean="0"/>
              <a:t>雅，余</a:t>
            </a:r>
            <a:r>
              <a:rPr lang="zh-CN" altLang="en-US" dirty="0"/>
              <a:t>不入品</a:t>
            </a:r>
            <a:r>
              <a:rPr lang="zh-CN" altLang="en-US" dirty="0" smtClean="0"/>
              <a:t>。</a:t>
            </a:r>
            <a:endParaRPr lang="en-US" altLang="zh-CN" dirty="0" smtClean="0"/>
          </a:p>
          <a:p>
            <a:pPr marL="0" indent="0">
              <a:buNone/>
            </a:pPr>
            <a:r>
              <a:rPr lang="en-US" altLang="zh-CN" dirty="0" smtClean="0"/>
              <a:t>    -- </a:t>
            </a:r>
            <a:r>
              <a:rPr lang="zh-CN" altLang="en-US" dirty="0" smtClean="0"/>
              <a:t>屠龙</a:t>
            </a:r>
            <a:r>
              <a:rPr lang="en-US" altLang="zh-CN" dirty="0" smtClean="0"/>
              <a:t>《</a:t>
            </a:r>
            <a:r>
              <a:rPr lang="zh-CN" altLang="en-US" dirty="0" smtClean="0"/>
              <a:t>文具雅编</a:t>
            </a:r>
            <a:r>
              <a:rPr lang="en-US" altLang="zh-CN" dirty="0" smtClean="0"/>
              <a:t>》</a:t>
            </a:r>
            <a:endParaRPr lang="en-US" altLang="zh-CN" dirty="0" smtClean="0"/>
          </a:p>
          <a:p>
            <a:pPr marL="0" indent="0">
              <a:buNone/>
            </a:pPr>
            <a:endParaRPr lang="en-US" dirty="0"/>
          </a:p>
          <a:p>
            <a:r>
              <a:rPr lang="zh-CN" altLang="en-US" dirty="0" smtClean="0"/>
              <a:t>石子青为料，色调暗，有晕散。</a:t>
            </a:r>
            <a:endParaRPr lang="en-GB"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4919" t="1331" r="13226" b="2864"/>
          <a:stretch>
            <a:fillRect/>
          </a:stretch>
        </p:blipFill>
        <p:spPr>
          <a:xfrm>
            <a:off x="5761703" y="884496"/>
            <a:ext cx="5545392" cy="5545392"/>
          </a:xfrm>
          <a:prstGeom prst="rect">
            <a:avLst/>
          </a:prstGeom>
        </p:spPr>
      </p:pic>
      <p:sp>
        <p:nvSpPr>
          <p:cNvPr id="5" name="矩形 4"/>
          <p:cNvSpPr/>
          <p:nvPr/>
        </p:nvSpPr>
        <p:spPr>
          <a:xfrm>
            <a:off x="11307095" y="2758049"/>
            <a:ext cx="553998" cy="3671839"/>
          </a:xfrm>
          <a:prstGeom prst="rect">
            <a:avLst/>
          </a:prstGeom>
        </p:spPr>
        <p:txBody>
          <a:bodyPr vert="eaVert" wrap="none">
            <a:spAutoFit/>
          </a:bodyPr>
          <a:lstStyle/>
          <a:p>
            <a:r>
              <a:rPr lang="en-GB" sz="2400" dirty="0" err="1">
                <a:latin typeface="华文隶书" panose="02010800040101010101" pitchFamily="2" charset="-122"/>
                <a:ea typeface="华文隶书" panose="02010800040101010101" pitchFamily="2" charset="-122"/>
              </a:rPr>
              <a:t>明崇祯青花蟾宫折桂笔筒</a:t>
            </a:r>
            <a:endParaRPr lang="en-GB" sz="24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过渡期画片</a:t>
            </a:r>
            <a:endParaRPr lang="en-GB" dirty="0"/>
          </a:p>
        </p:txBody>
      </p:sp>
      <p:pic>
        <p:nvPicPr>
          <p:cNvPr id="4" name="图片 3"/>
          <p:cNvPicPr>
            <a:picLocks noChangeAspect="1"/>
          </p:cNvPicPr>
          <p:nvPr/>
        </p:nvPicPr>
        <p:blipFill rotWithShape="1">
          <a:blip r:embed="rId1"/>
          <a:srcRect l="14995" t="31818" r="20634" b="16445"/>
          <a:stretch>
            <a:fillRect/>
          </a:stretch>
        </p:blipFill>
        <p:spPr>
          <a:xfrm>
            <a:off x="1290474" y="1492417"/>
            <a:ext cx="2595948" cy="2656674"/>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290474" y="4305207"/>
            <a:ext cx="2595948" cy="2394258"/>
          </a:xfrm>
          <a:prstGeom prst="rect">
            <a:avLst/>
          </a:prstGeom>
        </p:spPr>
      </p:pic>
      <p:sp>
        <p:nvSpPr>
          <p:cNvPr id="6" name="文本框 5"/>
          <p:cNvSpPr txBox="1"/>
          <p:nvPr/>
        </p:nvSpPr>
        <p:spPr>
          <a:xfrm>
            <a:off x="3761696" y="1451828"/>
            <a:ext cx="492443" cy="2853379"/>
          </a:xfrm>
          <a:prstGeom prst="rect">
            <a:avLst/>
          </a:prstGeom>
          <a:noFill/>
        </p:spPr>
        <p:txBody>
          <a:bodyPr vert="eaVert" wrap="square" rtlCol="0">
            <a:spAutoFit/>
          </a:bodyPr>
          <a:lstStyle/>
          <a:p>
            <a:r>
              <a:rPr lang="zh-CN" altLang="en-US" sz="2000" dirty="0" smtClean="0">
                <a:latin typeface="华文隶书" panose="02010800040101010101" pitchFamily="2" charset="-122"/>
                <a:ea typeface="华文隶书" panose="02010800040101010101" pitchFamily="2" charset="-122"/>
              </a:rPr>
              <a:t>万历鸟纹</a:t>
            </a:r>
            <a:endParaRPr lang="en-GB" sz="2000" dirty="0">
              <a:latin typeface="华文隶书" panose="02010800040101010101" pitchFamily="2" charset="-122"/>
              <a:ea typeface="华文隶书" panose="02010800040101010101" pitchFamily="2" charset="-122"/>
            </a:endParaRPr>
          </a:p>
        </p:txBody>
      </p:sp>
      <p:pic>
        <p:nvPicPr>
          <p:cNvPr id="7" name="图片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610809" y="4188148"/>
            <a:ext cx="2630337" cy="2511317"/>
          </a:xfrm>
          <a:prstGeom prst="rect">
            <a:avLst/>
          </a:prstGeom>
        </p:spPr>
      </p:pic>
      <p:pic>
        <p:nvPicPr>
          <p:cNvPr id="8" name="图片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4610810" y="1496591"/>
            <a:ext cx="2630337" cy="2689280"/>
          </a:xfrm>
          <a:prstGeom prst="rect">
            <a:avLst/>
          </a:prstGeom>
        </p:spPr>
      </p:pic>
      <p:sp>
        <p:nvSpPr>
          <p:cNvPr id="9" name="文本框 8"/>
          <p:cNvSpPr txBox="1"/>
          <p:nvPr/>
        </p:nvSpPr>
        <p:spPr>
          <a:xfrm>
            <a:off x="7215821" y="1451828"/>
            <a:ext cx="492443" cy="2853379"/>
          </a:xfrm>
          <a:prstGeom prst="rect">
            <a:avLst/>
          </a:prstGeom>
          <a:noFill/>
        </p:spPr>
        <p:txBody>
          <a:bodyPr vert="eaVert" wrap="square" rtlCol="0">
            <a:spAutoFit/>
          </a:bodyPr>
          <a:lstStyle/>
          <a:p>
            <a:r>
              <a:rPr lang="zh-CN" altLang="en-US" sz="2000" dirty="0" smtClean="0">
                <a:latin typeface="华文隶书" panose="02010800040101010101" pitchFamily="2" charset="-122"/>
                <a:ea typeface="华文隶书" panose="02010800040101010101" pitchFamily="2" charset="-122"/>
              </a:rPr>
              <a:t>天启崇祯鸟纹</a:t>
            </a:r>
            <a:endParaRPr lang="en-GB" sz="2000" dirty="0">
              <a:latin typeface="华文隶书" panose="02010800040101010101" pitchFamily="2" charset="-122"/>
              <a:ea typeface="华文隶书" panose="02010800040101010101" pitchFamily="2" charset="-122"/>
            </a:endParaRPr>
          </a:p>
        </p:txBody>
      </p:sp>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19755" t="41395" r="43065" b="29668"/>
          <a:stretch>
            <a:fillRect/>
          </a:stretch>
        </p:blipFill>
        <p:spPr>
          <a:xfrm>
            <a:off x="7954488" y="4185871"/>
            <a:ext cx="2760026" cy="2513594"/>
          </a:xfrm>
          <a:prstGeom prst="rect">
            <a:avLst/>
          </a:prstGeom>
        </p:spPr>
      </p:pic>
      <p:sp>
        <p:nvSpPr>
          <p:cNvPr id="11" name="文本框 10"/>
          <p:cNvSpPr txBox="1"/>
          <p:nvPr/>
        </p:nvSpPr>
        <p:spPr>
          <a:xfrm>
            <a:off x="10653244" y="1492417"/>
            <a:ext cx="492443" cy="1560213"/>
          </a:xfrm>
          <a:prstGeom prst="rect">
            <a:avLst/>
          </a:prstGeom>
          <a:noFill/>
        </p:spPr>
        <p:txBody>
          <a:bodyPr vert="eaVert" wrap="square" rtlCol="0">
            <a:spAutoFit/>
          </a:bodyPr>
          <a:lstStyle/>
          <a:p>
            <a:r>
              <a:rPr lang="zh-CN" altLang="en-US" sz="2000" dirty="0" smtClean="0">
                <a:latin typeface="华文隶书" panose="02010800040101010101" pitchFamily="2" charset="-122"/>
                <a:ea typeface="华文隶书" panose="02010800040101010101" pitchFamily="2" charset="-122"/>
              </a:rPr>
              <a:t>顺治鸟纹</a:t>
            </a:r>
            <a:endParaRPr lang="en-GB" sz="2000" dirty="0">
              <a:latin typeface="华文隶书" panose="02010800040101010101" pitchFamily="2" charset="-122"/>
              <a:ea typeface="华文隶书" panose="02010800040101010101" pitchFamily="2" charset="-122"/>
            </a:endParaRPr>
          </a:p>
        </p:txBody>
      </p:sp>
      <p:pic>
        <p:nvPicPr>
          <p:cNvPr id="12" name="图片 11"/>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l="34370" t="47666" r="43408" b="36834"/>
          <a:stretch>
            <a:fillRect/>
          </a:stretch>
        </p:blipFill>
        <p:spPr>
          <a:xfrm>
            <a:off x="7954488" y="1492417"/>
            <a:ext cx="2680617" cy="249297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过渡期画片</a:t>
            </a:r>
            <a:endParaRPr lang="en-GB" dirty="0"/>
          </a:p>
        </p:txBody>
      </p:sp>
      <p:pic>
        <p:nvPicPr>
          <p:cNvPr id="4" name="图片 3"/>
          <p:cNvPicPr>
            <a:picLocks noChangeAspect="1"/>
          </p:cNvPicPr>
          <p:nvPr/>
        </p:nvPicPr>
        <p:blipFill>
          <a:blip r:embed="rId1"/>
          <a:stretch>
            <a:fillRect/>
          </a:stretch>
        </p:blipFill>
        <p:spPr>
          <a:xfrm>
            <a:off x="838200" y="1585913"/>
            <a:ext cx="3210772" cy="2851576"/>
          </a:xfrm>
          <a:prstGeom prst="rect">
            <a:avLst/>
          </a:prstGeom>
        </p:spPr>
      </p:pic>
      <p:pic>
        <p:nvPicPr>
          <p:cNvPr id="5" name="图片 4"/>
          <p:cNvPicPr>
            <a:picLocks noChangeAspect="1"/>
          </p:cNvPicPr>
          <p:nvPr/>
        </p:nvPicPr>
        <p:blipFill>
          <a:blip r:embed="rId2"/>
          <a:stretch>
            <a:fillRect/>
          </a:stretch>
        </p:blipFill>
        <p:spPr>
          <a:xfrm>
            <a:off x="8139146" y="1564830"/>
            <a:ext cx="3294418" cy="4042495"/>
          </a:xfrm>
          <a:prstGeom prst="rect">
            <a:avLst/>
          </a:prstGeom>
        </p:spPr>
      </p:pic>
      <p:sp>
        <p:nvSpPr>
          <p:cNvPr id="7" name="矩形 6"/>
          <p:cNvSpPr/>
          <p:nvPr/>
        </p:nvSpPr>
        <p:spPr>
          <a:xfrm>
            <a:off x="4025411" y="1546071"/>
            <a:ext cx="492443" cy="1446871"/>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万历麒麟纹</a:t>
            </a:r>
            <a:endParaRPr lang="en-GB" sz="2000" dirty="0">
              <a:latin typeface="华文隶书" panose="02010800040101010101" pitchFamily="2" charset="-122"/>
              <a:ea typeface="华文隶书" panose="02010800040101010101" pitchFamily="2" charset="-122"/>
            </a:endParaRPr>
          </a:p>
        </p:txBody>
      </p:sp>
      <p:sp>
        <p:nvSpPr>
          <p:cNvPr id="8" name="矩形 7"/>
          <p:cNvSpPr/>
          <p:nvPr/>
        </p:nvSpPr>
        <p:spPr>
          <a:xfrm>
            <a:off x="11433564" y="1564830"/>
            <a:ext cx="492443" cy="1446871"/>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康熙麒麟纹</a:t>
            </a:r>
            <a:endParaRPr lang="en-GB" sz="2000" dirty="0">
              <a:latin typeface="华文隶书" panose="02010800040101010101" pitchFamily="2" charset="-122"/>
              <a:ea typeface="华文隶书" panose="02010800040101010101" pitchFamily="2" charset="-122"/>
            </a:endParaRPr>
          </a:p>
        </p:txBody>
      </p:sp>
      <p:pic>
        <p:nvPicPr>
          <p:cNvPr id="9" name="图片 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349241" y="3567317"/>
            <a:ext cx="3493517" cy="3196682"/>
          </a:xfrm>
          <a:prstGeom prst="rect">
            <a:avLst/>
          </a:prstGeom>
        </p:spPr>
      </p:pic>
      <p:sp>
        <p:nvSpPr>
          <p:cNvPr id="10" name="矩形 9"/>
          <p:cNvSpPr/>
          <p:nvPr/>
        </p:nvSpPr>
        <p:spPr>
          <a:xfrm>
            <a:off x="3882631" y="5411129"/>
            <a:ext cx="492443" cy="1446871"/>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顺治麒麟纹</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清早期青花</a:t>
            </a:r>
            <a:endParaRPr lang="en-GB" dirty="0"/>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8198" t="7155" r="11309" b="3903"/>
          <a:stretch>
            <a:fillRect/>
          </a:stretch>
        </p:blipFill>
        <p:spPr>
          <a:xfrm>
            <a:off x="4980524" y="1772428"/>
            <a:ext cx="3265248" cy="4814260"/>
          </a:xfrm>
          <a:prstGeom prst="rect">
            <a:avLst/>
          </a:prstGeom>
        </p:spPr>
      </p:pic>
      <p:sp>
        <p:nvSpPr>
          <p:cNvPr id="6" name="矩形 5"/>
          <p:cNvSpPr/>
          <p:nvPr/>
        </p:nvSpPr>
        <p:spPr>
          <a:xfrm>
            <a:off x="8245774" y="1772428"/>
            <a:ext cx="492443" cy="2530501"/>
          </a:xfrm>
          <a:prstGeom prst="rect">
            <a:avLst/>
          </a:prstGeom>
        </p:spPr>
        <p:txBody>
          <a:bodyPr vert="eaVert" wrap="none">
            <a:spAutoFit/>
          </a:bodyPr>
          <a:lstStyle/>
          <a:p>
            <a:r>
              <a:rPr lang="zh-CN" altLang="en-US" sz="2000" dirty="0" smtClean="0">
                <a:latin typeface="华文隶书" panose="02010800040101010101" pitchFamily="2" charset="-122"/>
                <a:ea typeface="华文隶书" panose="02010800040101010101" pitchFamily="2" charset="-122"/>
              </a:rPr>
              <a:t>清康熙刀马人将军</a:t>
            </a:r>
            <a:r>
              <a:rPr lang="zh-CN" altLang="en-US" sz="2000" dirty="0">
                <a:latin typeface="华文隶书" panose="02010800040101010101" pitchFamily="2" charset="-122"/>
                <a:ea typeface="华文隶书" panose="02010800040101010101" pitchFamily="2" charset="-122"/>
              </a:rPr>
              <a:t>罐</a:t>
            </a:r>
            <a:endParaRPr lang="en-GB" sz="2000" dirty="0">
              <a:latin typeface="华文隶书" panose="02010800040101010101" pitchFamily="2" charset="-122"/>
              <a:ea typeface="华文隶书" panose="02010800040101010101" pitchFamily="2" charset="-122"/>
            </a:endParaRPr>
          </a:p>
        </p:txBody>
      </p:sp>
      <p:sp>
        <p:nvSpPr>
          <p:cNvPr id="8" name="矩形 7"/>
          <p:cNvSpPr/>
          <p:nvPr/>
        </p:nvSpPr>
        <p:spPr>
          <a:xfrm>
            <a:off x="9356068" y="4955472"/>
            <a:ext cx="2318525" cy="1631216"/>
          </a:xfrm>
          <a:prstGeom prst="rect">
            <a:avLst/>
          </a:prstGeom>
        </p:spPr>
        <p:txBody>
          <a:bodyPr wrap="square">
            <a:spAutoFit/>
          </a:bodyPr>
          <a:lstStyle/>
          <a:p>
            <a:r>
              <a:rPr lang="zh-CN" altLang="en-US" sz="2000" dirty="0">
                <a:latin typeface="华文隶书" panose="02010800040101010101" pitchFamily="2" charset="-122"/>
                <a:ea typeface="华文隶书" panose="02010800040101010101" pitchFamily="2" charset="-122"/>
              </a:rPr>
              <a:t>其青花一色，见深见浅，有一瓶一罐而分之七色、九色之多，娇翠欲滴</a:t>
            </a:r>
            <a:r>
              <a:rPr lang="zh-CN" altLang="en-US" sz="2000" dirty="0" smtClean="0">
                <a:latin typeface="华文隶书" panose="02010800040101010101" pitchFamily="2" charset="-122"/>
                <a:ea typeface="华文隶书" panose="02010800040101010101" pitchFamily="2" charset="-122"/>
              </a:rPr>
              <a:t>。 </a:t>
            </a:r>
            <a:r>
              <a:rPr lang="en-US" altLang="zh-CN" sz="2000" dirty="0">
                <a:latin typeface="华文隶书" panose="02010800040101010101" pitchFamily="2" charset="-122"/>
                <a:ea typeface="华文隶书" panose="02010800040101010101" pitchFamily="2" charset="-122"/>
              </a:rPr>
              <a:t>-- </a:t>
            </a:r>
            <a:r>
              <a:rPr lang="en-US" altLang="zh-CN" sz="2000" dirty="0" smtClean="0">
                <a:latin typeface="华文隶书" panose="02010800040101010101" pitchFamily="2" charset="-122"/>
                <a:ea typeface="华文隶书" panose="02010800040101010101" pitchFamily="2" charset="-122"/>
              </a:rPr>
              <a:t>《</a:t>
            </a:r>
            <a:r>
              <a:rPr lang="zh-CN" altLang="en-US" sz="2000" dirty="0">
                <a:latin typeface="华文隶书" panose="02010800040101010101" pitchFamily="2" charset="-122"/>
                <a:ea typeface="华文隶书" panose="02010800040101010101" pitchFamily="2" charset="-122"/>
              </a:rPr>
              <a:t>陶雅</a:t>
            </a:r>
            <a:r>
              <a:rPr lang="en-US" altLang="zh-CN" sz="2000" dirty="0">
                <a:latin typeface="华文隶书" panose="02010800040101010101" pitchFamily="2" charset="-122"/>
                <a:ea typeface="华文隶书" panose="02010800040101010101" pitchFamily="2" charset="-122"/>
              </a:rPr>
              <a:t>》</a:t>
            </a:r>
            <a:endParaRPr lang="en-GB" sz="2000" dirty="0">
              <a:latin typeface="华文隶书" panose="02010800040101010101" pitchFamily="2" charset="-122"/>
              <a:ea typeface="华文隶书" panose="02010800040101010101" pitchFamily="2"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9306" t="12032" r="20237" b="6829"/>
          <a:stretch>
            <a:fillRect/>
          </a:stretch>
        </p:blipFill>
        <p:spPr>
          <a:xfrm>
            <a:off x="838200" y="1772428"/>
            <a:ext cx="2711035" cy="4814260"/>
          </a:xfrm>
          <a:prstGeom prst="rect">
            <a:avLst/>
          </a:prstGeom>
        </p:spPr>
      </p:pic>
      <p:sp>
        <p:nvSpPr>
          <p:cNvPr id="10" name="矩形 9"/>
          <p:cNvSpPr/>
          <p:nvPr/>
        </p:nvSpPr>
        <p:spPr>
          <a:xfrm>
            <a:off x="3549235" y="1772428"/>
            <a:ext cx="492443" cy="3072316"/>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清顺治青花花鸟纹小筒瓶</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清中期青花</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7453" t="10551" r="8083" b="6818"/>
          <a:stretch>
            <a:fillRect/>
          </a:stretch>
        </p:blipFill>
        <p:spPr>
          <a:xfrm>
            <a:off x="1084645" y="1527858"/>
            <a:ext cx="4076977" cy="5086128"/>
          </a:xfrm>
        </p:spPr>
      </p:pic>
      <p:sp>
        <p:nvSpPr>
          <p:cNvPr id="5" name="矩形 4"/>
          <p:cNvSpPr/>
          <p:nvPr/>
        </p:nvSpPr>
        <p:spPr>
          <a:xfrm>
            <a:off x="5161845" y="1527858"/>
            <a:ext cx="492443" cy="2530501"/>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雍正枯树</a:t>
            </a:r>
            <a:r>
              <a:rPr lang="zh-CN" altLang="en-US" sz="2000" dirty="0">
                <a:solidFill>
                  <a:srgbClr val="474747"/>
                </a:solidFill>
                <a:latin typeface="华文隶书" panose="02010800040101010101" pitchFamily="2" charset="-122"/>
                <a:ea typeface="华文隶书" panose="02010800040101010101" pitchFamily="2" charset="-122"/>
              </a:rPr>
              <a:t>栖鸟图梅瓶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8" name="图片 7"/>
          <p:cNvPicPr>
            <a:picLocks noChangeAspect="1"/>
          </p:cNvPicPr>
          <p:nvPr/>
        </p:nvPicPr>
        <p:blipFill>
          <a:blip r:embed="rId2"/>
          <a:stretch>
            <a:fillRect/>
          </a:stretch>
        </p:blipFill>
        <p:spPr>
          <a:xfrm>
            <a:off x="5918196" y="1409077"/>
            <a:ext cx="4947876" cy="5204909"/>
          </a:xfrm>
          <a:prstGeom prst="rect">
            <a:avLst/>
          </a:prstGeom>
        </p:spPr>
      </p:pic>
      <p:sp>
        <p:nvSpPr>
          <p:cNvPr id="9" name="矩形 8"/>
          <p:cNvSpPr/>
          <p:nvPr/>
        </p:nvSpPr>
        <p:spPr>
          <a:xfrm>
            <a:off x="10883758" y="1527858"/>
            <a:ext cx="492443" cy="3072316"/>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雍正青花</a:t>
            </a:r>
            <a:r>
              <a:rPr lang="zh-CN" altLang="en-US" sz="2000" dirty="0">
                <a:solidFill>
                  <a:srgbClr val="474747"/>
                </a:solidFill>
                <a:latin typeface="华文隶书" panose="02010800040101010101" pitchFamily="2" charset="-122"/>
                <a:ea typeface="华文隶书" panose="02010800040101010101" pitchFamily="2" charset="-122"/>
              </a:rPr>
              <a:t>龙穿花纹撇口尊</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27982" t="19409" r="27620" b="8523"/>
          <a:stretch>
            <a:fillRect/>
          </a:stretch>
        </p:blipFill>
        <p:spPr>
          <a:xfrm>
            <a:off x="10887044" y="5081781"/>
            <a:ext cx="735602" cy="153220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清</a:t>
            </a:r>
            <a:r>
              <a:rPr lang="zh-CN" altLang="en-US" dirty="0" smtClean="0"/>
              <a:t>中晚期</a:t>
            </a:r>
            <a:r>
              <a:rPr lang="zh-CN" altLang="en-US" dirty="0"/>
              <a:t>青花</a:t>
            </a:r>
            <a:endParaRPr lang="en-GB" dirty="0"/>
          </a:p>
        </p:txBody>
      </p:sp>
      <p:pic>
        <p:nvPicPr>
          <p:cNvPr id="4" name="内容占位符 3"/>
          <p:cNvPicPr>
            <a:picLocks noGrp="1" noChangeAspect="1"/>
          </p:cNvPicPr>
          <p:nvPr>
            <p:ph idx="1"/>
          </p:nvPr>
        </p:nvPicPr>
        <p:blipFill rotWithShape="1">
          <a:blip r:embed="rId1" cstate="print">
            <a:extLst>
              <a:ext uri="{28A0092B-C50C-407E-A947-70E740481C1C}">
                <a14:useLocalDpi xmlns:a14="http://schemas.microsoft.com/office/drawing/2010/main" val="0"/>
              </a:ext>
            </a:extLst>
          </a:blip>
          <a:srcRect t="16552"/>
          <a:stretch>
            <a:fillRect/>
          </a:stretch>
        </p:blipFill>
        <p:spPr>
          <a:xfrm>
            <a:off x="978092" y="1388962"/>
            <a:ext cx="4531458" cy="5220052"/>
          </a:xfr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15359"/>
          <a:stretch>
            <a:fillRect/>
          </a:stretch>
        </p:blipFill>
        <p:spPr>
          <a:xfrm>
            <a:off x="6331063" y="1388962"/>
            <a:ext cx="4941714" cy="522005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民国青花</a:t>
            </a:r>
            <a:endParaRPr lang="en-GB" dirty="0"/>
          </a:p>
        </p:txBody>
      </p:sp>
      <p:sp>
        <p:nvSpPr>
          <p:cNvPr id="3" name="Content Placeholder 2"/>
          <p:cNvSpPr>
            <a:spLocks noGrp="1"/>
          </p:cNvSpPr>
          <p:nvPr>
            <p:ph idx="1"/>
          </p:nvPr>
        </p:nvSpPr>
        <p:spPr>
          <a:xfrm>
            <a:off x="957433" y="1818143"/>
            <a:ext cx="4308230" cy="1536358"/>
          </a:xfrm>
        </p:spPr>
        <p:txBody>
          <a:bodyPr/>
          <a:lstStyle/>
          <a:p>
            <a:pPr marL="0" indent="0">
              <a:buNone/>
            </a:pPr>
            <a:r>
              <a:rPr lang="zh-CN" altLang="en-US" dirty="0" smtClean="0"/>
              <a:t>珠山八友：王步</a:t>
            </a:r>
            <a:endParaRPr lang="en-GB" dirty="0"/>
          </a:p>
        </p:txBody>
      </p:sp>
      <p:pic>
        <p:nvPicPr>
          <p:cNvPr id="7170" name="Picture 2" descr="C:\Users\sz4513\Desktop\王步愿闻吾过之斋款青花嬉禽图笔洗.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6486"/>
          <a:stretch>
            <a:fillRect/>
          </a:stretch>
        </p:blipFill>
        <p:spPr bwMode="auto">
          <a:xfrm>
            <a:off x="9790104" y="4605696"/>
            <a:ext cx="2307061" cy="19235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sz4513\Desktop\王步愿闻吾过之斋款青花嬉禽图笔洗 (3).jpg"/>
          <p:cNvPicPr>
            <a:picLocks noChangeAspect="1" noChangeArrowheads="1"/>
          </p:cNvPicPr>
          <p:nvPr/>
        </p:nvPicPr>
        <p:blipFill rotWithShape="1">
          <a:blip r:embed="rId2">
            <a:extLst>
              <a:ext uri="{28A0092B-C50C-407E-A947-70E740481C1C}">
                <a14:useLocalDpi xmlns:a14="http://schemas.microsoft.com/office/drawing/2010/main" val="0"/>
              </a:ext>
            </a:extLst>
          </a:blip>
          <a:srcRect r="5834"/>
          <a:stretch>
            <a:fillRect/>
          </a:stretch>
        </p:blipFill>
        <p:spPr bwMode="auto">
          <a:xfrm>
            <a:off x="969135" y="2736397"/>
            <a:ext cx="5469143" cy="379281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sz4513\Desktop\王步青花人物瓷瓶愿闻吾过之斋.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56" t="12843" r="26708" b="7612"/>
          <a:stretch>
            <a:fillRect/>
          </a:stretch>
        </p:blipFill>
        <p:spPr bwMode="auto">
          <a:xfrm>
            <a:off x="6744997" y="545436"/>
            <a:ext cx="2897032" cy="59837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彩瓷</a:t>
            </a:r>
            <a:endParaRPr lang="en-GB" dirty="0"/>
          </a:p>
        </p:txBody>
      </p:sp>
      <p:sp>
        <p:nvSpPr>
          <p:cNvPr id="3" name="内容占位符 2"/>
          <p:cNvSpPr>
            <a:spLocks noGrp="1"/>
          </p:cNvSpPr>
          <p:nvPr>
            <p:ph idx="1"/>
          </p:nvPr>
        </p:nvSpPr>
        <p:spPr/>
        <p:txBody>
          <a:bodyPr>
            <a:normAutofit lnSpcReduction="10000"/>
          </a:bodyPr>
          <a:lstStyle/>
          <a:p>
            <a:r>
              <a:rPr lang="zh-CN" altLang="en-US" dirty="0" smtClean="0"/>
              <a:t>釉里红，青花釉里红</a:t>
            </a:r>
            <a:endParaRPr lang="en-US" altLang="zh-CN" dirty="0" smtClean="0"/>
          </a:p>
          <a:p>
            <a:endParaRPr lang="en-US" altLang="zh-CN" dirty="0" smtClean="0"/>
          </a:p>
          <a:p>
            <a:r>
              <a:rPr lang="zh-CN" altLang="en-US" dirty="0" smtClean="0"/>
              <a:t>单色釉</a:t>
            </a:r>
            <a:endParaRPr lang="en-US" dirty="0"/>
          </a:p>
          <a:p>
            <a:endParaRPr lang="en-US" altLang="zh-CN" dirty="0" smtClean="0"/>
          </a:p>
          <a:p>
            <a:r>
              <a:rPr lang="zh-CN" altLang="en-US" dirty="0" smtClean="0"/>
              <a:t>五彩：青花五彩，斗彩，素三彩</a:t>
            </a:r>
            <a:endParaRPr lang="en-US" altLang="zh-CN" dirty="0" smtClean="0"/>
          </a:p>
          <a:p>
            <a:endParaRPr lang="en-US" altLang="zh-CN" dirty="0" smtClean="0"/>
          </a:p>
          <a:p>
            <a:r>
              <a:rPr lang="zh-CN" altLang="en-US" dirty="0" smtClean="0"/>
              <a:t>粉彩</a:t>
            </a:r>
            <a:endParaRPr lang="en-US" altLang="zh-CN" dirty="0" smtClean="0"/>
          </a:p>
          <a:p>
            <a:endParaRPr lang="en-US" altLang="zh-CN" dirty="0" smtClean="0"/>
          </a:p>
          <a:p>
            <a:r>
              <a:rPr lang="zh-CN" altLang="en-US" dirty="0" smtClean="0"/>
              <a:t>珐琅</a:t>
            </a:r>
            <a:r>
              <a:rPr lang="zh-CN" altLang="en-US" dirty="0"/>
              <a:t>彩</a:t>
            </a:r>
            <a:endParaRPr lang="en-GB"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釉里红</a:t>
            </a:r>
            <a:endParaRPr lang="en-GB" dirty="0"/>
          </a:p>
        </p:txBody>
      </p:sp>
      <p:sp>
        <p:nvSpPr>
          <p:cNvPr id="5" name="矩形 4"/>
          <p:cNvSpPr/>
          <p:nvPr/>
        </p:nvSpPr>
        <p:spPr>
          <a:xfrm>
            <a:off x="8005406" y="2806128"/>
            <a:ext cx="461665" cy="3016210"/>
          </a:xfrm>
          <a:prstGeom prst="rect">
            <a:avLst/>
          </a:prstGeom>
        </p:spPr>
        <p:txBody>
          <a:bodyPr vert="eaVert" wrap="none">
            <a:spAutoFit/>
          </a:bodyPr>
          <a:lstStyle/>
          <a:p>
            <a:r>
              <a:rPr lang="zh-CN" altLang="en-US" dirty="0">
                <a:latin typeface="华文隶书" panose="02010800040101010101" pitchFamily="2" charset="-122"/>
                <a:ea typeface="华文隶书" panose="02010800040101010101" pitchFamily="2" charset="-122"/>
              </a:rPr>
              <a:t>元代釉里红地白花暗</a:t>
            </a:r>
            <a:r>
              <a:rPr lang="zh-CN" altLang="en-US" dirty="0" smtClean="0">
                <a:latin typeface="华文隶书" panose="02010800040101010101" pitchFamily="2" charset="-122"/>
                <a:ea typeface="华文隶书" panose="02010800040101010101" pitchFamily="2" charset="-122"/>
              </a:rPr>
              <a:t>刻扁</a:t>
            </a:r>
            <a:r>
              <a:rPr lang="zh-CN" altLang="en-US" dirty="0">
                <a:latin typeface="华文隶书" panose="02010800040101010101" pitchFamily="2" charset="-122"/>
                <a:ea typeface="华文隶书" panose="02010800040101010101" pitchFamily="2" charset="-122"/>
              </a:rPr>
              <a:t>壶</a:t>
            </a:r>
            <a:endParaRPr lang="en-GB" dirty="0">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2901" t="26667" r="16539" b="8692"/>
          <a:stretch>
            <a:fillRect/>
          </a:stretch>
        </p:blipFill>
        <p:spPr>
          <a:xfrm>
            <a:off x="4808921" y="2118167"/>
            <a:ext cx="3249612" cy="3704171"/>
          </a:xfrm>
          <a:prstGeom prst="rect">
            <a:avLst/>
          </a:prstGeom>
        </p:spPr>
      </p:pic>
      <p:pic>
        <p:nvPicPr>
          <p:cNvPr id="4098" name="Picture 2" descr="https://lh3.googleusercontent.com/lv4SRMbb9idQpn9KCF3F_JE1hUgsREm_l8cYUb6KYpM8zgS4YRjnnp-lVJ7e5GJdjUWpWCyjyqHZfVpVPWAmPwk1g6hoJ7kP3EtphKEPJzz4EM7gMYkguiunuBPPDwK1S45R1ECLbywIPfQUjvpdMvKNXmebojyj2sY6ziiOI-Ox-j8gM8p7fJBe3zG13KFLv7Wix4LKuMWLy2GHr_YwO--9F8OhPMXngMskCY-LHHhkHcmX-40o-XN-uNSbJhMX8phE3zd0a6mxJc5zZBhzVZVibXYHKDZU_9HPVEbWRq00LlSQNSqbP4eloSznMng3tGxLFEAJGQrjyXDwkLH9EIa43NmntpI2aZ4hEB_IXtlJtMJSvHggwdR6qn3PwypTy3oB068V55bjvDbI2c9wwM6sMD4GObguS_oRM2e64Kv329RFDzIfLn5GueOpwWzlL4BafvO3zyop6x3Q1e8zVSz7esg7LzjbW2nU5f3naZWX3VslUaJdZY10xgaF8S8_kOyPip8WfBiHBXm0gg_1VnB2LV_EUrb6lCp1f4-1wfE3B9LYF_FOsNal1zbMlYBoDBIF0bz0gpgWc1VubR_uimzhMYd2kFGl03zZIzPm=w692-h922-no"/>
          <p:cNvPicPr>
            <a:picLocks noChangeAspect="1" noChangeArrowheads="1"/>
          </p:cNvPicPr>
          <p:nvPr/>
        </p:nvPicPr>
        <p:blipFill rotWithShape="1">
          <a:blip r:embed="rId2">
            <a:extLst>
              <a:ext uri="{28A0092B-C50C-407E-A947-70E740481C1C}">
                <a14:useLocalDpi xmlns:a14="http://schemas.microsoft.com/office/drawing/2010/main" val="0"/>
              </a:ext>
            </a:extLst>
          </a:blip>
          <a:srcRect t="19145"/>
          <a:stretch>
            <a:fillRect/>
          </a:stretch>
        </p:blipFill>
        <p:spPr bwMode="auto">
          <a:xfrm>
            <a:off x="625759" y="2118167"/>
            <a:ext cx="3438416" cy="370417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064175" y="3780753"/>
            <a:ext cx="461665" cy="2041585"/>
          </a:xfrm>
          <a:prstGeom prst="rect">
            <a:avLst/>
          </a:prstGeom>
        </p:spPr>
        <p:txBody>
          <a:bodyPr vert="eaVert" wrap="none">
            <a:spAutoFit/>
          </a:bodyPr>
          <a:lstStyle/>
          <a:p>
            <a:r>
              <a:rPr lang="zh-CN" altLang="en-US" dirty="0" smtClean="0">
                <a:latin typeface="华文隶书" panose="02010800040101010101" pitchFamily="2" charset="-122"/>
                <a:ea typeface="华文隶书" panose="02010800040101010101" pitchFamily="2" charset="-122"/>
              </a:rPr>
              <a:t>明洪武釉</a:t>
            </a:r>
            <a:r>
              <a:rPr lang="zh-CN" altLang="en-US" dirty="0">
                <a:latin typeface="华文隶书" panose="02010800040101010101" pitchFamily="2" charset="-122"/>
                <a:ea typeface="华文隶书" panose="02010800040101010101" pitchFamily="2" charset="-122"/>
              </a:rPr>
              <a:t>里</a:t>
            </a:r>
            <a:r>
              <a:rPr lang="zh-CN" altLang="en-US" dirty="0" smtClean="0">
                <a:latin typeface="华文隶书" panose="02010800040101010101" pitchFamily="2" charset="-122"/>
                <a:ea typeface="华文隶书" panose="02010800040101010101" pitchFamily="2" charset="-122"/>
              </a:rPr>
              <a:t>红大罐</a:t>
            </a:r>
            <a:endParaRPr lang="en-GB" dirty="0">
              <a:latin typeface="华文隶书" panose="02010800040101010101" pitchFamily="2" charset="-122"/>
              <a:ea typeface="华文隶书" panose="02010800040101010101" pitchFamily="2" charset="-122"/>
            </a:endParaRP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8705" t="19072" r="10295" b="6836"/>
          <a:stretch>
            <a:fillRect/>
          </a:stretch>
        </p:blipFill>
        <p:spPr>
          <a:xfrm>
            <a:off x="8750153" y="2534856"/>
            <a:ext cx="2800725" cy="3287482"/>
          </a:xfrm>
          <a:prstGeom prst="rect">
            <a:avLst/>
          </a:prstGeom>
        </p:spPr>
      </p:pic>
      <p:sp>
        <p:nvSpPr>
          <p:cNvPr id="9" name="矩形 8"/>
          <p:cNvSpPr/>
          <p:nvPr/>
        </p:nvSpPr>
        <p:spPr>
          <a:xfrm>
            <a:off x="11484973" y="2806128"/>
            <a:ext cx="461665" cy="3016210"/>
          </a:xfrm>
          <a:prstGeom prst="rect">
            <a:avLst/>
          </a:prstGeom>
        </p:spPr>
        <p:txBody>
          <a:bodyPr vert="eaVert" wrap="none">
            <a:spAutoFit/>
          </a:bodyPr>
          <a:lstStyle/>
          <a:p>
            <a:r>
              <a:rPr lang="en-GB" dirty="0" err="1">
                <a:latin typeface="华文隶书" panose="02010800040101010101" pitchFamily="2" charset="-122"/>
                <a:ea typeface="华文隶书" panose="02010800040101010101" pitchFamily="2" charset="-122"/>
              </a:rPr>
              <a:t>元代景德镇窑釉里红转把杯</a:t>
            </a:r>
            <a:endParaRPr lang="en-GB"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釉里红</a:t>
            </a:r>
            <a:endParaRPr lang="en-GB"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8572" y="1905283"/>
            <a:ext cx="4663813" cy="4663813"/>
          </a:xfrm>
          <a:prstGeom prst="rect">
            <a:avLst/>
          </a:prstGeom>
        </p:spPr>
      </p:pic>
      <p:sp>
        <p:nvSpPr>
          <p:cNvPr id="7" name="矩形 6"/>
          <p:cNvSpPr/>
          <p:nvPr/>
        </p:nvSpPr>
        <p:spPr>
          <a:xfrm>
            <a:off x="5682385" y="1879472"/>
            <a:ext cx="461665" cy="3016210"/>
          </a:xfrm>
          <a:prstGeom prst="rect">
            <a:avLst/>
          </a:prstGeom>
        </p:spPr>
        <p:txBody>
          <a:bodyPr vert="eaVert" wrap="none">
            <a:spAutoFit/>
          </a:bodyPr>
          <a:lstStyle/>
          <a:p>
            <a:r>
              <a:rPr lang="zh-CN" altLang="en-US" dirty="0">
                <a:latin typeface="华文隶书" panose="02010800040101010101" pitchFamily="2" charset="-122"/>
                <a:ea typeface="华文隶书" panose="02010800040101010101" pitchFamily="2" charset="-122"/>
              </a:rPr>
              <a:t>明宣德釉里红三鱼纹高足杯</a:t>
            </a:r>
            <a:endParaRPr lang="en-GB" dirty="0">
              <a:latin typeface="华文隶书" panose="02010800040101010101" pitchFamily="2" charset="-122"/>
              <a:ea typeface="华文隶书" panose="02010800040101010101" pitchFamily="2" charset="-122"/>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32964" t="33077" r="27889" b="30494"/>
          <a:stretch>
            <a:fillRect/>
          </a:stretch>
        </p:blipFill>
        <p:spPr>
          <a:xfrm>
            <a:off x="1018572" y="5384299"/>
            <a:ext cx="1273216" cy="1184797"/>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17197" t="3038" r="20154" b="8354"/>
          <a:stretch>
            <a:fillRect/>
          </a:stretch>
        </p:blipFill>
        <p:spPr>
          <a:xfrm>
            <a:off x="7343435" y="810228"/>
            <a:ext cx="2632625" cy="5758868"/>
          </a:xfrm>
          <a:prstGeom prst="rect">
            <a:avLst/>
          </a:prstGeom>
        </p:spPr>
      </p:pic>
      <p:sp>
        <p:nvSpPr>
          <p:cNvPr id="11" name="矩形 10"/>
          <p:cNvSpPr/>
          <p:nvPr/>
        </p:nvSpPr>
        <p:spPr>
          <a:xfrm>
            <a:off x="9976060" y="1905283"/>
            <a:ext cx="461665" cy="2285241"/>
          </a:xfrm>
          <a:prstGeom prst="rect">
            <a:avLst/>
          </a:prstGeom>
        </p:spPr>
        <p:txBody>
          <a:bodyPr vert="eaVert" wrap="none">
            <a:spAutoFit/>
          </a:bodyPr>
          <a:lstStyle/>
          <a:p>
            <a:r>
              <a:rPr lang="zh-CN" altLang="en-US" dirty="0" smtClean="0">
                <a:latin typeface="华文隶书" panose="02010800040101010101" pitchFamily="2" charset="-122"/>
                <a:ea typeface="华文隶书" panose="02010800040101010101" pitchFamily="2" charset="-122"/>
              </a:rPr>
              <a:t>清康熙釉</a:t>
            </a:r>
            <a:r>
              <a:rPr lang="zh-CN" altLang="en-US" dirty="0">
                <a:latin typeface="华文隶书" panose="02010800040101010101" pitchFamily="2" charset="-122"/>
                <a:ea typeface="华文隶书" panose="02010800040101010101" pitchFamily="2" charset="-122"/>
              </a:rPr>
              <a:t>里</a:t>
            </a:r>
            <a:r>
              <a:rPr lang="zh-CN" altLang="en-US" dirty="0" smtClean="0">
                <a:latin typeface="华文隶书" panose="02010800040101010101" pitchFamily="2" charset="-122"/>
                <a:ea typeface="华文隶书" panose="02010800040101010101" pitchFamily="2" charset="-122"/>
              </a:rPr>
              <a:t>红摇铃尊</a:t>
            </a:r>
            <a:endParaRPr lang="en-GB"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青花</a:t>
            </a:r>
            <a:endParaRPr lang="en-GB" dirty="0"/>
          </a:p>
        </p:txBody>
      </p:sp>
      <p:sp>
        <p:nvSpPr>
          <p:cNvPr id="3" name="内容占位符 2"/>
          <p:cNvSpPr>
            <a:spLocks noGrp="1"/>
          </p:cNvSpPr>
          <p:nvPr>
            <p:ph idx="1"/>
          </p:nvPr>
        </p:nvSpPr>
        <p:spPr>
          <a:xfrm>
            <a:off x="838200" y="2030633"/>
            <a:ext cx="10515600" cy="4351338"/>
          </a:xfrm>
        </p:spPr>
        <p:txBody>
          <a:bodyPr/>
          <a:lstStyle/>
          <a:p>
            <a:r>
              <a:rPr lang="zh-CN" altLang="en-US" dirty="0"/>
              <a:t>白瓷胎、透明</a:t>
            </a:r>
            <a:r>
              <a:rPr lang="zh-CN" altLang="en-US" dirty="0" smtClean="0"/>
              <a:t>釉</a:t>
            </a:r>
            <a:endParaRPr lang="en-US" altLang="zh-CN" dirty="0" smtClean="0"/>
          </a:p>
          <a:p>
            <a:endParaRPr lang="zh-CN" altLang="en-US" dirty="0"/>
          </a:p>
          <a:p>
            <a:r>
              <a:rPr lang="zh-CN" altLang="en-US" dirty="0" smtClean="0"/>
              <a:t>钴</a:t>
            </a:r>
            <a:r>
              <a:rPr lang="zh-CN" altLang="en-US" dirty="0"/>
              <a:t>料</a:t>
            </a:r>
            <a:r>
              <a:rPr lang="zh-CN" altLang="en-US" dirty="0" smtClean="0"/>
              <a:t>、</a:t>
            </a:r>
            <a:r>
              <a:rPr lang="zh-CN" altLang="en-US" dirty="0"/>
              <a:t>素胎作画</a:t>
            </a:r>
            <a:endParaRPr lang="en-US" altLang="zh-CN" dirty="0"/>
          </a:p>
          <a:p>
            <a:endParaRPr lang="en-US" altLang="zh-CN" dirty="0" smtClean="0"/>
          </a:p>
          <a:p>
            <a:r>
              <a:rPr lang="zh-CN" altLang="en-US" dirty="0" smtClean="0"/>
              <a:t>釉</a:t>
            </a:r>
            <a:r>
              <a:rPr lang="zh-CN" altLang="en-US" dirty="0"/>
              <a:t>下彩</a:t>
            </a:r>
            <a:endParaRPr lang="en-US" altLang="zh-CN" dirty="0"/>
          </a:p>
          <a:p>
            <a:endParaRPr lang="en-US" altLang="zh-CN" dirty="0" smtClean="0"/>
          </a:p>
          <a:p>
            <a:r>
              <a:rPr lang="zh-CN" altLang="en-US" dirty="0" smtClean="0"/>
              <a:t>高温</a:t>
            </a:r>
            <a:r>
              <a:rPr lang="zh-CN" altLang="en-US" dirty="0"/>
              <a:t>一次</a:t>
            </a:r>
            <a:r>
              <a:rPr lang="zh-CN" altLang="en-US" dirty="0" smtClean="0"/>
              <a:t>烧成</a:t>
            </a:r>
            <a:endParaRPr lang="zh-CN" altLang="en-US" dirty="0"/>
          </a:p>
        </p:txBody>
      </p:sp>
      <p:pic>
        <p:nvPicPr>
          <p:cNvPr id="5" name="Picture 3" descr="C:\Users\sz4513\Desktop\元青花大维德瓶 (2).jpg"/>
          <p:cNvPicPr>
            <a:picLocks noChangeAspect="1" noChangeArrowheads="1"/>
          </p:cNvPicPr>
          <p:nvPr/>
        </p:nvPicPr>
        <p:blipFill rotWithShape="1">
          <a:blip r:embed="rId1">
            <a:extLst>
              <a:ext uri="{28A0092B-C50C-407E-A947-70E740481C1C}">
                <a14:useLocalDpi xmlns:a14="http://schemas.microsoft.com/office/drawing/2010/main" val="0"/>
              </a:ext>
            </a:extLst>
          </a:blip>
          <a:srcRect l="7153" t="6915" r="6154" b="3651"/>
          <a:stretch>
            <a:fillRect/>
          </a:stretch>
        </p:blipFill>
        <p:spPr bwMode="auto">
          <a:xfrm>
            <a:off x="6413968" y="707456"/>
            <a:ext cx="3914945" cy="5347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青花釉里红</a:t>
            </a:r>
            <a:endParaRPr lang="en-GB"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86516" y="1452055"/>
            <a:ext cx="5988089" cy="4689891"/>
          </a:xfrm>
          <a:prstGeom prst="rect">
            <a:avLst/>
          </a:prstGeom>
        </p:spPr>
      </p:pic>
      <p:sp>
        <p:nvSpPr>
          <p:cNvPr id="7" name="矩形 6"/>
          <p:cNvSpPr/>
          <p:nvPr/>
        </p:nvSpPr>
        <p:spPr>
          <a:xfrm>
            <a:off x="4843643" y="1452055"/>
            <a:ext cx="461665" cy="2772554"/>
          </a:xfrm>
          <a:prstGeom prst="rect">
            <a:avLst/>
          </a:prstGeom>
        </p:spPr>
        <p:txBody>
          <a:bodyPr vert="eaVert" wrap="none">
            <a:spAutoFit/>
          </a:bodyPr>
          <a:lstStyle/>
          <a:p>
            <a:r>
              <a:rPr lang="zh-CN" altLang="en-US" dirty="0" smtClean="0">
                <a:latin typeface="华文隶书" panose="02010800040101010101" pitchFamily="2" charset="-122"/>
                <a:ea typeface="华文隶书" panose="02010800040101010101" pitchFamily="2" charset="-122"/>
              </a:rPr>
              <a:t>元代青花</a:t>
            </a:r>
            <a:r>
              <a:rPr lang="zh-CN" altLang="en-US" dirty="0">
                <a:latin typeface="华文隶书" panose="02010800040101010101" pitchFamily="2" charset="-122"/>
                <a:ea typeface="华文隶书" panose="02010800040101010101" pitchFamily="2" charset="-122"/>
              </a:rPr>
              <a:t>釉里红镂雕盖罐</a:t>
            </a:r>
            <a:endParaRPr lang="en-GB" dirty="0">
              <a:latin typeface="华文隶书" panose="02010800040101010101" pitchFamily="2" charset="-122"/>
              <a:ea typeface="华文隶书" panose="02010800040101010101" pitchFamily="2" charset="-122"/>
            </a:endParaRPr>
          </a:p>
        </p:txBody>
      </p:sp>
      <p:pic>
        <p:nvPicPr>
          <p:cNvPr id="4" name="内容占位符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650" t="20795" r="12123" b="7200"/>
          <a:stretch>
            <a:fillRect/>
          </a:stretch>
        </p:blipFill>
        <p:spPr>
          <a:xfrm>
            <a:off x="1019408" y="1452055"/>
            <a:ext cx="3824235" cy="4689891"/>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单色釉</a:t>
            </a:r>
            <a:endParaRPr lang="zh-CN" altLang="en-US" dirty="0"/>
          </a:p>
        </p:txBody>
      </p:sp>
      <p:sp>
        <p:nvSpPr>
          <p:cNvPr id="4" name="内容占位符 3"/>
          <p:cNvSpPr>
            <a:spLocks noGrp="1"/>
          </p:cNvSpPr>
          <p:nvPr>
            <p:ph idx="1"/>
          </p:nvPr>
        </p:nvSpPr>
        <p:spPr/>
        <p:txBody>
          <a:bodyPr/>
          <a:lstStyle/>
          <a:p>
            <a:r>
              <a:rPr lang="zh-TW" altLang="en-US" dirty="0" smtClean="0"/>
              <a:t>洪武</a:t>
            </a:r>
            <a:r>
              <a:rPr lang="zh-TW" altLang="en-US" dirty="0"/>
              <a:t>九年定，四郊各陵瓷器，圜丘青色，方</a:t>
            </a:r>
            <a:r>
              <a:rPr lang="zh-TW" altLang="en-US" dirty="0" smtClean="0"/>
              <a:t>丘</a:t>
            </a:r>
            <a:r>
              <a:rPr lang="zh-CN" altLang="en-US" dirty="0" smtClean="0"/>
              <a:t>黄</a:t>
            </a:r>
            <a:r>
              <a:rPr lang="zh-TW" altLang="en-US" dirty="0" smtClean="0"/>
              <a:t>色</a:t>
            </a:r>
            <a:r>
              <a:rPr lang="zh-TW" altLang="en-US" dirty="0"/>
              <a:t>，</a:t>
            </a:r>
            <a:r>
              <a:rPr lang="en-US" altLang="zh-TW" dirty="0"/>
              <a:t>. </a:t>
            </a:r>
            <a:r>
              <a:rPr lang="zh-TW" altLang="en-US" dirty="0" smtClean="0"/>
              <a:t>日</a:t>
            </a:r>
            <a:r>
              <a:rPr lang="zh-CN" altLang="en-US" dirty="0" smtClean="0"/>
              <a:t>坛</a:t>
            </a:r>
            <a:r>
              <a:rPr lang="zh-TW" altLang="en-US" dirty="0" smtClean="0"/>
              <a:t>赤色</a:t>
            </a:r>
            <a:r>
              <a:rPr lang="zh-TW" altLang="en-US" dirty="0"/>
              <a:t>，</a:t>
            </a:r>
            <a:r>
              <a:rPr lang="zh-TW" altLang="en-US" dirty="0" smtClean="0"/>
              <a:t>月</a:t>
            </a:r>
            <a:r>
              <a:rPr lang="zh-CN" altLang="en-US" dirty="0" smtClean="0"/>
              <a:t>坛</a:t>
            </a:r>
            <a:r>
              <a:rPr lang="zh-TW" altLang="en-US" dirty="0" smtClean="0"/>
              <a:t>白色</a:t>
            </a:r>
            <a:r>
              <a:rPr lang="zh-CN" altLang="en-US" dirty="0" smtClean="0"/>
              <a:t>。</a:t>
            </a:r>
            <a:r>
              <a:rPr lang="zh-TW" altLang="en-US" dirty="0" smtClean="0"/>
              <a:t>  </a:t>
            </a:r>
            <a:r>
              <a:rPr lang="en-US" altLang="zh-CN" dirty="0" smtClean="0"/>
              <a:t>-- </a:t>
            </a:r>
            <a:r>
              <a:rPr lang="en-US" altLang="zh-CN" dirty="0"/>
              <a:t>《</a:t>
            </a:r>
            <a:r>
              <a:rPr lang="zh-CN" altLang="en-US" dirty="0"/>
              <a:t>大</a:t>
            </a:r>
            <a:r>
              <a:rPr lang="zh-CN" altLang="en-US" dirty="0" smtClean="0"/>
              <a:t>明会典</a:t>
            </a:r>
            <a:r>
              <a:rPr lang="en-US" altLang="zh-CN" dirty="0" smtClean="0"/>
              <a:t>》</a:t>
            </a:r>
            <a:endParaRPr lang="en-US" altLang="zh-CN" dirty="0" smtClean="0"/>
          </a:p>
          <a:p>
            <a:endParaRPr lang="en-US" dirty="0"/>
          </a:p>
          <a:p>
            <a:r>
              <a:rPr lang="zh-CN" altLang="en-US" dirty="0" smtClean="0"/>
              <a:t>蓝黄红白</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单色釉</a:t>
            </a:r>
            <a:endParaRPr lang="en-GB" dirty="0"/>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3293" t="34703" r="2698" b="6199"/>
          <a:stretch>
            <a:fillRect/>
          </a:stretch>
        </p:blipFill>
        <p:spPr>
          <a:xfrm>
            <a:off x="6250478" y="3363685"/>
            <a:ext cx="5103322" cy="2656115"/>
          </a:xfrm>
          <a:prstGeom prst="rect">
            <a:avLst/>
          </a:prstGeom>
        </p:spPr>
      </p:pic>
      <p:sp>
        <p:nvSpPr>
          <p:cNvPr id="7" name="文本框 6"/>
          <p:cNvSpPr txBox="1"/>
          <p:nvPr/>
        </p:nvSpPr>
        <p:spPr>
          <a:xfrm>
            <a:off x="8219753" y="6128845"/>
            <a:ext cx="1992086" cy="400110"/>
          </a:xfrm>
          <a:prstGeom prst="rect">
            <a:avLst/>
          </a:prstGeom>
          <a:noFill/>
        </p:spPr>
        <p:txBody>
          <a:bodyPr wrap="square" rtlCol="0">
            <a:spAutoFit/>
          </a:bodyPr>
          <a:lstStyle/>
          <a:p>
            <a:r>
              <a:rPr lang="zh-CN" altLang="en-US" sz="2000" dirty="0" smtClean="0">
                <a:latin typeface="华文隶书" panose="02010800040101010101" pitchFamily="2" charset="-122"/>
                <a:ea typeface="华文隶书" panose="02010800040101010101" pitchFamily="2" charset="-122"/>
              </a:rPr>
              <a:t>宣德洒蓝釉</a:t>
            </a:r>
            <a:endParaRPr lang="en-GB" sz="2000" dirty="0">
              <a:latin typeface="华文隶书" panose="02010800040101010101" pitchFamily="2" charset="-122"/>
              <a:ea typeface="华文隶书" panose="02010800040101010101" pitchFamily="2" charset="-122"/>
            </a:endParaRPr>
          </a:p>
        </p:txBody>
      </p:sp>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048178" y="1587522"/>
            <a:ext cx="3507921" cy="1776163"/>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17187" t="13650" r="19375" b="7619"/>
          <a:stretch>
            <a:fillRect/>
          </a:stretch>
        </p:blipFill>
        <p:spPr>
          <a:xfrm>
            <a:off x="955166" y="1587522"/>
            <a:ext cx="4770720" cy="4533099"/>
          </a:xfrm>
          <a:prstGeom prst="rect">
            <a:avLst/>
          </a:prstGeom>
        </p:spPr>
      </p:pic>
      <p:sp>
        <p:nvSpPr>
          <p:cNvPr id="12" name="矩形 11"/>
          <p:cNvSpPr/>
          <p:nvPr/>
        </p:nvSpPr>
        <p:spPr>
          <a:xfrm>
            <a:off x="1965790" y="6120621"/>
            <a:ext cx="2749471" cy="400110"/>
          </a:xfrm>
          <a:prstGeom prst="rect">
            <a:avLst/>
          </a:prstGeom>
        </p:spPr>
        <p:txBody>
          <a:bodyPr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景德镇窑蓝釉白龙纹盘</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单色釉</a:t>
            </a:r>
            <a:endParaRPr lang="en-GB"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7523" t="1739" r="17746" b="3414"/>
          <a:stretch>
            <a:fillRect/>
          </a:stretch>
        </p:blipFill>
        <p:spPr>
          <a:xfrm>
            <a:off x="1143000" y="1690688"/>
            <a:ext cx="4372518" cy="4266976"/>
          </a:xfrm>
          <a:prstGeom prst="rect">
            <a:avLst/>
          </a:prstGeom>
        </p:spPr>
      </p:pic>
      <p:sp>
        <p:nvSpPr>
          <p:cNvPr id="5" name="矩形 4"/>
          <p:cNvSpPr/>
          <p:nvPr/>
        </p:nvSpPr>
        <p:spPr>
          <a:xfrm>
            <a:off x="1966030" y="6011010"/>
            <a:ext cx="3005951"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宣德祭</a:t>
            </a:r>
            <a:r>
              <a:rPr lang="zh-CN" altLang="en-US" sz="2000" dirty="0">
                <a:solidFill>
                  <a:srgbClr val="474747"/>
                </a:solidFill>
                <a:latin typeface="华文隶书" panose="02010800040101010101" pitchFamily="2" charset="-122"/>
                <a:ea typeface="华文隶书" panose="02010800040101010101" pitchFamily="2" charset="-122"/>
              </a:rPr>
              <a:t>蓝釉白花鱼莲纹盘</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5175" t="20794" r="15410" b="9365"/>
          <a:stretch>
            <a:fillRect/>
          </a:stretch>
        </p:blipFill>
        <p:spPr>
          <a:xfrm>
            <a:off x="6270171" y="1894194"/>
            <a:ext cx="5298620" cy="3951514"/>
          </a:xfrm>
          <a:prstGeom prst="rect">
            <a:avLst/>
          </a:prstGeom>
        </p:spPr>
      </p:pic>
      <p:sp>
        <p:nvSpPr>
          <p:cNvPr id="7" name="矩形 6"/>
          <p:cNvSpPr/>
          <p:nvPr/>
        </p:nvSpPr>
        <p:spPr>
          <a:xfrm>
            <a:off x="7982203" y="6011010"/>
            <a:ext cx="2236510" cy="400110"/>
          </a:xfrm>
          <a:prstGeom prst="rect">
            <a:avLst/>
          </a:prstGeom>
        </p:spPr>
        <p:txBody>
          <a:bodyPr wrap="none">
            <a:spAutoFit/>
          </a:bodyPr>
          <a:lstStyle/>
          <a:p>
            <a:pPr algn="just"/>
            <a:r>
              <a:rPr lang="zh-CN" altLang="en-US" sz="2000" dirty="0">
                <a:latin typeface="华文隶书" panose="02010800040101010101" pitchFamily="2" charset="-122"/>
                <a:ea typeface="华文隶书" panose="02010800040101010101" pitchFamily="2" charset="-122"/>
              </a:rPr>
              <a:t>清雍正</a:t>
            </a:r>
            <a:r>
              <a:rPr lang="zh-CN" altLang="en-US" sz="2000" dirty="0" smtClean="0">
                <a:solidFill>
                  <a:srgbClr val="474747"/>
                </a:solidFill>
                <a:latin typeface="华文隶书" panose="02010800040101010101" pitchFamily="2" charset="-122"/>
                <a:ea typeface="华文隶书" panose="02010800040101010101" pitchFamily="2" charset="-122"/>
              </a:rPr>
              <a:t>霁</a:t>
            </a:r>
            <a:r>
              <a:rPr lang="zh-CN" altLang="en-US" sz="2000" dirty="0">
                <a:solidFill>
                  <a:srgbClr val="474747"/>
                </a:solidFill>
                <a:latin typeface="华文隶书" panose="02010800040101010101" pitchFamily="2" charset="-122"/>
                <a:ea typeface="华文隶书" panose="02010800040101010101" pitchFamily="2" charset="-122"/>
              </a:rPr>
              <a:t>蓝釉小杯</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单色釉</a:t>
            </a:r>
            <a:endParaRPr lang="en-GB" dirty="0"/>
          </a:p>
        </p:txBody>
      </p:sp>
      <p:pic>
        <p:nvPicPr>
          <p:cNvPr id="5" name="内容占位符 4"/>
          <p:cNvPicPr>
            <a:picLocks noGrp="1" noChangeAspect="1"/>
          </p:cNvPicPr>
          <p:nvPr>
            <p:ph idx="1"/>
          </p:nvPr>
        </p:nvPicPr>
        <p:blipFill rotWithShape="1">
          <a:blip r:embed="rId1">
            <a:extLst>
              <a:ext uri="{28A0092B-C50C-407E-A947-70E740481C1C}">
                <a14:useLocalDpi xmlns:a14="http://schemas.microsoft.com/office/drawing/2010/main" val="0"/>
              </a:ext>
            </a:extLst>
          </a:blip>
          <a:srcRect t="19546" b="9394"/>
          <a:stretch>
            <a:fillRect/>
          </a:stretch>
        </p:blipFill>
        <p:spPr>
          <a:xfrm>
            <a:off x="724928" y="2302329"/>
            <a:ext cx="3967652" cy="3668486"/>
          </a:xfrm>
        </p:spPr>
      </p:pic>
      <p:sp>
        <p:nvSpPr>
          <p:cNvPr id="4" name="矩形 3"/>
          <p:cNvSpPr/>
          <p:nvPr/>
        </p:nvSpPr>
        <p:spPr>
          <a:xfrm>
            <a:off x="1769220" y="6039757"/>
            <a:ext cx="2749471" cy="400110"/>
          </a:xfrm>
          <a:prstGeom prst="rect">
            <a:avLst/>
          </a:prstGeom>
        </p:spPr>
        <p:txBody>
          <a:bodyPr wrap="none">
            <a:spAutoFit/>
          </a:bodyPr>
          <a:lstStyle/>
          <a:p>
            <a:pPr algn="just"/>
            <a:r>
              <a:rPr lang="zh-CN" altLang="en-US" sz="2000" dirty="0">
                <a:latin typeface="华文隶书" panose="02010800040101010101" pitchFamily="2" charset="-122"/>
                <a:ea typeface="华文隶书" panose="02010800040101010101" pitchFamily="2" charset="-122"/>
              </a:rPr>
              <a:t>明弘治</a:t>
            </a:r>
            <a:r>
              <a:rPr lang="zh-CN" altLang="en-US" sz="2000" dirty="0" smtClean="0">
                <a:solidFill>
                  <a:srgbClr val="474747"/>
                </a:solidFill>
                <a:latin typeface="华文隶书" panose="02010800040101010101" pitchFamily="2" charset="-122"/>
                <a:ea typeface="华文隶书" panose="02010800040101010101" pitchFamily="2" charset="-122"/>
              </a:rPr>
              <a:t>黄</a:t>
            </a:r>
            <a:r>
              <a:rPr lang="zh-CN" altLang="en-US" sz="2000" dirty="0">
                <a:solidFill>
                  <a:srgbClr val="474747"/>
                </a:solidFill>
                <a:latin typeface="华文隶书" panose="02010800040101010101" pitchFamily="2" charset="-122"/>
                <a:ea typeface="华文隶书" panose="02010800040101010101" pitchFamily="2" charset="-122"/>
              </a:rPr>
              <a:t>釉金彩牺耳罐</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1061" r="21061"/>
          <a:stretch>
            <a:fillRect/>
          </a:stretch>
        </p:blipFill>
        <p:spPr>
          <a:xfrm>
            <a:off x="4952999" y="874486"/>
            <a:ext cx="2286001" cy="5080000"/>
          </a:xfrm>
          <a:prstGeom prst="rect">
            <a:avLst/>
          </a:prstGeom>
        </p:spPr>
      </p:pic>
      <p:sp>
        <p:nvSpPr>
          <p:cNvPr id="8" name="矩形 7"/>
          <p:cNvSpPr/>
          <p:nvPr/>
        </p:nvSpPr>
        <p:spPr>
          <a:xfrm>
            <a:off x="5105984" y="6039757"/>
            <a:ext cx="1980029" cy="400110"/>
          </a:xfrm>
          <a:prstGeom prst="rect">
            <a:avLst/>
          </a:prstGeom>
        </p:spPr>
        <p:txBody>
          <a:bodyPr wrap="none">
            <a:spAutoFit/>
          </a:bodyPr>
          <a:lstStyle/>
          <a:p>
            <a:pPr algn="just"/>
            <a:r>
              <a:rPr lang="zh-CN" altLang="en-US" sz="2000" dirty="0">
                <a:latin typeface="华文隶书" panose="02010800040101010101" pitchFamily="2" charset="-122"/>
                <a:ea typeface="华文隶书" panose="02010800040101010101" pitchFamily="2" charset="-122"/>
              </a:rPr>
              <a:t>清雍正淡黄釉瓶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21756" t="25079" r="22362" b="13968"/>
          <a:stretch>
            <a:fillRect/>
          </a:stretch>
        </p:blipFill>
        <p:spPr>
          <a:xfrm>
            <a:off x="7499419" y="2480242"/>
            <a:ext cx="4170901" cy="3474244"/>
          </a:xfrm>
          <a:prstGeom prst="rect">
            <a:avLst/>
          </a:prstGeom>
        </p:spPr>
      </p:pic>
      <p:sp>
        <p:nvSpPr>
          <p:cNvPr id="11" name="矩形 10"/>
          <p:cNvSpPr/>
          <p:nvPr/>
        </p:nvSpPr>
        <p:spPr>
          <a:xfrm>
            <a:off x="7953653" y="6039757"/>
            <a:ext cx="3262432" cy="400110"/>
          </a:xfrm>
          <a:prstGeom prst="rect">
            <a:avLst/>
          </a:prstGeom>
        </p:spPr>
        <p:txBody>
          <a:bodyPr wrap="none">
            <a:spAutoFit/>
          </a:bodyPr>
          <a:lstStyle/>
          <a:p>
            <a:pPr algn="just"/>
            <a:r>
              <a:rPr lang="zh-CN" altLang="en-US" sz="2000" dirty="0">
                <a:latin typeface="华文隶书" panose="02010800040101010101" pitchFamily="2" charset="-122"/>
                <a:ea typeface="华文隶书" panose="02010800040101010101" pitchFamily="2" charset="-122"/>
              </a:rPr>
              <a:t>清道光黄釉刻花仿竹雕笔筒</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单色釉</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15656" t="4123" r="8578" b="4101"/>
          <a:stretch>
            <a:fillRect/>
          </a:stretch>
        </p:blipFill>
        <p:spPr>
          <a:xfrm>
            <a:off x="1045027" y="1621574"/>
            <a:ext cx="4158343" cy="4191000"/>
          </a:xfr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8836" t="9524" r="14821" b="1905"/>
          <a:stretch>
            <a:fillRect/>
          </a:stretch>
        </p:blipFill>
        <p:spPr>
          <a:xfrm>
            <a:off x="6237514" y="1564367"/>
            <a:ext cx="4822371" cy="4305413"/>
          </a:xfrm>
          <a:prstGeom prst="rect">
            <a:avLst/>
          </a:prstGeom>
        </p:spPr>
      </p:pic>
      <p:sp>
        <p:nvSpPr>
          <p:cNvPr id="6" name="矩形 5"/>
          <p:cNvSpPr/>
          <p:nvPr/>
        </p:nvSpPr>
        <p:spPr>
          <a:xfrm>
            <a:off x="4477002" y="5954876"/>
            <a:ext cx="2236510"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宣德红</a:t>
            </a:r>
            <a:r>
              <a:rPr lang="zh-CN" altLang="en-US" sz="2000" dirty="0">
                <a:solidFill>
                  <a:srgbClr val="474747"/>
                </a:solidFill>
                <a:latin typeface="华文隶书" panose="02010800040101010101" pitchFamily="2" charset="-122"/>
                <a:ea typeface="华文隶书" panose="02010800040101010101" pitchFamily="2" charset="-122"/>
              </a:rPr>
              <a:t>釉葵花式洗</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单色釉</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14744" t="21837" r="6658"/>
          <a:stretch>
            <a:fillRect/>
          </a:stretch>
        </p:blipFill>
        <p:spPr>
          <a:xfrm>
            <a:off x="6599329" y="1174251"/>
            <a:ext cx="3940628" cy="5066665"/>
          </a:xfrm>
        </p:spPr>
      </p:pic>
      <p:sp>
        <p:nvSpPr>
          <p:cNvPr id="5" name="矩形 4"/>
          <p:cNvSpPr/>
          <p:nvPr/>
        </p:nvSpPr>
        <p:spPr>
          <a:xfrm>
            <a:off x="10531656" y="3707584"/>
            <a:ext cx="492443" cy="2530501"/>
          </a:xfrm>
          <a:prstGeom prst="rect">
            <a:avLst/>
          </a:prstGeom>
        </p:spPr>
        <p:txBody>
          <a:bodyPr vert="eaVert" wrap="none">
            <a:spAutoFit/>
          </a:bodyPr>
          <a:lstStyle/>
          <a:p>
            <a:pPr algn="just"/>
            <a:r>
              <a:rPr lang="zh-CN" altLang="en-US" sz="2000" dirty="0">
                <a:latin typeface="华文隶书" panose="02010800040101010101" pitchFamily="2" charset="-122"/>
                <a:ea typeface="华文隶书" panose="02010800040101010101" pitchFamily="2" charset="-122"/>
              </a:rPr>
              <a:t>康熙</a:t>
            </a:r>
            <a:r>
              <a:rPr lang="zh-CN" altLang="en-US" sz="2000" dirty="0" smtClean="0">
                <a:solidFill>
                  <a:srgbClr val="474747"/>
                </a:solidFill>
                <a:latin typeface="华文隶书" panose="02010800040101010101" pitchFamily="2" charset="-122"/>
                <a:ea typeface="华文隶书" panose="02010800040101010101" pitchFamily="2" charset="-122"/>
              </a:rPr>
              <a:t>郎</a:t>
            </a:r>
            <a:r>
              <a:rPr lang="zh-CN" altLang="en-US" sz="2000" dirty="0">
                <a:solidFill>
                  <a:srgbClr val="474747"/>
                </a:solidFill>
                <a:latin typeface="华文隶书" panose="02010800040101010101" pitchFamily="2" charset="-122"/>
                <a:ea typeface="华文隶书" panose="02010800040101010101" pitchFamily="2" charset="-122"/>
              </a:rPr>
              <a:t>窑红釉观音尊</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7063" t="26191" r="6994" b="7461"/>
          <a:stretch>
            <a:fillRect/>
          </a:stretch>
        </p:blipFill>
        <p:spPr>
          <a:xfrm>
            <a:off x="838200" y="1690688"/>
            <a:ext cx="4604657" cy="4550229"/>
          </a:xfrm>
          <a:prstGeom prst="rect">
            <a:avLst/>
          </a:prstGeom>
        </p:spPr>
      </p:pic>
      <p:sp>
        <p:nvSpPr>
          <p:cNvPr id="7" name="矩形 6"/>
          <p:cNvSpPr/>
          <p:nvPr/>
        </p:nvSpPr>
        <p:spPr>
          <a:xfrm>
            <a:off x="5442857" y="4252231"/>
            <a:ext cx="492443" cy="1988686"/>
          </a:xfrm>
          <a:prstGeom prst="rect">
            <a:avLst/>
          </a:prstGeom>
        </p:spPr>
        <p:txBody>
          <a:bodyPr vert="eaVert" wrap="none">
            <a:spAutoFit/>
          </a:bodyPr>
          <a:lstStyle/>
          <a:p>
            <a:pPr algn="just"/>
            <a:r>
              <a:rPr lang="zh-CN" altLang="en-US" sz="2000" dirty="0">
                <a:latin typeface="华文隶书" panose="02010800040101010101" pitchFamily="2" charset="-122"/>
                <a:ea typeface="华文隶书" panose="02010800040101010101" pitchFamily="2" charset="-122"/>
              </a:rPr>
              <a:t>康熙</a:t>
            </a:r>
            <a:r>
              <a:rPr lang="zh-CN" altLang="en-US" sz="2000" dirty="0" smtClean="0">
                <a:solidFill>
                  <a:srgbClr val="474747"/>
                </a:solidFill>
                <a:latin typeface="华文隶书" panose="02010800040101010101" pitchFamily="2" charset="-122"/>
                <a:ea typeface="华文隶书" panose="02010800040101010101" pitchFamily="2" charset="-122"/>
              </a:rPr>
              <a:t>霁</a:t>
            </a:r>
            <a:r>
              <a:rPr lang="zh-CN" altLang="en-US" sz="2000" dirty="0">
                <a:solidFill>
                  <a:srgbClr val="474747"/>
                </a:solidFill>
                <a:latin typeface="华文隶书" panose="02010800040101010101" pitchFamily="2" charset="-122"/>
                <a:ea typeface="华文隶书" panose="02010800040101010101" pitchFamily="2" charset="-122"/>
              </a:rPr>
              <a:t>红釉笔筒</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单色釉</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17678" t="35347" r="12031" b="23625"/>
          <a:stretch>
            <a:fillRect/>
          </a:stretch>
        </p:blipFill>
        <p:spPr>
          <a:xfrm>
            <a:off x="838200" y="2873828"/>
            <a:ext cx="4888213" cy="2220685"/>
          </a:xfrm>
        </p:spPr>
      </p:pic>
      <p:sp>
        <p:nvSpPr>
          <p:cNvPr id="5" name="矩形 4"/>
          <p:cNvSpPr/>
          <p:nvPr/>
        </p:nvSpPr>
        <p:spPr>
          <a:xfrm>
            <a:off x="2243041" y="5111808"/>
            <a:ext cx="1980029" cy="400110"/>
          </a:xfrm>
          <a:prstGeom prst="rect">
            <a:avLst/>
          </a:prstGeom>
        </p:spPr>
        <p:txBody>
          <a:bodyPr wrap="none">
            <a:spAutoFit/>
          </a:bodyPr>
          <a:lstStyle/>
          <a:p>
            <a:pPr algn="just"/>
            <a:r>
              <a:rPr lang="zh-CN" altLang="en-US" sz="2000" dirty="0">
                <a:latin typeface="华文隶书" panose="02010800040101010101" pitchFamily="2" charset="-122"/>
                <a:ea typeface="华文隶书" panose="02010800040101010101" pitchFamily="2" charset="-122"/>
              </a:rPr>
              <a:t>康熙</a:t>
            </a:r>
            <a:r>
              <a:rPr lang="zh-CN" altLang="en-US" sz="2000" dirty="0" smtClean="0">
                <a:solidFill>
                  <a:srgbClr val="474747"/>
                </a:solidFill>
                <a:latin typeface="华文隶书" panose="02010800040101010101" pitchFamily="2" charset="-122"/>
                <a:ea typeface="华文隶书" panose="02010800040101010101" pitchFamily="2" charset="-122"/>
              </a:rPr>
              <a:t>胭脂红</a:t>
            </a:r>
            <a:r>
              <a:rPr lang="zh-CN" altLang="en-US" sz="2000" dirty="0">
                <a:solidFill>
                  <a:srgbClr val="474747"/>
                </a:solidFill>
                <a:latin typeface="华文隶书" panose="02010800040101010101" pitchFamily="2" charset="-122"/>
                <a:ea typeface="华文隶书" panose="02010800040101010101" pitchFamily="2" charset="-122"/>
              </a:rPr>
              <a:t>釉盘</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2642" t="13945" r="11059" b="4587"/>
          <a:stretch>
            <a:fillRect/>
          </a:stretch>
        </p:blipFill>
        <p:spPr>
          <a:xfrm>
            <a:off x="6912428" y="701334"/>
            <a:ext cx="3624944" cy="5474404"/>
          </a:xfrm>
          <a:prstGeom prst="rect">
            <a:avLst/>
          </a:prstGeom>
        </p:spPr>
      </p:pic>
      <p:sp>
        <p:nvSpPr>
          <p:cNvPr id="7" name="矩形 6"/>
          <p:cNvSpPr/>
          <p:nvPr/>
        </p:nvSpPr>
        <p:spPr>
          <a:xfrm>
            <a:off x="7587262" y="6175738"/>
            <a:ext cx="2492990" cy="400110"/>
          </a:xfrm>
          <a:prstGeom prst="rect">
            <a:avLst/>
          </a:prstGeom>
        </p:spPr>
        <p:txBody>
          <a:bodyPr wrap="none">
            <a:spAutoFit/>
          </a:bodyPr>
          <a:lstStyle/>
          <a:p>
            <a:pPr algn="just"/>
            <a:r>
              <a:rPr lang="zh-CN" altLang="en-US" sz="2000" dirty="0" smtClean="0">
                <a:latin typeface="华文隶书" panose="02010800040101010101" pitchFamily="2" charset="-122"/>
                <a:ea typeface="华文隶书" panose="02010800040101010101" pitchFamily="2" charset="-122"/>
              </a:rPr>
              <a:t>康熙</a:t>
            </a:r>
            <a:r>
              <a:rPr lang="zh-CN" altLang="en-US" sz="2000" dirty="0">
                <a:solidFill>
                  <a:srgbClr val="474747"/>
                </a:solidFill>
                <a:latin typeface="华文隶书" panose="02010800040101010101" pitchFamily="2" charset="-122"/>
                <a:ea typeface="华文隶书" panose="02010800040101010101" pitchFamily="2" charset="-122"/>
              </a:rPr>
              <a:t>豇豆红釉莱菔尊</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单色釉</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14686" t="30192" r="13489" b="5514"/>
          <a:stretch>
            <a:fillRect/>
          </a:stretch>
        </p:blipFill>
        <p:spPr>
          <a:xfrm>
            <a:off x="1110342" y="1690688"/>
            <a:ext cx="4288972" cy="4592775"/>
          </a:xfrm>
        </p:spPr>
      </p:pic>
      <p:sp>
        <p:nvSpPr>
          <p:cNvPr id="5" name="矩形 4"/>
          <p:cNvSpPr/>
          <p:nvPr/>
        </p:nvSpPr>
        <p:spPr>
          <a:xfrm>
            <a:off x="2136573" y="6283463"/>
            <a:ext cx="2236510"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永乐甜</a:t>
            </a:r>
            <a:r>
              <a:rPr lang="zh-CN" altLang="en-US" sz="2000" dirty="0">
                <a:solidFill>
                  <a:srgbClr val="474747"/>
                </a:solidFill>
                <a:latin typeface="华文隶书" panose="02010800040101010101" pitchFamily="2" charset="-122"/>
                <a:ea typeface="华文隶书" panose="02010800040101010101" pitchFamily="2" charset="-122"/>
              </a:rPr>
              <a:t>白釉僧帽壶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957" y="1203463"/>
            <a:ext cx="4013200" cy="5080000"/>
          </a:xfrm>
          <a:prstGeom prst="rect">
            <a:avLst/>
          </a:prstGeom>
        </p:spPr>
      </p:pic>
      <p:sp>
        <p:nvSpPr>
          <p:cNvPr id="7" name="矩形 6"/>
          <p:cNvSpPr/>
          <p:nvPr/>
        </p:nvSpPr>
        <p:spPr>
          <a:xfrm>
            <a:off x="7001821" y="6283463"/>
            <a:ext cx="2749471" cy="400110"/>
          </a:xfrm>
          <a:prstGeom prst="rect">
            <a:avLst/>
          </a:prstGeom>
        </p:spPr>
        <p:txBody>
          <a:bodyPr wrap="none">
            <a:spAutoFit/>
          </a:bodyPr>
          <a:lstStyle/>
          <a:p>
            <a:pPr algn="just"/>
            <a:r>
              <a:rPr lang="zh-CN" altLang="en-US" sz="2000" dirty="0">
                <a:latin typeface="华文隶书" panose="02010800040101010101" pitchFamily="2" charset="-122"/>
                <a:ea typeface="华文隶书" panose="02010800040101010101" pitchFamily="2" charset="-122"/>
              </a:rPr>
              <a:t>乾隆</a:t>
            </a:r>
            <a:r>
              <a:rPr lang="zh-CN" altLang="en-US" sz="2000" dirty="0" smtClean="0">
                <a:solidFill>
                  <a:srgbClr val="474747"/>
                </a:solidFill>
                <a:latin typeface="华文隶书" panose="02010800040101010101" pitchFamily="2" charset="-122"/>
                <a:ea typeface="华文隶书" panose="02010800040101010101" pitchFamily="2" charset="-122"/>
              </a:rPr>
              <a:t>白</a:t>
            </a:r>
            <a:r>
              <a:rPr lang="zh-CN" altLang="en-US" sz="2000" dirty="0">
                <a:solidFill>
                  <a:srgbClr val="474747"/>
                </a:solidFill>
                <a:latin typeface="华文隶书" panose="02010800040101010101" pitchFamily="2" charset="-122"/>
                <a:ea typeface="华文隶书" panose="02010800040101010101" pitchFamily="2" charset="-122"/>
              </a:rPr>
              <a:t>釉凸雕莲瓣口瓶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彩瓷</a:t>
            </a:r>
            <a:endParaRPr lang="en-GB" dirty="0"/>
          </a:p>
        </p:txBody>
      </p:sp>
      <p:sp>
        <p:nvSpPr>
          <p:cNvPr id="3" name="内容占位符 2"/>
          <p:cNvSpPr>
            <a:spLocks noGrp="1"/>
          </p:cNvSpPr>
          <p:nvPr>
            <p:ph idx="1"/>
          </p:nvPr>
        </p:nvSpPr>
        <p:spPr/>
        <p:txBody>
          <a:bodyPr>
            <a:normAutofit lnSpcReduction="10000"/>
          </a:bodyPr>
          <a:lstStyle/>
          <a:p>
            <a:r>
              <a:rPr lang="zh-CN" altLang="en-US" dirty="0" smtClean="0"/>
              <a:t>釉里红，青花釉里红</a:t>
            </a:r>
            <a:endParaRPr lang="en-US" altLang="zh-CN" dirty="0" smtClean="0"/>
          </a:p>
          <a:p>
            <a:endParaRPr lang="en-US" altLang="zh-CN" dirty="0" smtClean="0"/>
          </a:p>
          <a:p>
            <a:r>
              <a:rPr lang="zh-CN" altLang="en-US" dirty="0" smtClean="0"/>
              <a:t>单色釉</a:t>
            </a:r>
            <a:endParaRPr lang="en-US" dirty="0"/>
          </a:p>
          <a:p>
            <a:endParaRPr lang="en-US" altLang="zh-CN" dirty="0" smtClean="0"/>
          </a:p>
          <a:p>
            <a:r>
              <a:rPr lang="zh-CN" altLang="en-US" dirty="0" smtClean="0"/>
              <a:t>五彩：青花五彩，斗彩，素三彩</a:t>
            </a:r>
            <a:endParaRPr lang="en-US" altLang="zh-CN" dirty="0" smtClean="0"/>
          </a:p>
          <a:p>
            <a:endParaRPr lang="en-US" altLang="zh-CN" dirty="0" smtClean="0"/>
          </a:p>
          <a:p>
            <a:r>
              <a:rPr lang="zh-CN" altLang="en-US" dirty="0" smtClean="0"/>
              <a:t>粉彩</a:t>
            </a:r>
            <a:endParaRPr lang="en-US" altLang="zh-CN" dirty="0" smtClean="0"/>
          </a:p>
          <a:p>
            <a:endParaRPr lang="en-US" altLang="zh-CN" dirty="0" smtClean="0"/>
          </a:p>
          <a:p>
            <a:r>
              <a:rPr lang="zh-CN" altLang="en-US" dirty="0" smtClean="0"/>
              <a:t>珐琅</a:t>
            </a:r>
            <a:r>
              <a:rPr lang="zh-CN" altLang="en-US" dirty="0"/>
              <a:t>彩</a:t>
            </a:r>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唐宋“青花”</a:t>
            </a:r>
            <a:endParaRPr lang="en-GB" dirty="0"/>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9465" t="4886" r="14294"/>
          <a:stretch>
            <a:fillRect/>
          </a:stretch>
        </p:blipFill>
        <p:spPr>
          <a:xfrm>
            <a:off x="5791192" y="1673911"/>
            <a:ext cx="4846058" cy="4654766"/>
          </a:xfrm>
          <a:prstGeom prst="rect">
            <a:avLst/>
          </a:prstGeom>
        </p:spPr>
      </p:pic>
      <p:sp>
        <p:nvSpPr>
          <p:cNvPr id="7" name="矩形 6"/>
          <p:cNvSpPr/>
          <p:nvPr/>
        </p:nvSpPr>
        <p:spPr>
          <a:xfrm>
            <a:off x="10637250" y="1690688"/>
            <a:ext cx="492443" cy="2801408"/>
          </a:xfrm>
          <a:prstGeom prst="rect">
            <a:avLst/>
          </a:prstGeom>
        </p:spPr>
        <p:txBody>
          <a:bodyPr vert="eaVert" wrap="none">
            <a:spAutoFit/>
          </a:bodyPr>
          <a:lstStyle/>
          <a:p>
            <a:r>
              <a:rPr lang="en-GB" sz="2000" dirty="0" smtClean="0">
                <a:latin typeface="华文隶书" panose="02010800040101010101" pitchFamily="2" charset="-122"/>
                <a:ea typeface="华文隶书" panose="02010800040101010101" pitchFamily="2" charset="-122"/>
              </a:rPr>
              <a:t>唐</a:t>
            </a:r>
            <a:r>
              <a:rPr lang="zh-CN" altLang="en-US" sz="2000" dirty="0" smtClean="0">
                <a:latin typeface="华文隶书" panose="02010800040101010101" pitchFamily="2" charset="-122"/>
                <a:ea typeface="华文隶书" panose="02010800040101010101" pitchFamily="2" charset="-122"/>
              </a:rPr>
              <a:t>黑石号</a:t>
            </a:r>
            <a:r>
              <a:rPr lang="en-GB" sz="2000" dirty="0" err="1" smtClean="0">
                <a:latin typeface="华文隶书" panose="02010800040101010101" pitchFamily="2" charset="-122"/>
                <a:ea typeface="华文隶书" panose="02010800040101010101" pitchFamily="2" charset="-122"/>
              </a:rPr>
              <a:t>蓝花白釉浅碟</a:t>
            </a:r>
            <a:endParaRPr lang="en-GB" sz="2000" dirty="0">
              <a:latin typeface="华文隶书" panose="02010800040101010101" pitchFamily="2" charset="-122"/>
              <a:ea typeface="华文隶书" panose="02010800040101010101" pitchFamily="2" charset="-122"/>
            </a:endParaRPr>
          </a:p>
        </p:txBody>
      </p:sp>
      <p:sp>
        <p:nvSpPr>
          <p:cNvPr id="10" name="内容占位符 2"/>
          <p:cNvSpPr>
            <a:spLocks noGrp="1"/>
          </p:cNvSpPr>
          <p:nvPr>
            <p:ph idx="1"/>
          </p:nvPr>
        </p:nvSpPr>
        <p:spPr>
          <a:xfrm>
            <a:off x="838200" y="1825625"/>
            <a:ext cx="10515600" cy="4351338"/>
          </a:xfrm>
        </p:spPr>
        <p:txBody>
          <a:bodyPr/>
          <a:lstStyle/>
          <a:p>
            <a:r>
              <a:rPr lang="zh-CN" altLang="en-US" dirty="0"/>
              <a:t>胎</a:t>
            </a:r>
            <a:r>
              <a:rPr lang="zh-CN" altLang="en-US" dirty="0" smtClean="0"/>
              <a:t>质较粗</a:t>
            </a:r>
            <a:endParaRPr lang="en-US" altLang="zh-CN" dirty="0" smtClean="0"/>
          </a:p>
          <a:p>
            <a:endParaRPr lang="en-US" altLang="zh-CN" dirty="0" smtClean="0"/>
          </a:p>
          <a:p>
            <a:r>
              <a:rPr lang="zh-CN" altLang="en-US" dirty="0" smtClean="0"/>
              <a:t>蓝</a:t>
            </a:r>
            <a:r>
              <a:rPr lang="zh-CN" altLang="en-US" dirty="0"/>
              <a:t>黑色或蓝</a:t>
            </a:r>
            <a:r>
              <a:rPr lang="zh-CN" altLang="en-US" dirty="0" smtClean="0"/>
              <a:t>灰色</a:t>
            </a:r>
            <a:endParaRPr lang="en-US" dirty="0"/>
          </a:p>
          <a:p>
            <a:endParaRPr lang="en-US" altLang="zh-CN" dirty="0" smtClean="0"/>
          </a:p>
          <a:p>
            <a:r>
              <a:rPr lang="zh-CN" altLang="en-US" dirty="0" smtClean="0"/>
              <a:t>纹饰单一</a:t>
            </a:r>
            <a:endParaRPr lang="en-US" altLang="zh-CN"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五彩</a:t>
            </a:r>
            <a:endParaRPr lang="en-GB" dirty="0"/>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121154" y="1554052"/>
            <a:ext cx="3755646" cy="5003910"/>
          </a:xfrm>
        </p:spPr>
      </p:pic>
      <p:pic>
        <p:nvPicPr>
          <p:cNvPr id="5" name="Picture 2" descr="C:\Users\sz4513\Desktop\明成化斗彩三秋杯.png"/>
          <p:cNvPicPr>
            <a:picLocks noChangeAspect="1" noChangeArrowheads="1"/>
          </p:cNvPicPr>
          <p:nvPr/>
        </p:nvPicPr>
        <p:blipFill rotWithShape="1">
          <a:blip r:embed="rId2">
            <a:extLst>
              <a:ext uri="{28A0092B-C50C-407E-A947-70E740481C1C}">
                <a14:useLocalDpi xmlns:a14="http://schemas.microsoft.com/office/drawing/2010/main" val="0"/>
              </a:ext>
            </a:extLst>
          </a:blip>
          <a:srcRect l="13111" t="12438" r="12021" b="8603"/>
          <a:stretch>
            <a:fillRect/>
          </a:stretch>
        </p:blipFill>
        <p:spPr bwMode="auto">
          <a:xfrm>
            <a:off x="5761893" y="2466608"/>
            <a:ext cx="5591907" cy="40913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p:nvPr/>
        </p:nvSpPr>
        <p:spPr>
          <a:xfrm>
            <a:off x="10892135" y="2470700"/>
            <a:ext cx="461665" cy="2041585"/>
          </a:xfrm>
          <a:prstGeom prst="rect">
            <a:avLst/>
          </a:prstGeom>
        </p:spPr>
        <p:txBody>
          <a:bodyPr vert="eaVert" wrap="none">
            <a:spAutoFit/>
          </a:bodyPr>
          <a:lstStyle/>
          <a:p>
            <a:r>
              <a:rPr lang="zh-CN" altLang="en-US" dirty="0">
                <a:latin typeface="华文隶书" panose="02010800040101010101" pitchFamily="2" charset="-122"/>
                <a:ea typeface="华文隶书" panose="02010800040101010101" pitchFamily="2" charset="-122"/>
              </a:rPr>
              <a:t>明成化斗彩三秋杯</a:t>
            </a:r>
            <a:endParaRPr lang="en-GB"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五彩</a:t>
            </a:r>
            <a:endParaRPr lang="en-GB" dirty="0"/>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8993" t="20476" r="12277"/>
          <a:stretch>
            <a:fillRect/>
          </a:stretch>
        </p:blipFill>
        <p:spPr>
          <a:xfrm>
            <a:off x="838200" y="1683348"/>
            <a:ext cx="4876800" cy="4199586"/>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11304" t="17143" r="15002"/>
          <a:stretch>
            <a:fillRect/>
          </a:stretch>
        </p:blipFill>
        <p:spPr>
          <a:xfrm>
            <a:off x="6303582" y="1683348"/>
            <a:ext cx="4489212" cy="4199586"/>
          </a:xfrm>
          <a:prstGeom prst="rect">
            <a:avLst/>
          </a:prstGeom>
        </p:spPr>
      </p:pic>
      <p:sp>
        <p:nvSpPr>
          <p:cNvPr id="6" name="矩形 5"/>
          <p:cNvSpPr/>
          <p:nvPr/>
        </p:nvSpPr>
        <p:spPr>
          <a:xfrm>
            <a:off x="7601204" y="5882934"/>
            <a:ext cx="2236510"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成化斗</a:t>
            </a:r>
            <a:r>
              <a:rPr lang="zh-CN" altLang="en-US" sz="2000" dirty="0">
                <a:solidFill>
                  <a:srgbClr val="474747"/>
                </a:solidFill>
                <a:latin typeface="华文隶书" panose="02010800040101010101" pitchFamily="2" charset="-122"/>
                <a:ea typeface="华文隶书" panose="02010800040101010101" pitchFamily="2" charset="-122"/>
              </a:rPr>
              <a:t>彩婴戏图杯</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
        <p:nvSpPr>
          <p:cNvPr id="8" name="矩形 7"/>
          <p:cNvSpPr/>
          <p:nvPr/>
        </p:nvSpPr>
        <p:spPr>
          <a:xfrm>
            <a:off x="2286586" y="5882934"/>
            <a:ext cx="1980029"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成化斗彩鸡缸杯</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五彩</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t="19086"/>
          <a:stretch>
            <a:fillRect/>
          </a:stretch>
        </p:blipFill>
        <p:spPr>
          <a:xfrm>
            <a:off x="838200" y="1864859"/>
            <a:ext cx="4174523" cy="4259663"/>
          </a:xfrm>
        </p:spPr>
      </p:pic>
      <p:sp>
        <p:nvSpPr>
          <p:cNvPr id="5" name="矩形 4"/>
          <p:cNvSpPr/>
          <p:nvPr/>
        </p:nvSpPr>
        <p:spPr>
          <a:xfrm>
            <a:off x="1550725" y="6124522"/>
            <a:ext cx="2749471"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成化斗</a:t>
            </a:r>
            <a:r>
              <a:rPr lang="zh-CN" altLang="en-US" sz="2000" dirty="0">
                <a:solidFill>
                  <a:srgbClr val="474747"/>
                </a:solidFill>
                <a:latin typeface="华文隶书" panose="02010800040101010101" pitchFamily="2" charset="-122"/>
                <a:ea typeface="华文隶书" panose="02010800040101010101" pitchFamily="2" charset="-122"/>
              </a:rPr>
              <a:t>彩葡萄纹高足杯</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27143" b="13174"/>
          <a:stretch>
            <a:fillRect/>
          </a:stretch>
        </p:blipFill>
        <p:spPr>
          <a:xfrm>
            <a:off x="5877265" y="1864859"/>
            <a:ext cx="5575937" cy="4259663"/>
          </a:xfrm>
          <a:prstGeom prst="rect">
            <a:avLst/>
          </a:prstGeom>
        </p:spPr>
      </p:pic>
      <p:sp>
        <p:nvSpPr>
          <p:cNvPr id="7" name="矩形 6"/>
          <p:cNvSpPr/>
          <p:nvPr/>
        </p:nvSpPr>
        <p:spPr>
          <a:xfrm>
            <a:off x="7418737" y="6124522"/>
            <a:ext cx="2492990" cy="400110"/>
          </a:xfrm>
          <a:prstGeom prst="rect">
            <a:avLst/>
          </a:prstGeom>
        </p:spPr>
        <p:txBody>
          <a:bodyPr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康熙斗彩云龙纹盖罐</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五彩</a:t>
            </a:r>
            <a:endParaRPr lang="en-GB" dirty="0"/>
          </a:p>
        </p:txBody>
      </p:sp>
      <p:pic>
        <p:nvPicPr>
          <p:cNvPr id="6" name="内容占位符 5"/>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61703" y="1814739"/>
            <a:ext cx="4233851" cy="4351338"/>
          </a:xfrm>
        </p:spPr>
      </p:pic>
      <p:sp>
        <p:nvSpPr>
          <p:cNvPr id="8" name="矩形 7"/>
          <p:cNvSpPr/>
          <p:nvPr/>
        </p:nvSpPr>
        <p:spPr>
          <a:xfrm>
            <a:off x="5295554" y="1814739"/>
            <a:ext cx="492443" cy="2801408"/>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清康熙素三</a:t>
            </a:r>
            <a:r>
              <a:rPr lang="zh-CN" altLang="en-US" sz="2000" dirty="0" smtClean="0">
                <a:latin typeface="华文隶书" panose="02010800040101010101" pitchFamily="2" charset="-122"/>
                <a:ea typeface="华文隶书" panose="02010800040101010101" pitchFamily="2" charset="-122"/>
              </a:rPr>
              <a:t>彩瑞</a:t>
            </a:r>
            <a:r>
              <a:rPr lang="zh-CN" altLang="en-US" sz="2000" dirty="0">
                <a:latin typeface="华文隶书" panose="02010800040101010101" pitchFamily="2" charset="-122"/>
                <a:ea typeface="华文隶书" panose="02010800040101010101" pitchFamily="2" charset="-122"/>
              </a:rPr>
              <a:t>果图盘</a:t>
            </a:r>
            <a:endParaRPr lang="en-GB" sz="2000" dirty="0">
              <a:latin typeface="华文隶书" panose="02010800040101010101" pitchFamily="2" charset="-122"/>
              <a:ea typeface="华文隶书" panose="02010800040101010101" pitchFamily="2"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6347" t="16826" r="9071" b="4127"/>
          <a:stretch>
            <a:fillRect/>
          </a:stretch>
        </p:blipFill>
        <p:spPr>
          <a:xfrm>
            <a:off x="6302828" y="1814739"/>
            <a:ext cx="4256315" cy="4308220"/>
          </a:xfrm>
          <a:prstGeom prst="rect">
            <a:avLst/>
          </a:prstGeom>
        </p:spPr>
      </p:pic>
      <p:sp>
        <p:nvSpPr>
          <p:cNvPr id="10" name="矩形 9"/>
          <p:cNvSpPr/>
          <p:nvPr/>
        </p:nvSpPr>
        <p:spPr>
          <a:xfrm>
            <a:off x="10581533" y="1814739"/>
            <a:ext cx="492443" cy="3072316"/>
          </a:xfrm>
          <a:prstGeom prst="rect">
            <a:avLst/>
          </a:prstGeom>
        </p:spPr>
        <p:txBody>
          <a:bodyPr vert="eaVert" wrap="none">
            <a:spAutoFit/>
          </a:bodyPr>
          <a:lstStyle/>
          <a:p>
            <a:r>
              <a:rPr lang="zh-CN" altLang="en-US" sz="2000" dirty="0" smtClean="0">
                <a:solidFill>
                  <a:srgbClr val="333333"/>
                </a:solidFill>
                <a:latin typeface="华文隶书" panose="02010800040101010101" pitchFamily="2" charset="-122"/>
                <a:ea typeface="华文隶书" panose="02010800040101010101" pitchFamily="2" charset="-122"/>
              </a:rPr>
              <a:t>康熙黄</a:t>
            </a:r>
            <a:r>
              <a:rPr lang="zh-CN" altLang="en-US" sz="2000" dirty="0">
                <a:solidFill>
                  <a:srgbClr val="333333"/>
                </a:solidFill>
                <a:latin typeface="华文隶书" panose="02010800040101010101" pitchFamily="2" charset="-122"/>
                <a:ea typeface="华文隶书" panose="02010800040101010101" pitchFamily="2" charset="-122"/>
              </a:rPr>
              <a:t>地素三</a:t>
            </a:r>
            <a:r>
              <a:rPr lang="zh-CN" altLang="en-US" sz="2000" dirty="0" smtClean="0">
                <a:solidFill>
                  <a:srgbClr val="333333"/>
                </a:solidFill>
                <a:latin typeface="华文隶书" panose="02010800040101010101" pitchFamily="2" charset="-122"/>
                <a:ea typeface="华文隶书" panose="02010800040101010101" pitchFamily="2" charset="-122"/>
              </a:rPr>
              <a:t>彩龙</a:t>
            </a:r>
            <a:r>
              <a:rPr lang="zh-CN" altLang="en-US" sz="2000" dirty="0">
                <a:solidFill>
                  <a:srgbClr val="333333"/>
                </a:solidFill>
                <a:latin typeface="华文隶书" panose="02010800040101010101" pitchFamily="2" charset="-122"/>
                <a:ea typeface="华文隶书" panose="02010800040101010101" pitchFamily="2" charset="-122"/>
              </a:rPr>
              <a:t>纹大盘</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粉彩</a:t>
            </a:r>
            <a:endParaRPr lang="en-GB"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725880"/>
            <a:ext cx="4408714" cy="5763025"/>
          </a:xfrm>
          <a:prstGeom prst="rect">
            <a:avLst/>
          </a:prstGeom>
        </p:spPr>
      </p:pic>
      <p:sp>
        <p:nvSpPr>
          <p:cNvPr id="5" name="内容占位符 4"/>
          <p:cNvSpPr>
            <a:spLocks noGrp="1"/>
          </p:cNvSpPr>
          <p:nvPr>
            <p:ph idx="1"/>
          </p:nvPr>
        </p:nvSpPr>
        <p:spPr>
          <a:xfrm>
            <a:off x="838200" y="1825625"/>
            <a:ext cx="4724400" cy="4351338"/>
          </a:xfrm>
        </p:spPr>
        <p:txBody>
          <a:bodyPr>
            <a:normAutofit/>
          </a:bodyPr>
          <a:lstStyle/>
          <a:p>
            <a:r>
              <a:rPr lang="zh-CN" altLang="en-US" sz="2400" dirty="0" smtClean="0"/>
              <a:t>软彩又名粉彩，谓彩色稍淡，有粉匀之也，硬彩华贵而深凝，粉彩艳丽而清逸。</a:t>
            </a:r>
            <a:r>
              <a:rPr lang="en-US" altLang="zh-CN" sz="2400" dirty="0" smtClean="0"/>
              <a:t>-- 《</a:t>
            </a:r>
            <a:r>
              <a:rPr lang="zh-CN" altLang="en-US" sz="2400" dirty="0" smtClean="0"/>
              <a:t>饮流斋说瓷</a:t>
            </a:r>
            <a:r>
              <a:rPr lang="en-US" altLang="zh-CN" sz="2400" dirty="0" smtClean="0"/>
              <a:t>》</a:t>
            </a:r>
            <a:endParaRPr lang="en-US" altLang="zh-CN" sz="2400" dirty="0" smtClean="0"/>
          </a:p>
          <a:p>
            <a:endParaRPr lang="en-US" sz="2400" dirty="0"/>
          </a:p>
          <a:p>
            <a:r>
              <a:rPr lang="zh-CN" altLang="en-US" sz="2400" dirty="0" smtClean="0"/>
              <a:t>康熙彩硬，雍正彩软，软</a:t>
            </a:r>
            <a:r>
              <a:rPr lang="zh-CN" altLang="en-US" sz="2400" dirty="0"/>
              <a:t>彩者，粉彩也，红为淡红，绿为谈绿，故约软</a:t>
            </a:r>
            <a:r>
              <a:rPr lang="zh-CN" altLang="en-US" sz="2400" dirty="0" smtClean="0"/>
              <a:t>也。</a:t>
            </a:r>
            <a:r>
              <a:rPr lang="en-US" altLang="zh-CN" sz="2400" dirty="0" smtClean="0"/>
              <a:t>--</a:t>
            </a:r>
            <a:r>
              <a:rPr lang="zh-CN" altLang="en-US" sz="2400" dirty="0" smtClean="0"/>
              <a:t> </a:t>
            </a:r>
            <a:r>
              <a:rPr lang="en-US" altLang="zh-CN" sz="2400" dirty="0"/>
              <a:t>《</a:t>
            </a:r>
            <a:r>
              <a:rPr lang="zh-CN" altLang="en-US" sz="2400" dirty="0"/>
              <a:t>陶雅</a:t>
            </a:r>
            <a:r>
              <a:rPr lang="en-US" altLang="zh-CN" sz="2400" dirty="0"/>
              <a:t>》</a:t>
            </a:r>
            <a:endParaRPr lang="en-GB" sz="2400" dirty="0"/>
          </a:p>
        </p:txBody>
      </p:sp>
      <p:sp>
        <p:nvSpPr>
          <p:cNvPr id="6" name="矩形 5"/>
          <p:cNvSpPr/>
          <p:nvPr/>
        </p:nvSpPr>
        <p:spPr>
          <a:xfrm>
            <a:off x="10436813" y="3792288"/>
            <a:ext cx="492443" cy="2801408"/>
          </a:xfrm>
          <a:prstGeom prst="rect">
            <a:avLst/>
          </a:prstGeom>
        </p:spPr>
        <p:txBody>
          <a:bodyPr vert="eaVert"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雍正粉彩牡丹纹盘口瓶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粉彩</a:t>
            </a:r>
            <a:endParaRPr lang="en-GB"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4455" t="29682" r="15432" b="18571"/>
          <a:stretch>
            <a:fillRect/>
          </a:stretch>
        </p:blipFill>
        <p:spPr>
          <a:xfrm>
            <a:off x="1032140" y="2907816"/>
            <a:ext cx="4791717" cy="2721428"/>
          </a:xfrm>
          <a:prstGeom prst="rect">
            <a:avLst/>
          </a:prstGeom>
        </p:spPr>
      </p:pic>
      <p:sp>
        <p:nvSpPr>
          <p:cNvPr id="5" name="矩形 4"/>
          <p:cNvSpPr/>
          <p:nvPr/>
        </p:nvSpPr>
        <p:spPr>
          <a:xfrm>
            <a:off x="2053262" y="5629244"/>
            <a:ext cx="2749471" cy="400110"/>
          </a:xfrm>
          <a:prstGeom prst="rect">
            <a:avLst/>
          </a:prstGeom>
        </p:spPr>
        <p:txBody>
          <a:bodyPr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乾隆粉彩</a:t>
            </a:r>
            <a:r>
              <a:rPr lang="zh-CN" altLang="en-US" sz="2000" dirty="0">
                <a:solidFill>
                  <a:srgbClr val="474747"/>
                </a:solidFill>
                <a:latin typeface="华文隶书" panose="02010800040101010101" pitchFamily="2" charset="-122"/>
                <a:ea typeface="华文隶书" panose="02010800040101010101" pitchFamily="2" charset="-122"/>
              </a:rPr>
              <a:t>像生瓷果品盘</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8302" t="16817" r="15477" b="3436"/>
          <a:stretch>
            <a:fillRect/>
          </a:stretch>
        </p:blipFill>
        <p:spPr>
          <a:xfrm>
            <a:off x="6705600" y="365125"/>
            <a:ext cx="3766457" cy="6040025"/>
          </a:xfrm>
          <a:prstGeom prst="rect">
            <a:avLst/>
          </a:prstGeom>
        </p:spPr>
      </p:pic>
      <p:sp>
        <p:nvSpPr>
          <p:cNvPr id="7" name="矩形 6"/>
          <p:cNvSpPr/>
          <p:nvPr/>
        </p:nvSpPr>
        <p:spPr>
          <a:xfrm>
            <a:off x="10420485" y="2119886"/>
            <a:ext cx="492443" cy="2530501"/>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乾隆绿地粉彩包袱皮</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珐琅彩</a:t>
            </a:r>
            <a:endParaRPr lang="en-GB" dirty="0"/>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961571" y="1951152"/>
            <a:ext cx="5080000" cy="4013200"/>
          </a:xfr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457" y="1951152"/>
            <a:ext cx="4985342" cy="4013200"/>
          </a:xfrm>
          <a:prstGeom prst="rect">
            <a:avLst/>
          </a:prstGeom>
        </p:spPr>
      </p:pic>
      <p:sp>
        <p:nvSpPr>
          <p:cNvPr id="6" name="矩形 5"/>
          <p:cNvSpPr/>
          <p:nvPr/>
        </p:nvSpPr>
        <p:spPr>
          <a:xfrm>
            <a:off x="4971062" y="6004214"/>
            <a:ext cx="2492990" cy="400110"/>
          </a:xfrm>
          <a:prstGeom prst="rect">
            <a:avLst/>
          </a:prstGeom>
        </p:spPr>
        <p:txBody>
          <a:bodyPr wrap="none">
            <a:spAutoFit/>
          </a:bodyPr>
          <a:lstStyle/>
          <a:p>
            <a:pPr algn="just"/>
            <a:r>
              <a:rPr lang="zh-CN" altLang="en-US" sz="2000" dirty="0">
                <a:solidFill>
                  <a:srgbClr val="474747"/>
                </a:solidFill>
                <a:latin typeface="华文隶书" panose="02010800040101010101" pitchFamily="2" charset="-122"/>
                <a:ea typeface="华文隶书" panose="02010800040101010101" pitchFamily="2" charset="-122"/>
              </a:rPr>
              <a:t>黄地珐琅彩牡丹纹碗</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珐琅彩</a:t>
            </a:r>
            <a:endParaRPr lang="en-GB" dirty="0"/>
          </a:p>
        </p:txBody>
      </p:sp>
      <p:pic>
        <p:nvPicPr>
          <p:cNvPr id="4" name="内容占位符 3"/>
          <p:cNvPicPr>
            <a:picLocks noGrp="1" noChangeAspect="1"/>
          </p:cNvPicPr>
          <p:nvPr>
            <p:ph idx="1"/>
          </p:nvPr>
        </p:nvPicPr>
        <p:blipFill rotWithShape="1">
          <a:blip r:embed="rId1">
            <a:extLst>
              <a:ext uri="{28A0092B-C50C-407E-A947-70E740481C1C}">
                <a14:useLocalDpi xmlns:a14="http://schemas.microsoft.com/office/drawing/2010/main" val="0"/>
              </a:ext>
            </a:extLst>
          </a:blip>
          <a:srcRect l="21638" t="14333" r="16148"/>
          <a:stretch>
            <a:fillRect/>
          </a:stretch>
        </p:blipFill>
        <p:spPr>
          <a:xfrm>
            <a:off x="1469571" y="1690688"/>
            <a:ext cx="2721429" cy="4568231"/>
          </a:xfrm>
        </p:spPr>
      </p:pic>
      <p:sp>
        <p:nvSpPr>
          <p:cNvPr id="5" name="矩形 4"/>
          <p:cNvSpPr/>
          <p:nvPr/>
        </p:nvSpPr>
        <p:spPr>
          <a:xfrm>
            <a:off x="4191000" y="1690688"/>
            <a:ext cx="492443" cy="2801408"/>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雍正珐琅</a:t>
            </a:r>
            <a:r>
              <a:rPr lang="zh-CN" altLang="en-US" sz="2000" dirty="0">
                <a:solidFill>
                  <a:srgbClr val="474747"/>
                </a:solidFill>
                <a:latin typeface="华文隶书" panose="02010800040101010101" pitchFamily="2" charset="-122"/>
                <a:ea typeface="华文隶书" panose="02010800040101010101" pitchFamily="2" charset="-122"/>
              </a:rPr>
              <a:t>彩松竹梅纹瓶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8449"/>
            <a:ext cx="3722914" cy="4660470"/>
          </a:xfrm>
          <a:prstGeom prst="rect">
            <a:avLst/>
          </a:prstGeom>
        </p:spPr>
      </p:pic>
      <p:sp>
        <p:nvSpPr>
          <p:cNvPr id="7" name="矩形 6"/>
          <p:cNvSpPr/>
          <p:nvPr/>
        </p:nvSpPr>
        <p:spPr>
          <a:xfrm>
            <a:off x="9847692" y="1579803"/>
            <a:ext cx="492443" cy="4697761"/>
          </a:xfrm>
          <a:prstGeom prst="rect">
            <a:avLst/>
          </a:prstGeom>
        </p:spPr>
        <p:txBody>
          <a:bodyPr vert="eaVert" wrap="none">
            <a:spAutoFit/>
          </a:bodyPr>
          <a:lstStyle/>
          <a:p>
            <a:pPr algn="just"/>
            <a:r>
              <a:rPr lang="zh-CN" altLang="en-US" sz="2000" dirty="0" smtClean="0">
                <a:solidFill>
                  <a:srgbClr val="474747"/>
                </a:solidFill>
                <a:latin typeface="华文隶书" panose="02010800040101010101" pitchFamily="2" charset="-122"/>
                <a:ea typeface="华文隶书" panose="02010800040101010101" pitchFamily="2" charset="-122"/>
              </a:rPr>
              <a:t>胭脂红蓝地</a:t>
            </a:r>
            <a:r>
              <a:rPr lang="zh-CN" altLang="en-US" sz="2000" dirty="0">
                <a:solidFill>
                  <a:srgbClr val="474747"/>
                </a:solidFill>
                <a:latin typeface="华文隶书" panose="02010800040101010101" pitchFamily="2" charset="-122"/>
                <a:ea typeface="华文隶书" panose="02010800040101010101" pitchFamily="2" charset="-122"/>
              </a:rPr>
              <a:t>轧道珐琅彩折枝花纹合欢瓶</a:t>
            </a:r>
            <a:endParaRPr lang="zh-CN" altLang="en-US" sz="2000" b="0" i="0" dirty="0">
              <a:solidFill>
                <a:srgbClr val="474747"/>
              </a:solidFill>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a:t>
            </a:r>
            <a:endParaRPr lang="en-GB" dirty="0"/>
          </a:p>
        </p:txBody>
      </p:sp>
      <p:sp>
        <p:nvSpPr>
          <p:cNvPr id="3" name="内容占位符 2"/>
          <p:cNvSpPr>
            <a:spLocks noGrp="1"/>
          </p:cNvSpPr>
          <p:nvPr>
            <p:ph idx="1"/>
          </p:nvPr>
        </p:nvSpPr>
        <p:spPr/>
        <p:txBody>
          <a:bodyPr>
            <a:normAutofit lnSpcReduction="10000"/>
          </a:bodyPr>
          <a:lstStyle/>
          <a:p>
            <a:r>
              <a:rPr lang="zh-CN" altLang="en-US" dirty="0" smtClean="0"/>
              <a:t>文化期</a:t>
            </a:r>
            <a:endParaRPr lang="en-US" altLang="zh-CN" dirty="0" smtClean="0"/>
          </a:p>
          <a:p>
            <a:endParaRPr lang="en-US" dirty="0"/>
          </a:p>
          <a:p>
            <a:r>
              <a:rPr lang="zh-CN" altLang="en-US" dirty="0" smtClean="0"/>
              <a:t>唐代</a:t>
            </a:r>
            <a:endParaRPr lang="en-US" altLang="zh-CN" dirty="0" smtClean="0"/>
          </a:p>
          <a:p>
            <a:endParaRPr lang="en-US" dirty="0"/>
          </a:p>
          <a:p>
            <a:r>
              <a:rPr lang="zh-CN" altLang="en-US" dirty="0" smtClean="0"/>
              <a:t>宋代</a:t>
            </a:r>
            <a:endParaRPr lang="en-US" altLang="zh-CN" dirty="0" smtClean="0"/>
          </a:p>
          <a:p>
            <a:endParaRPr lang="en-US" dirty="0"/>
          </a:p>
          <a:p>
            <a:r>
              <a:rPr lang="zh-CN" altLang="en-US" dirty="0" smtClean="0"/>
              <a:t>元明清 青花</a:t>
            </a:r>
            <a:endParaRPr lang="en-US" altLang="zh-CN" dirty="0" smtClean="0"/>
          </a:p>
          <a:p>
            <a:endParaRPr lang="en-US" dirty="0"/>
          </a:p>
          <a:p>
            <a:r>
              <a:rPr lang="zh-CN" altLang="en-US" dirty="0" smtClean="0"/>
              <a:t>彩瓷</a:t>
            </a:r>
            <a:endParaRPr lang="en-GB"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27171" y="2738211"/>
            <a:ext cx="2057400" cy="1325563"/>
          </a:xfrm>
        </p:spPr>
        <p:txBody>
          <a:bodyPr/>
          <a:lstStyle/>
          <a:p>
            <a:r>
              <a:rPr lang="zh-CN" altLang="en-US" dirty="0" smtClean="0"/>
              <a:t>谢谢！</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元青花</a:t>
            </a:r>
            <a:endParaRPr lang="en-GB" dirty="0"/>
          </a:p>
        </p:txBody>
      </p:sp>
      <p:sp>
        <p:nvSpPr>
          <p:cNvPr id="3" name="内容占位符 2"/>
          <p:cNvSpPr>
            <a:spLocks noGrp="1"/>
          </p:cNvSpPr>
          <p:nvPr>
            <p:ph idx="1"/>
          </p:nvPr>
        </p:nvSpPr>
        <p:spPr/>
        <p:txBody>
          <a:bodyPr/>
          <a:lstStyle/>
          <a:p>
            <a:r>
              <a:rPr lang="zh-CN" altLang="en-US" dirty="0" smtClean="0"/>
              <a:t>设立浮梁磁局</a:t>
            </a:r>
            <a:endParaRPr lang="en-US" altLang="zh-CN" dirty="0" smtClean="0"/>
          </a:p>
          <a:p>
            <a:endParaRPr lang="en-US" altLang="zh-CN" dirty="0" smtClean="0"/>
          </a:p>
          <a:p>
            <a:r>
              <a:rPr lang="zh-CN" altLang="en-US" dirty="0" smtClean="0"/>
              <a:t>颜色、发展</a:t>
            </a:r>
            <a:endParaRPr lang="en-US" altLang="zh-CN" dirty="0" smtClean="0"/>
          </a:p>
          <a:p>
            <a:endParaRPr lang="en-US" altLang="zh-CN" dirty="0"/>
          </a:p>
          <a:p>
            <a:r>
              <a:rPr lang="zh-CN" altLang="en-US" dirty="0" smtClean="0"/>
              <a:t>体量</a:t>
            </a:r>
            <a:endParaRPr lang="en-US" altLang="zh-CN" dirty="0" smtClean="0"/>
          </a:p>
          <a:p>
            <a:endParaRPr lang="en-US" altLang="zh-CN" dirty="0"/>
          </a:p>
          <a:p>
            <a:r>
              <a:rPr lang="zh-CN" altLang="en-US" dirty="0" smtClean="0"/>
              <a:t>纹饰</a:t>
            </a:r>
            <a:endParaRPr lang="en-US" altLang="zh-CN" dirty="0"/>
          </a:p>
        </p:txBody>
      </p:sp>
      <p:pic>
        <p:nvPicPr>
          <p:cNvPr id="4" name="内容占位符 3"/>
          <p:cNvPicPr>
            <a:picLocks noChangeAspect="1"/>
          </p:cNvPicPr>
          <p:nvPr/>
        </p:nvPicPr>
        <p:blipFill rotWithShape="1">
          <a:blip r:embed="rId1">
            <a:extLst>
              <a:ext uri="{28A0092B-C50C-407E-A947-70E740481C1C}">
                <a14:useLocalDpi xmlns:a14="http://schemas.microsoft.com/office/drawing/2010/main" val="0"/>
              </a:ext>
            </a:extLst>
          </a:blip>
          <a:srcRect l="4986" t="21574" r="3718" b="5138"/>
          <a:stretch>
            <a:fillRect/>
          </a:stretch>
        </p:blipFill>
        <p:spPr>
          <a:xfrm>
            <a:off x="5154618" y="757715"/>
            <a:ext cx="5753635" cy="5677805"/>
          </a:xfrm>
          <a:prstGeom prst="rect">
            <a:avLst/>
          </a:prstGeom>
        </p:spPr>
      </p:pic>
      <p:sp>
        <p:nvSpPr>
          <p:cNvPr id="5" name="矩形 4"/>
          <p:cNvSpPr/>
          <p:nvPr/>
        </p:nvSpPr>
        <p:spPr>
          <a:xfrm>
            <a:off x="10799802" y="1690688"/>
            <a:ext cx="553998" cy="3811860"/>
          </a:xfrm>
          <a:prstGeom prst="rect">
            <a:avLst/>
          </a:prstGeom>
        </p:spPr>
        <p:txBody>
          <a:bodyPr vert="eaVert" wrap="square">
            <a:spAutoFit/>
          </a:bodyPr>
          <a:lstStyle/>
          <a:p>
            <a:r>
              <a:rPr lang="zh-CN" altLang="en-US" sz="2400" dirty="0" smtClean="0">
                <a:latin typeface="华文隶书" panose="02010800040101010101" pitchFamily="2" charset="-122"/>
                <a:ea typeface="华文隶书" panose="02010800040101010101" pitchFamily="2" charset="-122"/>
              </a:rPr>
              <a:t>元青花满</a:t>
            </a:r>
            <a:r>
              <a:rPr lang="zh-CN" altLang="en-US" sz="2400" dirty="0">
                <a:latin typeface="华文隶书" panose="02010800040101010101" pitchFamily="2" charset="-122"/>
                <a:ea typeface="华文隶书" panose="02010800040101010101" pitchFamily="2" charset="-122"/>
              </a:rPr>
              <a:t>池</a:t>
            </a:r>
            <a:r>
              <a:rPr lang="zh-CN" altLang="en-US" sz="2400" dirty="0" smtClean="0">
                <a:latin typeface="华文隶书" panose="02010800040101010101" pitchFamily="2" charset="-122"/>
                <a:ea typeface="华文隶书" panose="02010800040101010101" pitchFamily="2" charset="-122"/>
              </a:rPr>
              <a:t>娇纹</a:t>
            </a:r>
            <a:r>
              <a:rPr lang="zh-CN" altLang="en-US" sz="2400" dirty="0">
                <a:latin typeface="华文隶书" panose="02010800040101010101" pitchFamily="2" charset="-122"/>
                <a:ea typeface="华文隶书" panose="02010800040101010101" pitchFamily="2" charset="-122"/>
              </a:rPr>
              <a:t>花口盘</a:t>
            </a:r>
            <a:endParaRPr lang="en-GB" sz="24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元青花</a:t>
            </a:r>
            <a:endParaRPr lang="en-GB" dirty="0"/>
          </a:p>
        </p:txBody>
      </p:sp>
      <p:pic>
        <p:nvPicPr>
          <p:cNvPr id="1027" name="Picture 3" descr="C:\Users\sz4513\Desktop\元青花大维德瓶 (2).jpg"/>
          <p:cNvPicPr>
            <a:picLocks noChangeAspect="1" noChangeArrowheads="1"/>
          </p:cNvPicPr>
          <p:nvPr/>
        </p:nvPicPr>
        <p:blipFill rotWithShape="1">
          <a:blip r:embed="rId1">
            <a:extLst>
              <a:ext uri="{28A0092B-C50C-407E-A947-70E740481C1C}">
                <a14:useLocalDpi xmlns:a14="http://schemas.microsoft.com/office/drawing/2010/main" val="0"/>
              </a:ext>
            </a:extLst>
          </a:blip>
          <a:srcRect l="7153" t="6915" r="6154" b="3651"/>
          <a:stretch>
            <a:fillRect/>
          </a:stretch>
        </p:blipFill>
        <p:spPr bwMode="auto">
          <a:xfrm>
            <a:off x="6252520" y="556849"/>
            <a:ext cx="4309974" cy="58867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768" y="2299464"/>
            <a:ext cx="4712677" cy="2308324"/>
          </a:xfrm>
          <a:prstGeom prst="rect">
            <a:avLst/>
          </a:prstGeom>
        </p:spPr>
        <p:txBody>
          <a:bodyPr wrap="square">
            <a:spAutoFit/>
          </a:bodyPr>
          <a:lstStyle/>
          <a:p>
            <a:pPr marL="342900" indent="-342900">
              <a:buFont typeface="Arial" panose="020B0604020202020204" pitchFamily="34" charset="0"/>
              <a:buChar char="•"/>
            </a:pPr>
            <a:r>
              <a:rPr lang="zh-CN" altLang="en-US" sz="2400" dirty="0" smtClean="0">
                <a:latin typeface="华文隶书" panose="02010800040101010101" pitchFamily="2" charset="-122"/>
                <a:ea typeface="华文隶书" panose="02010800040101010101" pitchFamily="2" charset="-122"/>
              </a:rPr>
              <a:t>信</a:t>
            </a:r>
            <a:r>
              <a:rPr lang="zh-CN" altLang="en-US" sz="2400" dirty="0">
                <a:latin typeface="华文隶书" panose="02010800040101010101" pitchFamily="2" charset="-122"/>
                <a:ea typeface="华文隶书" panose="02010800040101010101" pitchFamily="2" charset="-122"/>
              </a:rPr>
              <a:t>州路玉山县顺城乡德教里荆塘社奉圣弟子张文进喜舍香炉花瓶一付祈保合家清吉子女平</a:t>
            </a:r>
            <a:r>
              <a:rPr lang="zh-CN" altLang="en-US" sz="2400" dirty="0" smtClean="0">
                <a:latin typeface="华文隶书" panose="02010800040101010101" pitchFamily="2" charset="-122"/>
                <a:ea typeface="华文隶书" panose="02010800040101010101" pitchFamily="2" charset="-122"/>
              </a:rPr>
              <a:t>安</a:t>
            </a:r>
            <a:endParaRPr lang="en-US" altLang="zh-CN" sz="2400" dirty="0" smtClean="0">
              <a:latin typeface="华文隶书" panose="02010800040101010101" pitchFamily="2" charset="-122"/>
              <a:ea typeface="华文隶书" panose="02010800040101010101" pitchFamily="2" charset="-122"/>
            </a:endParaRPr>
          </a:p>
          <a:p>
            <a:r>
              <a:rPr lang="en-US" altLang="zh-CN" sz="2400" dirty="0" smtClean="0">
                <a:latin typeface="华文隶书" panose="02010800040101010101" pitchFamily="2" charset="-122"/>
                <a:ea typeface="华文隶书" panose="02010800040101010101" pitchFamily="2" charset="-122"/>
              </a:rPr>
              <a:t>	</a:t>
            </a:r>
            <a:r>
              <a:rPr lang="zh-CN" altLang="en-US" sz="2400" dirty="0" smtClean="0">
                <a:latin typeface="华文隶书" panose="02010800040101010101" pitchFamily="2" charset="-122"/>
                <a:ea typeface="华文隶书" panose="02010800040101010101" pitchFamily="2" charset="-122"/>
              </a:rPr>
              <a:t>至</a:t>
            </a:r>
            <a:r>
              <a:rPr lang="zh-CN" altLang="en-US" sz="2400" dirty="0">
                <a:latin typeface="华文隶书" panose="02010800040101010101" pitchFamily="2" charset="-122"/>
                <a:ea typeface="华文隶书" panose="02010800040101010101" pitchFamily="2" charset="-122"/>
              </a:rPr>
              <a:t>正十一年四月良辰谨</a:t>
            </a:r>
            <a:r>
              <a:rPr lang="zh-CN" altLang="en-US" sz="2400" dirty="0" smtClean="0">
                <a:latin typeface="华文隶书" panose="02010800040101010101" pitchFamily="2" charset="-122"/>
                <a:ea typeface="华文隶书" panose="02010800040101010101" pitchFamily="2" charset="-122"/>
              </a:rPr>
              <a:t>记</a:t>
            </a:r>
            <a:endParaRPr lang="en-US" altLang="zh-CN" sz="2400" dirty="0" smtClean="0">
              <a:latin typeface="华文隶书" panose="02010800040101010101" pitchFamily="2" charset="-122"/>
              <a:ea typeface="华文隶书" panose="02010800040101010101" pitchFamily="2" charset="-122"/>
            </a:endParaRPr>
          </a:p>
          <a:p>
            <a:r>
              <a:rPr lang="en-US" altLang="zh-CN" sz="2400" dirty="0" smtClean="0">
                <a:latin typeface="华文隶书" panose="02010800040101010101" pitchFamily="2" charset="-122"/>
                <a:ea typeface="华文隶书" panose="02010800040101010101" pitchFamily="2" charset="-122"/>
              </a:rPr>
              <a:t>	</a:t>
            </a:r>
            <a:r>
              <a:rPr lang="zh-CN" altLang="en-US" sz="2400" dirty="0" smtClean="0">
                <a:latin typeface="华文隶书" panose="02010800040101010101" pitchFamily="2" charset="-122"/>
                <a:ea typeface="华文隶书" panose="02010800040101010101" pitchFamily="2" charset="-122"/>
              </a:rPr>
              <a:t>星</a:t>
            </a:r>
            <a:r>
              <a:rPr lang="zh-CN" altLang="en-US" sz="2400" dirty="0">
                <a:latin typeface="华文隶书" panose="02010800040101010101" pitchFamily="2" charset="-122"/>
                <a:ea typeface="华文隶书" panose="02010800040101010101" pitchFamily="2" charset="-122"/>
              </a:rPr>
              <a:t>源祖殿胡净一元帅打供</a:t>
            </a:r>
            <a:endParaRPr lang="en-GB" sz="2400" dirty="0">
              <a:latin typeface="华文隶书" panose="02010800040101010101" pitchFamily="2" charset="-122"/>
              <a:ea typeface="华文隶书" panose="02010800040101010101" pitchFamily="2" charset="-122"/>
            </a:endParaRPr>
          </a:p>
        </p:txBody>
      </p:sp>
      <p:sp>
        <p:nvSpPr>
          <p:cNvPr id="6" name="Rectangle 5"/>
          <p:cNvSpPr/>
          <p:nvPr/>
        </p:nvSpPr>
        <p:spPr>
          <a:xfrm>
            <a:off x="10562493" y="2639191"/>
            <a:ext cx="492443" cy="1988686"/>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元青花大维德瓶</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元青花</a:t>
            </a:r>
            <a:endParaRPr lang="en-GB" dirty="0"/>
          </a:p>
        </p:txBody>
      </p:sp>
      <p:sp>
        <p:nvSpPr>
          <p:cNvPr id="6" name="Rectangle 5"/>
          <p:cNvSpPr/>
          <p:nvPr/>
        </p:nvSpPr>
        <p:spPr>
          <a:xfrm>
            <a:off x="10058402" y="2682222"/>
            <a:ext cx="492443" cy="1988686"/>
          </a:xfrm>
          <a:prstGeom prst="rect">
            <a:avLst/>
          </a:prstGeom>
        </p:spPr>
        <p:txBody>
          <a:bodyPr vert="eaVert" wrap="none">
            <a:spAutoFit/>
          </a:bodyPr>
          <a:lstStyle/>
          <a:p>
            <a:r>
              <a:rPr lang="zh-CN" altLang="en-US" sz="2000" dirty="0">
                <a:latin typeface="华文隶书" panose="02010800040101010101" pitchFamily="2" charset="-122"/>
                <a:ea typeface="华文隶书" panose="02010800040101010101" pitchFamily="2" charset="-122"/>
              </a:rPr>
              <a:t>元青花大维德瓶</a:t>
            </a:r>
            <a:endParaRPr lang="en-GB" sz="2000" dirty="0">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1"/>
          <a:stretch>
            <a:fillRect/>
          </a:stretch>
        </p:blipFill>
        <p:spPr>
          <a:xfrm>
            <a:off x="987433" y="2162052"/>
            <a:ext cx="5517358" cy="4298053"/>
          </a:xfrm>
          <a:prstGeom prst="rect">
            <a:avLst/>
          </a:prstGeom>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8640" t="11922" r="19251" b="5882"/>
          <a:stretch>
            <a:fillRect/>
          </a:stretch>
        </p:blipFill>
        <p:spPr>
          <a:xfrm>
            <a:off x="7239898" y="228476"/>
            <a:ext cx="2818504" cy="623162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元代瓷器</a:t>
            </a:r>
            <a:endParaRPr lang="en-GB" dirty="0"/>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0835" t="24157" r="14023" b="7294"/>
          <a:stretch>
            <a:fillRect/>
          </a:stretch>
        </p:blipFill>
        <p:spPr>
          <a:xfrm>
            <a:off x="3842978" y="1690688"/>
            <a:ext cx="3939470" cy="4471554"/>
          </a:xfrm>
          <a:prstGeom prst="rect">
            <a:avLst/>
          </a:prstGeom>
        </p:spPr>
      </p:pic>
      <p:sp>
        <p:nvSpPr>
          <p:cNvPr id="5" name="矩形 4"/>
          <p:cNvSpPr/>
          <p:nvPr/>
        </p:nvSpPr>
        <p:spPr>
          <a:xfrm>
            <a:off x="7747500" y="2816960"/>
            <a:ext cx="492443" cy="2530501"/>
          </a:xfrm>
          <a:prstGeom prst="rect">
            <a:avLst/>
          </a:prstGeom>
        </p:spPr>
        <p:txBody>
          <a:bodyPr vert="eaVert" wrap="none">
            <a:spAutoFit/>
          </a:bodyPr>
          <a:lstStyle/>
          <a:p>
            <a:r>
              <a:rPr lang="en-GB" sz="2000" dirty="0" err="1" smtClean="0">
                <a:latin typeface="华文隶书" panose="02010800040101010101" pitchFamily="2" charset="-122"/>
                <a:ea typeface="华文隶书" panose="02010800040101010101" pitchFamily="2" charset="-122"/>
              </a:rPr>
              <a:t>元代釉里红四系扁壶</a:t>
            </a:r>
            <a:endParaRPr lang="en-GB" sz="2000" dirty="0">
              <a:latin typeface="华文隶书" panose="02010800040101010101" pitchFamily="2" charset="-122"/>
              <a:ea typeface="华文隶书" panose="02010800040101010101" pitchFamily="2" charset="-122"/>
            </a:endParaRPr>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165" b="5524"/>
          <a:stretch>
            <a:fillRect/>
          </a:stretch>
        </p:blipFill>
        <p:spPr bwMode="auto">
          <a:xfrm>
            <a:off x="838200" y="3883510"/>
            <a:ext cx="2733478" cy="227729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98" t="3198" r="5515" b="9088"/>
          <a:stretch>
            <a:fillRect/>
          </a:stretch>
        </p:blipFill>
        <p:spPr>
          <a:xfrm>
            <a:off x="838200" y="1962037"/>
            <a:ext cx="2329030" cy="1650123"/>
          </a:xfrm>
          <a:prstGeom prst="rect">
            <a:avLst/>
          </a:prstGeom>
        </p:spPr>
      </p:pic>
      <p:sp>
        <p:nvSpPr>
          <p:cNvPr id="8" name="文本框 7"/>
          <p:cNvSpPr txBox="1"/>
          <p:nvPr/>
        </p:nvSpPr>
        <p:spPr>
          <a:xfrm>
            <a:off x="3079235" y="1956226"/>
            <a:ext cx="492443" cy="2183802"/>
          </a:xfrm>
          <a:prstGeom prst="rect">
            <a:avLst/>
          </a:prstGeom>
          <a:noFill/>
        </p:spPr>
        <p:txBody>
          <a:bodyPr vert="eaVert" wrap="square" rtlCol="0">
            <a:spAutoFit/>
          </a:bodyPr>
          <a:lstStyle/>
          <a:p>
            <a:r>
              <a:rPr lang="zh-CN" altLang="en-US" sz="2000" dirty="0" smtClean="0">
                <a:latin typeface="华文隶书" panose="02010800040101010101" pitchFamily="2" charset="-122"/>
                <a:ea typeface="华文隶书" panose="02010800040101010101" pitchFamily="2" charset="-122"/>
              </a:rPr>
              <a:t>元青花高足杯</a:t>
            </a:r>
            <a:endParaRPr lang="en-GB" sz="2000" dirty="0">
              <a:latin typeface="华文隶书" panose="02010800040101010101" pitchFamily="2" charset="-122"/>
              <a:ea typeface="华文隶书" panose="02010800040101010101" pitchFamily="2" charset="-122"/>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260" y="2463501"/>
            <a:ext cx="3046575" cy="3697300"/>
          </a:xfrm>
          <a:prstGeom prst="rect">
            <a:avLst/>
          </a:prstGeom>
        </p:spPr>
      </p:pic>
      <p:sp>
        <p:nvSpPr>
          <p:cNvPr id="11" name="矩形 10"/>
          <p:cNvSpPr/>
          <p:nvPr/>
        </p:nvSpPr>
        <p:spPr>
          <a:xfrm>
            <a:off x="11492930" y="2952415"/>
            <a:ext cx="492443" cy="2259593"/>
          </a:xfrm>
          <a:prstGeom prst="rect">
            <a:avLst/>
          </a:prstGeom>
        </p:spPr>
        <p:txBody>
          <a:bodyPr vert="eaVert" wrap="none">
            <a:spAutoFit/>
          </a:bodyPr>
          <a:lstStyle/>
          <a:p>
            <a:r>
              <a:rPr lang="zh-CN" altLang="en-US" sz="2000" dirty="0">
                <a:solidFill>
                  <a:srgbClr val="333333"/>
                </a:solidFill>
                <a:latin typeface="华文隶书" panose="02010800040101010101" pitchFamily="2" charset="-122"/>
                <a:ea typeface="华文隶书" panose="02010800040101010101" pitchFamily="2" charset="-122"/>
              </a:rPr>
              <a:t>元代影青釉多穆壶</a:t>
            </a:r>
            <a:endParaRPr lang="en-GB" sz="2000" dirty="0">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1711</Words>
  <Application>WPS 演示</Application>
  <PresentationFormat>宽屏</PresentationFormat>
  <Paragraphs>404</Paragraphs>
  <Slides>59</Slides>
  <Notes>38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59</vt:i4>
      </vt:variant>
    </vt:vector>
  </HeadingPairs>
  <TitlesOfParts>
    <vt:vector size="71" baseType="lpstr">
      <vt:lpstr>Arial</vt:lpstr>
      <vt:lpstr>宋体</vt:lpstr>
      <vt:lpstr>Wingdings</vt:lpstr>
      <vt:lpstr>华文隶书</vt:lpstr>
      <vt:lpstr>隶书</vt:lpstr>
      <vt:lpstr>微软雅黑</vt:lpstr>
      <vt:lpstr>Arial Unicode MS</vt:lpstr>
      <vt:lpstr>等线 Light</vt:lpstr>
      <vt:lpstr>Calibri Light</vt:lpstr>
      <vt:lpstr>等线</vt:lpstr>
      <vt:lpstr>Calibri</vt:lpstr>
      <vt:lpstr>Office 主题​​</vt:lpstr>
      <vt:lpstr>中国陶瓷史略 （青花与彩瓷）</vt:lpstr>
      <vt:lpstr>唐宋时期的瓷器</vt:lpstr>
      <vt:lpstr>开宗明义</vt:lpstr>
      <vt:lpstr>青花</vt:lpstr>
      <vt:lpstr>唐宋“青花”</vt:lpstr>
      <vt:lpstr>元青花</vt:lpstr>
      <vt:lpstr>元青花</vt:lpstr>
      <vt:lpstr>元青花</vt:lpstr>
      <vt:lpstr>元代瓷器</vt:lpstr>
      <vt:lpstr>元青花</vt:lpstr>
      <vt:lpstr>大明永乐</vt:lpstr>
      <vt:lpstr>永宣青花</vt:lpstr>
      <vt:lpstr>永宣青花</vt:lpstr>
      <vt:lpstr>文化期与汉唐龙纹</vt:lpstr>
      <vt:lpstr>宋代龙纹</vt:lpstr>
      <vt:lpstr>宋代龙纹</vt:lpstr>
      <vt:lpstr>九龙图画印</vt:lpstr>
      <vt:lpstr>宋元龙纹</vt:lpstr>
      <vt:lpstr>明代龙纹</vt:lpstr>
      <vt:lpstr>清代龙纹</vt:lpstr>
      <vt:lpstr>黑暗期</vt:lpstr>
      <vt:lpstr>成弘青花</vt:lpstr>
      <vt:lpstr>成化青花</vt:lpstr>
      <vt:lpstr>正德青花</vt:lpstr>
      <vt:lpstr>嘉靖青花</vt:lpstr>
      <vt:lpstr>隆庆青花</vt:lpstr>
      <vt:lpstr>万历青花</vt:lpstr>
      <vt:lpstr>克拉克瓷</vt:lpstr>
      <vt:lpstr>过渡期青花</vt:lpstr>
      <vt:lpstr>崇祯青花</vt:lpstr>
      <vt:lpstr>过渡期画片</vt:lpstr>
      <vt:lpstr>过渡期画片</vt:lpstr>
      <vt:lpstr>清早期青花</vt:lpstr>
      <vt:lpstr>清中期青花</vt:lpstr>
      <vt:lpstr>清中晚期青花</vt:lpstr>
      <vt:lpstr>民国青花</vt:lpstr>
      <vt:lpstr>彩瓷</vt:lpstr>
      <vt:lpstr>釉里红</vt:lpstr>
      <vt:lpstr>釉里红</vt:lpstr>
      <vt:lpstr>青花釉里红</vt:lpstr>
      <vt:lpstr>单色釉</vt:lpstr>
      <vt:lpstr>单色釉</vt:lpstr>
      <vt:lpstr>单色釉</vt:lpstr>
      <vt:lpstr>单色釉</vt:lpstr>
      <vt:lpstr>单色釉</vt:lpstr>
      <vt:lpstr>单色釉</vt:lpstr>
      <vt:lpstr>单色釉</vt:lpstr>
      <vt:lpstr>单色釉</vt:lpstr>
      <vt:lpstr>彩瓷</vt:lpstr>
      <vt:lpstr>五彩</vt:lpstr>
      <vt:lpstr>五彩</vt:lpstr>
      <vt:lpstr>五彩</vt:lpstr>
      <vt:lpstr>五彩</vt:lpstr>
      <vt:lpstr>粉彩</vt:lpstr>
      <vt:lpstr>粉彩</vt:lpstr>
      <vt:lpstr>珐琅彩</vt:lpstr>
      <vt:lpstr>珐琅彩</vt:lpstr>
      <vt:lpstr>总结</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中国陶瓷史略 （青花与彩瓷）</dc:title>
  <dc:creator>Kai</dc:creator>
  <cp:lastModifiedBy>apple</cp:lastModifiedBy>
  <cp:revision>291</cp:revision>
  <dcterms:created xsi:type="dcterms:W3CDTF">2018-01-30T23:58:00Z</dcterms:created>
  <dcterms:modified xsi:type="dcterms:W3CDTF">2018-02-24T14:32:37Z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