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61"/>
  </p:notesMasterIdLst>
  <p:sldIdLst>
    <p:sldId id="256" r:id="rId2"/>
    <p:sldId id="263" r:id="rId3"/>
    <p:sldId id="266" r:id="rId4"/>
    <p:sldId id="290" r:id="rId5"/>
    <p:sldId id="291" r:id="rId6"/>
    <p:sldId id="288" r:id="rId7"/>
    <p:sldId id="292" r:id="rId8"/>
    <p:sldId id="286" r:id="rId9"/>
    <p:sldId id="269" r:id="rId10"/>
    <p:sldId id="270" r:id="rId11"/>
    <p:sldId id="265" r:id="rId12"/>
    <p:sldId id="298" r:id="rId13"/>
    <p:sldId id="267" r:id="rId14"/>
    <p:sldId id="293" r:id="rId15"/>
    <p:sldId id="294" r:id="rId16"/>
    <p:sldId id="297" r:id="rId17"/>
    <p:sldId id="295" r:id="rId18"/>
    <p:sldId id="300" r:id="rId19"/>
    <p:sldId id="279" r:id="rId20"/>
    <p:sldId id="268" r:id="rId21"/>
    <p:sldId id="284" r:id="rId22"/>
    <p:sldId id="302" r:id="rId23"/>
    <p:sldId id="285" r:id="rId24"/>
    <p:sldId id="303" r:id="rId25"/>
    <p:sldId id="304" r:id="rId26"/>
    <p:sldId id="299" r:id="rId27"/>
    <p:sldId id="305" r:id="rId28"/>
    <p:sldId id="282" r:id="rId29"/>
    <p:sldId id="276" r:id="rId30"/>
    <p:sldId id="306" r:id="rId31"/>
    <p:sldId id="307" r:id="rId32"/>
    <p:sldId id="308" r:id="rId33"/>
    <p:sldId id="309" r:id="rId34"/>
    <p:sldId id="311" r:id="rId35"/>
    <p:sldId id="313" r:id="rId36"/>
    <p:sldId id="312" r:id="rId37"/>
    <p:sldId id="314" r:id="rId38"/>
    <p:sldId id="289" r:id="rId39"/>
    <p:sldId id="258" r:id="rId40"/>
    <p:sldId id="281" r:id="rId41"/>
    <p:sldId id="264" r:id="rId42"/>
    <p:sldId id="272" r:id="rId43"/>
    <p:sldId id="273" r:id="rId44"/>
    <p:sldId id="260" r:id="rId45"/>
    <p:sldId id="310" r:id="rId46"/>
    <p:sldId id="315" r:id="rId47"/>
    <p:sldId id="316" r:id="rId48"/>
    <p:sldId id="317" r:id="rId49"/>
    <p:sldId id="283" r:id="rId50"/>
    <p:sldId id="277" r:id="rId51"/>
    <p:sldId id="278" r:id="rId52"/>
    <p:sldId id="280" r:id="rId53"/>
    <p:sldId id="319" r:id="rId54"/>
    <p:sldId id="322" r:id="rId55"/>
    <p:sldId id="320" r:id="rId56"/>
    <p:sldId id="321" r:id="rId57"/>
    <p:sldId id="318" r:id="rId58"/>
    <p:sldId id="261" r:id="rId59"/>
    <p:sldId id="296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4" autoAdjust="0"/>
    <p:restoredTop sz="79356" autoAdjust="0"/>
  </p:normalViewPr>
  <p:slideViewPr>
    <p:cSldViewPr snapToGrid="0">
      <p:cViewPr varScale="1">
        <p:scale>
          <a:sx n="96" d="100"/>
          <a:sy n="96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FD8D2-227B-4570-89C8-62F8425A2413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1F868-2CC2-47F0-8530-51359BDEAE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61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54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西晋 </a:t>
            </a:r>
            <a:r>
              <a:rPr lang="en-US" altLang="zh-CN" dirty="0" smtClean="0"/>
              <a:t>266-316   </a:t>
            </a:r>
            <a:r>
              <a:rPr lang="zh-CN" altLang="en-US" dirty="0" smtClean="0"/>
              <a:t>东晋 </a:t>
            </a:r>
            <a:r>
              <a:rPr lang="en-US" altLang="zh-CN" dirty="0" smtClean="0"/>
              <a:t>317-420</a:t>
            </a:r>
          </a:p>
          <a:p>
            <a:r>
              <a:rPr lang="en-US" altLang="zh-CN" dirty="0" smtClean="0"/>
              <a:t>《</a:t>
            </a:r>
            <a:r>
              <a:rPr lang="zh-CN" altLang="en-US" dirty="0" smtClean="0"/>
              <a:t>西京杂记</a:t>
            </a:r>
            <a:r>
              <a:rPr lang="en-US" altLang="zh-CN" dirty="0" smtClean="0"/>
              <a:t>》</a:t>
            </a:r>
            <a:r>
              <a:rPr lang="zh-CN" altLang="en-US" dirty="0" smtClean="0"/>
              <a:t> “李广与兄弟共猎于冥山之北，见卧虎焉，射之，一矢即毙。断其髑髅以为枕，示服猛也；铸铜象其形为溲器，示厌辱之也。”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7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白瓷最早出现于北朝的北齐，但质料较粗，釉呈乳白色，釉厚处呈青色。隋代白瓷中的铁分已被控制到极低的限度。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有了白瓷才可能有青花、釉里红、斗彩、粉彩等一系列色彩纷呈的彩瓷，所以说，隋代白瓷是我国陶瓷史上一个新的里程碑。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765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越窑，古代越州，今浙江绍兴，宁波，经历了魏晋南北朝，唐、五代时达到鼎盛，一直延续到南宋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邢窑在唐代达到鼎盛，五代之后逐渐衰落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禁铜令，瓷器发展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皮日休 </a:t>
            </a:r>
            <a:r>
              <a:rPr lang="en-US" altLang="zh-CN" dirty="0"/>
              <a:t>《</a:t>
            </a:r>
            <a:r>
              <a:rPr lang="zh-CN" altLang="en-US" dirty="0"/>
              <a:t>茶瓯</a:t>
            </a:r>
            <a:r>
              <a:rPr lang="en-US" altLang="zh-CN" dirty="0"/>
              <a:t>》</a:t>
            </a:r>
            <a:r>
              <a:rPr lang="en-US" altLang="zh-CN" baseline="0" dirty="0"/>
              <a:t>  </a:t>
            </a:r>
            <a:r>
              <a:rPr lang="zh-CN" altLang="en-US" dirty="0"/>
              <a:t>邢人与越人</a:t>
            </a:r>
            <a:r>
              <a:rPr lang="zh-CN" altLang="en-US" baseline="0" dirty="0"/>
              <a:t> 皆能造瓷器 圆似月魂堕 轻如云魄起</a:t>
            </a:r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860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皮日休 </a:t>
            </a:r>
            <a:r>
              <a:rPr lang="en-US" altLang="zh-CN" dirty="0"/>
              <a:t>《</a:t>
            </a:r>
            <a:r>
              <a:rPr lang="zh-CN" altLang="en-US" dirty="0"/>
              <a:t>茶瓯</a:t>
            </a:r>
            <a:r>
              <a:rPr lang="en-US" altLang="zh-CN" dirty="0"/>
              <a:t>》</a:t>
            </a:r>
            <a:r>
              <a:rPr lang="en-US" altLang="zh-CN" baseline="0" dirty="0"/>
              <a:t>  </a:t>
            </a:r>
            <a:r>
              <a:rPr lang="zh-CN" altLang="en-US" dirty="0"/>
              <a:t>邢人与越人</a:t>
            </a:r>
            <a:r>
              <a:rPr lang="zh-CN" altLang="en-US" baseline="0" dirty="0"/>
              <a:t> 皆能造瓷器 圆似月魂堕 轻如云魄起</a:t>
            </a: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aseline="0" dirty="0"/>
              <a:t>唐代没有长流壶，工艺所限</a:t>
            </a:r>
            <a:endParaRPr lang="en-US" altLang="zh-CN" baseline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147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sz="1200" dirty="0"/>
              <a:t>九秋风露越窑开，夺得千峰翠色来；好向中宵盛沆瀣，共嵇中散斗遗杯。  陆龟蒙</a:t>
            </a:r>
            <a:r>
              <a:rPr lang="en-US" altLang="zh-CN" sz="1200" dirty="0"/>
              <a:t>《</a:t>
            </a:r>
            <a:r>
              <a:rPr lang="zh-CN" altLang="en-US" sz="1200" dirty="0"/>
              <a:t>秘色越器</a:t>
            </a:r>
            <a:r>
              <a:rPr lang="en-US" altLang="zh-CN" sz="1200" dirty="0"/>
              <a:t>》</a:t>
            </a:r>
          </a:p>
          <a:p>
            <a:pPr marL="0" indent="0">
              <a:buNone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捩翠融青瑞色新，陶成先得贡吾君。功剜明月染春水，轻旋薄冰盛绿云。 徐寅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供余秘色茶盏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</a:p>
          <a:p>
            <a:pPr marL="0" indent="0">
              <a:buNone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皮日休 </a:t>
            </a:r>
            <a:r>
              <a:rPr lang="en-US" altLang="zh-CN" dirty="0" smtClean="0"/>
              <a:t>《</a:t>
            </a:r>
            <a:r>
              <a:rPr lang="zh-CN" altLang="en-US" dirty="0" smtClean="0"/>
              <a:t>茶瓯</a:t>
            </a:r>
            <a:r>
              <a:rPr lang="en-US" altLang="zh-CN" dirty="0" smtClean="0"/>
              <a:t>》</a:t>
            </a:r>
            <a:r>
              <a:rPr lang="en-US" altLang="zh-CN" baseline="0" dirty="0" smtClean="0"/>
              <a:t>  </a:t>
            </a:r>
            <a:r>
              <a:rPr lang="zh-CN" altLang="en-US" dirty="0" smtClean="0"/>
              <a:t>邢人与越人</a:t>
            </a:r>
            <a:r>
              <a:rPr lang="zh-CN" altLang="en-US" baseline="0" dirty="0" smtClean="0"/>
              <a:t> 皆能造瓷器 圆似月魂堕 轻如云魄起</a:t>
            </a:r>
            <a:endParaRPr lang="en-US" altLang="zh-CN" baseline="0" dirty="0" smtClean="0"/>
          </a:p>
          <a:p>
            <a:pPr marL="0" indent="0">
              <a:buNone/>
            </a:pPr>
            <a:endParaRPr lang="en-US" altLang="zh-CN" sz="1200" dirty="0"/>
          </a:p>
          <a:p>
            <a:pPr marL="0" indent="0">
              <a:buNone/>
            </a:pPr>
            <a:endParaRPr lang="en-US" altLang="zh-CN" sz="1200" dirty="0"/>
          </a:p>
          <a:p>
            <a:pPr marL="0" indent="0">
              <a:buNone/>
            </a:pPr>
            <a:endParaRPr lang="zh-CN" altLang="en-US" sz="12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83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五代十國（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907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年－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979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年）</a:t>
            </a:r>
            <a:endParaRPr lang="en-US" altLang="zh-TW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五胡十六国（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304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年－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439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588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147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河南宝丰清凉寺</a:t>
            </a:r>
            <a:endParaRPr lang="en-US" altLang="zh-CN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北宋创烧 </a:t>
            </a:r>
            <a:r>
              <a:rPr lang="en-US" altLang="zh-CN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26 </a:t>
            </a:r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年</a:t>
            </a:r>
            <a:endParaRPr lang="en-US" altLang="zh-CN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dirty="0" smtClean="0"/>
              <a:t>传世</a:t>
            </a:r>
            <a:r>
              <a:rPr lang="en-US" altLang="zh-CN" dirty="0" smtClean="0"/>
              <a:t>93 </a:t>
            </a:r>
            <a:r>
              <a:rPr lang="zh-CN" altLang="en-US" dirty="0" smtClean="0"/>
              <a:t>件可查    </a:t>
            </a:r>
            <a:r>
              <a:rPr lang="en-US" altLang="zh-CN" dirty="0" smtClean="0"/>
              <a:t>2015</a:t>
            </a:r>
            <a:r>
              <a:rPr lang="zh-CN" altLang="en-US" dirty="0" smtClean="0"/>
              <a:t>年故宫统计 </a:t>
            </a:r>
            <a:r>
              <a:rPr lang="en-US" altLang="zh-CN" dirty="0" smtClean="0"/>
              <a:t>92</a:t>
            </a:r>
            <a:r>
              <a:rPr lang="zh-CN" altLang="en-US" dirty="0" smtClean="0"/>
              <a:t>件</a:t>
            </a:r>
            <a:endParaRPr lang="zh-CN" altLang="en-US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dirty="0" smtClean="0"/>
              <a:t>周辉 </a:t>
            </a:r>
            <a:r>
              <a:rPr lang="en-US" altLang="zh-CN" dirty="0" smtClean="0"/>
              <a:t>《</a:t>
            </a:r>
            <a:r>
              <a:rPr lang="zh-CN" altLang="en-US" dirty="0" smtClean="0"/>
              <a:t>清波杂志</a:t>
            </a:r>
            <a:r>
              <a:rPr lang="en-US" altLang="zh-CN" dirty="0" smtClean="0"/>
              <a:t>》 </a:t>
            </a:r>
            <a:r>
              <a:rPr lang="zh-CN" altLang="en-US" dirty="0" smtClean="0"/>
              <a:t>汝窑宫中禁烧</a:t>
            </a:r>
            <a:r>
              <a:rPr lang="en-US" altLang="zh-CN" dirty="0" smtClean="0"/>
              <a:t>…… </a:t>
            </a:r>
            <a:r>
              <a:rPr lang="zh-CN" altLang="en-US" dirty="0" smtClean="0"/>
              <a:t>南宋</a:t>
            </a:r>
            <a:endParaRPr lang="en-US" altLang="zh-CN" dirty="0" smtClean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周密在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武林旧事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“绍兴二十一年十月，高宗幸清河郡王第。张俊进奉：汝窑酒瓶一对、洗一、香炉一、香合一、盏四只、盂子一、出香一对、大奁一、小奁一。”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685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官窑莫辨宋还唐，火气都无有葆光，</a:t>
            </a: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便是讹传猧食器，蹴秤却识豢恩偿，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686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御笔书画合璧</a:t>
            </a:r>
            <a:endParaRPr lang="en-US" altLang="zh-CN" dirty="0" smtClean="0"/>
          </a:p>
          <a:p>
            <a:r>
              <a:rPr lang="en-US" altLang="zh-CN" dirty="0" smtClean="0"/>
              <a:t>1732</a:t>
            </a:r>
            <a:r>
              <a:rPr lang="zh-CN" altLang="en-US" dirty="0" smtClean="0"/>
              <a:t>年从圆明园拆下来的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75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400" dirty="0"/>
              <a:t>新石器时代 人类开始从事农业和畜牧，开始出现定居</a:t>
            </a:r>
            <a:endParaRPr lang="en-US" altLang="zh-CN" sz="2400" dirty="0"/>
          </a:p>
          <a:p>
            <a:r>
              <a:rPr lang="zh-CN" altLang="en-US" sz="2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在氧化气氛焙烧下，陶土中的金属铁大部分转化为三价铁，呈现红色</a:t>
            </a:r>
            <a:endParaRPr lang="en-US" altLang="zh-CN" sz="24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999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收藏热</a:t>
            </a:r>
            <a:r>
              <a:rPr lang="en-GB" altLang="zh-CN" dirty="0"/>
              <a:t> </a:t>
            </a:r>
            <a:r>
              <a:rPr lang="zh-CN" altLang="en-US" dirty="0"/>
              <a:t>北宋</a:t>
            </a:r>
            <a:r>
              <a:rPr lang="en-GB" altLang="zh-CN" dirty="0"/>
              <a:t> </a:t>
            </a:r>
            <a:r>
              <a:rPr lang="zh-CN" altLang="en-US" dirty="0"/>
              <a:t>晚明</a:t>
            </a:r>
            <a:r>
              <a:rPr lang="en-GB" altLang="zh-CN" dirty="0"/>
              <a:t> </a:t>
            </a:r>
            <a:r>
              <a:rPr lang="zh-CN" altLang="en-US" dirty="0"/>
              <a:t>康乾盛世</a:t>
            </a:r>
            <a:r>
              <a:rPr lang="en-GB" altLang="zh-CN" dirty="0"/>
              <a:t> </a:t>
            </a:r>
            <a:r>
              <a:rPr lang="zh-CN" altLang="en-US" dirty="0"/>
              <a:t>晚清民国</a:t>
            </a:r>
            <a:r>
              <a:rPr lang="en-GB" altLang="zh-CN" dirty="0"/>
              <a:t> </a:t>
            </a:r>
            <a:r>
              <a:rPr lang="zh-CN" altLang="en-US" dirty="0"/>
              <a:t>当代</a:t>
            </a:r>
            <a:endParaRPr lang="en-GB" dirty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均窑都出修内司，至今盘多碗艰致。 内府藏盘数近百，碗则晨星见一二。 何物不可穷其理，碗大难藏盘小易。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881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冰裂纹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702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北宋宋徽宗宠妃刘贵妃</a:t>
            </a:r>
            <a:endParaRPr lang="en-US" altLang="zh-CN" dirty="0" smtClean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刘贵妃性好艺术，才色兼备深得徽宗宠爱。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02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山外青山楼外楼，西湖歌舞几时休？                                     修内司窑             郊坛下官窑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暖风熏得游人醉，直把杭州作汴州。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 smtClean="0"/>
              <a:t>题临安邸</a:t>
            </a:r>
          </a:p>
          <a:p>
            <a:r>
              <a:rPr lang="zh-CN" altLang="en-US" dirty="0" smtClean="0"/>
              <a:t>林升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文思院 三千多门类</a:t>
            </a:r>
            <a:endParaRPr lang="en-US" altLang="zh-CN" dirty="0" smtClean="0"/>
          </a:p>
          <a:p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紫口铁足南宋更明显</a:t>
            </a:r>
            <a:endParaRPr lang="en-US" altLang="zh-CN" dirty="0" smtClean="0"/>
          </a:p>
          <a:p>
            <a:r>
              <a:rPr lang="zh-CN" altLang="en-US" dirty="0" smtClean="0"/>
              <a:t>北宋厚重 南方轻薄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58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左边官窑</a:t>
            </a:r>
            <a:endParaRPr lang="en-US" altLang="zh-CN" dirty="0" smtClean="0"/>
          </a:p>
          <a:p>
            <a:r>
              <a:rPr lang="zh-CN" altLang="en-US" dirty="0" smtClean="0"/>
              <a:t>开片</a:t>
            </a:r>
            <a:endParaRPr lang="en-US" altLang="zh-CN" dirty="0" smtClean="0"/>
          </a:p>
          <a:p>
            <a:r>
              <a:rPr lang="zh-CN" altLang="en-US" dirty="0" smtClean="0"/>
              <a:t>雕工</a:t>
            </a:r>
            <a:endParaRPr lang="en-US" altLang="zh-CN" dirty="0" smtClean="0"/>
          </a:p>
          <a:p>
            <a:r>
              <a:rPr lang="zh-CN" altLang="en-US" dirty="0" smtClean="0"/>
              <a:t>颜色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907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其一，哥窑釉属无光釉，犹如“酥油”般的光泽，色调丰富多彩，有米黄、粉青、奶白诸色。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、“金丝铁线”的纹样，哥窑釉面有网状开片，或重迭犹如冰裂纹，或成细密小开片（“俗成百圾碎”或“龟子纹”），以“金丝铁线”为典型，即较粗琉的黑色裂纹交织着细密的红、黄色裂纹。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三、“聚沫攒珠”般的釉中气泡，哥窑器通常釉层很厚，最厚处甚至与胎的厚度相等，釉内含有气泡，如珠隐现，犹如“聚沫攒珠”般的美韵，这是辨别真假哥窑器的一个传统的方法。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四、“紫口铁足”的风致，哥窑器坯体大都是紫黑色或棕黄色，器皿口部口边缘釉薄处由于隐纹露出胎色而呈黄褐色，同时在底足未挂釉处呈现铁黑色，由此，可以　概括出故有“紫口铁足”之说，这也是区别真假哥窑器的传统方法之一。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701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诞生于西周 战国， 汉唐时盛行 发扬于宋代 衰落于元代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第一</a:t>
            </a:r>
            <a:r>
              <a:rPr lang="zh-CN" altLang="en-US" dirty="0"/>
              <a:t>箭投入</a:t>
            </a:r>
            <a:r>
              <a:rPr lang="en-US" altLang="zh-CN" dirty="0"/>
              <a:t>10</a:t>
            </a:r>
            <a:r>
              <a:rPr lang="zh-CN" altLang="en-US" dirty="0"/>
              <a:t>分。第一箭投入叫“有初”。</a:t>
            </a:r>
          </a:p>
          <a:p>
            <a:r>
              <a:rPr lang="zh-CN" altLang="en-US" dirty="0"/>
              <a:t>第二箭投入</a:t>
            </a:r>
            <a:r>
              <a:rPr lang="en-US" altLang="zh-CN" dirty="0"/>
              <a:t>5</a:t>
            </a:r>
            <a:r>
              <a:rPr lang="zh-CN" altLang="en-US" dirty="0"/>
              <a:t>分。</a:t>
            </a:r>
          </a:p>
          <a:p>
            <a:r>
              <a:rPr lang="zh-CN" altLang="en-US" dirty="0"/>
              <a:t>第三箭投入</a:t>
            </a:r>
            <a:r>
              <a:rPr lang="en-US" altLang="zh-CN" dirty="0"/>
              <a:t>5</a:t>
            </a:r>
            <a:r>
              <a:rPr lang="zh-CN" altLang="en-US" dirty="0"/>
              <a:t>分。</a:t>
            </a:r>
          </a:p>
          <a:p>
            <a:r>
              <a:rPr lang="zh-CN" altLang="en-US" dirty="0"/>
              <a:t>第四箭投入</a:t>
            </a:r>
            <a:r>
              <a:rPr lang="en-US" altLang="zh-CN" dirty="0"/>
              <a:t>20</a:t>
            </a:r>
            <a:r>
              <a:rPr lang="zh-CN" altLang="en-US" dirty="0"/>
              <a:t>分。第四箭投入叫“有终”。</a:t>
            </a:r>
          </a:p>
          <a:p>
            <a:r>
              <a:rPr lang="zh-CN" altLang="en-US" dirty="0"/>
              <a:t>第一箭未入，二三四箭皆入：加一分。此情况叫“散箭”。</a:t>
            </a:r>
          </a:p>
          <a:p>
            <a:r>
              <a:rPr lang="zh-CN" altLang="en-US" dirty="0"/>
              <a:t>箭没有全入壶，叫“倚竿”，不计分。</a:t>
            </a:r>
          </a:p>
          <a:p>
            <a:r>
              <a:rPr lang="zh-CN" altLang="en-US" dirty="0"/>
              <a:t>箭尾入壶，叫“倒中”，不计分。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620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其一，哥窑釉属无光釉，犹如“酥油”般的光泽，色调丰富多彩，有米黄、粉青、奶白诸色。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其二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、“金丝铁线”的纹样，哥窑釉面有网状开片，或重迭犹如冰裂纹，或成细密小开片（“俗成百圾碎”或“龟子纹”），以“金丝铁线”为典型，即较粗琉的黑色裂纹交织着细密的红、黄色裂纹。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三、“聚沫攒珠”般的釉中气泡，哥窑器通常釉层很厚，最厚处甚至与胎的厚度相等，釉内含有气泡，如珠隐现，犹如“聚沫攒珠”般的美韵，这是辨别真假哥窑器的一个传统的方法。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四、“紫口铁足”的风致，哥窑器坯体大都是紫黑色或棕黄色，器皿口部口边缘釉薄处由于隐纹露出胎色而呈黄褐色，同时在底足未挂釉处呈现铁黑色，由此，可以　概括出故有“紫口铁足”之说，这也是区别真假哥窑器的传统方法之一。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6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紫口铁足的特征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074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宋金元</a:t>
            </a:r>
            <a:endParaRPr lang="en-US" altLang="zh-CN" dirty="0" smtClean="0"/>
          </a:p>
          <a:p>
            <a:r>
              <a:rPr lang="zh-CN" altLang="en-US" dirty="0" smtClean="0"/>
              <a:t>格古要论 没有提钧窑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以铜为成色剂</a:t>
            </a:r>
            <a:r>
              <a:rPr lang="zh-CN" altLang="en-US" baseline="0" dirty="0" smtClean="0"/>
              <a:t> 呈现红色</a:t>
            </a:r>
            <a:endParaRPr lang="en-US" altLang="zh-CN" baseline="0" dirty="0" smtClean="0"/>
          </a:p>
          <a:p>
            <a:endParaRPr lang="en-US" altLang="zh-CN" baseline="0" dirty="0" smtClean="0"/>
          </a:p>
          <a:p>
            <a:r>
              <a:rPr lang="zh-CN" altLang="en-US" baseline="0" dirty="0" smtClean="0"/>
              <a:t>窑变  不可控制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10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棺盖，</a:t>
            </a:r>
            <a:r>
              <a:rPr lang="en-US" altLang="zh-CN" dirty="0"/>
              <a:t>Horus</a:t>
            </a:r>
            <a:r>
              <a:rPr lang="zh-CN" altLang="en-US" dirty="0"/>
              <a:t>四个儿子，东西南北，财狼、秃鹫、人类、狒狒，胃、肠、肝、肺。</a:t>
            </a:r>
          </a:p>
          <a:p>
            <a:endParaRPr lang="en-US" altLang="zh-CN" dirty="0" smtClean="0"/>
          </a:p>
          <a:p>
            <a:r>
              <a:rPr lang="zh-CN" altLang="en-US" dirty="0" smtClean="0"/>
              <a:t>马家窑文化 青铜小刀 青铜时代标致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60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颜色不可控制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题钧窑碗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，其中有“围匡底用以铜锁，口足原看似铁坚”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官窑 民窑  陈设器 日用器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8807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宋到元 笔触</a:t>
            </a:r>
            <a:endParaRPr lang="en-US" altLang="zh-CN" dirty="0" smtClean="0"/>
          </a:p>
          <a:p>
            <a:r>
              <a:rPr lang="zh-CN" altLang="en-US" dirty="0" smtClean="0"/>
              <a:t>蚯蚓走泥纹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家财万贯 不如钧瓷一片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十</a:t>
            </a:r>
            <a:r>
              <a:rPr lang="zh-CN" altLang="en-US" baseline="0" dirty="0" smtClean="0"/>
              <a:t> 款</a:t>
            </a:r>
            <a:endParaRPr lang="en-US" altLang="zh-CN" baseline="0" dirty="0" smtClean="0"/>
          </a:p>
          <a:p>
            <a:endParaRPr lang="en-US" altLang="zh-CN" baseline="0" dirty="0" smtClean="0"/>
          </a:p>
          <a:p>
            <a:r>
              <a:rPr lang="zh-CN" altLang="en-US" baseline="0" dirty="0" smtClean="0"/>
              <a:t>支烧痕迹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97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刻官字最多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河北省曲阳县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色调上属于暖白色运用了印花、刻花、划花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回纹</a:t>
            </a:r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372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刻官字最多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御制诗集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五部，收录咏瓷诗近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百首，题为咏定窑的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首。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咏定窑睡孩儿枕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：“北定出精陶，曲肱代枕高。锦绷围处妥，绣榻卧还牢。彼此同一梦，蝶庄且自豪。警眠常送响，底用掷籖劳。”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918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易定 易定碗</a:t>
            </a:r>
            <a:r>
              <a:rPr lang="zh-CN" altLang="en-US" baseline="0" dirty="0" smtClean="0"/>
              <a:t> 有两件 出自一座墓中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376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6956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晋冀鲁豫</a:t>
            </a:r>
            <a:endParaRPr lang="en-US" altLang="zh-CN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endParaRPr lang="en-US" altLang="zh-CN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化妆土  土不好 遮丑</a:t>
            </a:r>
            <a:endParaRPr lang="en-US" altLang="zh-CN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endParaRPr lang="en-US" altLang="zh-CN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题材自由</a:t>
            </a:r>
          </a:p>
          <a:p>
            <a:endParaRPr lang="en-US" altLang="zh-CN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磁州窑</a:t>
            </a:r>
            <a:endParaRPr lang="en-US" altLang="zh-CN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1803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1127 </a:t>
            </a:r>
            <a:r>
              <a:rPr lang="zh-CN" altLang="en-US" dirty="0"/>
              <a:t>靖康之变</a:t>
            </a:r>
            <a:endParaRPr lang="en-US" altLang="zh-CN" dirty="0"/>
          </a:p>
          <a:p>
            <a:r>
              <a:rPr lang="zh-CN" altLang="en-US" dirty="0"/>
              <a:t>浅颜色 北宋河南窑</a:t>
            </a:r>
            <a:r>
              <a:rPr lang="zh-CN" altLang="en-US" dirty="0" smtClean="0"/>
              <a:t>口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文字在瓷器上的体现，如“忍”字，深刻反映了当时金、辽和宋的政治态势；如一个瓷枕就是四个字“家国有安”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为争三寸气 白了少年头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851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金代 河北窑</a:t>
            </a:r>
            <a:r>
              <a:rPr lang="zh-CN" altLang="en-US" dirty="0" smtClean="0"/>
              <a:t>口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动物行 人形 等等</a:t>
            </a:r>
            <a:endParaRPr lang="en-US" altLang="zh-CN" dirty="0" smtClean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叶落猿啼霜满天，江边渔父对愁眠。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月落乌啼霜满天，江枫渔火对愁眠。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姑蘇城外寒山寺，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夜半鐘聲到客船。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6570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花纹鼓起来的都比较早。诞生</a:t>
            </a:r>
            <a:r>
              <a:rPr lang="zh-CN" altLang="en-US" dirty="0" smtClean="0"/>
              <a:t>于唐代 </a:t>
            </a:r>
            <a:r>
              <a:rPr lang="zh-CN" altLang="en-US" dirty="0"/>
              <a:t>发扬于宋代 衰落于元代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39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河姆渡出土了架釜煮器，禁止出境文物</a:t>
            </a:r>
            <a:endParaRPr lang="en-US" altLang="zh-CN" dirty="0"/>
          </a:p>
          <a:p>
            <a:r>
              <a:rPr lang="zh-CN" altLang="en-US" dirty="0"/>
              <a:t>黑陶在还原气氛下烧造，窑炉封闭，加上大量黑烟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9558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陕西彬县出土。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8466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宋到元 笔触</a:t>
            </a:r>
            <a:endParaRPr lang="en-US" altLang="zh-CN" dirty="0" smtClean="0"/>
          </a:p>
          <a:p>
            <a:r>
              <a:rPr lang="zh-CN" altLang="en-US" dirty="0" smtClean="0"/>
              <a:t>蚯蚓走泥纹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家财万贯 不如钧瓷一片</a:t>
            </a:r>
            <a:endParaRPr lang="en-US" altLang="zh-CN" dirty="0" smtClean="0"/>
          </a:p>
          <a:p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题钧窑碗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，其中有“围匡底用以铜锁，口足原看似铁坚”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5858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工艺简化 刻花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767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景德镇  湖田窑最大     好多执壶 胎土好 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御窑厂 明太祖设立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青白釉  影青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饶玉， 断送了玻璃器    导热  炸   柴窑描述最近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瓷土好    有水路，昌江，运输方便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7292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最好的是南宋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北宋发绿 颜色不够纯正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3079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黑釉</a:t>
            </a:r>
            <a:r>
              <a:rPr lang="zh-CN" altLang="en-US" baseline="0" dirty="0"/>
              <a:t> 含铁量超过</a:t>
            </a:r>
            <a:r>
              <a:rPr lang="en-US" altLang="zh-CN" baseline="0" dirty="0"/>
              <a:t>6</a:t>
            </a:r>
            <a:r>
              <a:rPr lang="en-US" altLang="zh-CN" baseline="0" dirty="0" smtClean="0"/>
              <a:t>%</a:t>
            </a:r>
          </a:p>
          <a:p>
            <a:endParaRPr lang="en-US" altLang="zh-CN" baseline="0" dirty="0" smtClean="0"/>
          </a:p>
          <a:p>
            <a:r>
              <a:rPr lang="zh-CN" altLang="en-US" baseline="0" dirty="0" smtClean="0"/>
              <a:t>祭司  开窑的时候 童男童女的血 产生窑变</a:t>
            </a:r>
            <a:endParaRPr lang="en-US" altLang="zh-CN" baseline="0" dirty="0" smtClean="0"/>
          </a:p>
          <a:p>
            <a:endParaRPr lang="en-US" altLang="zh-CN" baseline="0" dirty="0" smtClean="0"/>
          </a:p>
          <a:p>
            <a:r>
              <a:rPr lang="zh-CN" altLang="en-US" baseline="0" dirty="0" smtClean="0"/>
              <a:t>供御</a:t>
            </a:r>
            <a:endParaRPr lang="en-US" altLang="zh-CN" baseline="0" dirty="0" smtClean="0"/>
          </a:p>
          <a:p>
            <a:endParaRPr lang="en-US" altLang="zh-CN" baseline="0" dirty="0" smtClean="0"/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茶录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为宋人蔡襄作于皇祐年间（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1049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—1053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年）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 smtClean="0"/>
              <a:t>《</a:t>
            </a:r>
            <a:r>
              <a:rPr lang="zh-CN" altLang="en-US" dirty="0" smtClean="0"/>
              <a:t>大观茶论</a:t>
            </a:r>
            <a:r>
              <a:rPr lang="en-US" altLang="zh-CN" dirty="0" smtClean="0"/>
              <a:t>》</a:t>
            </a:r>
            <a:r>
              <a:rPr lang="zh-CN" altLang="en-US" dirty="0" smtClean="0"/>
              <a:t>宋徽宗赵佶著于大观年间（</a:t>
            </a:r>
            <a:r>
              <a:rPr lang="en-US" altLang="zh-CN" dirty="0" smtClean="0"/>
              <a:t>1107</a:t>
            </a:r>
            <a:r>
              <a:rPr lang="zh-CN" altLang="en-US" dirty="0" smtClean="0"/>
              <a:t>年</a:t>
            </a:r>
            <a:r>
              <a:rPr lang="en-US" altLang="zh-CN" dirty="0" smtClean="0"/>
              <a:t>—1110</a:t>
            </a:r>
            <a:r>
              <a:rPr lang="zh-CN" altLang="en-US" dirty="0" smtClean="0"/>
              <a:t>年）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0265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国宝，重要文化才，重要美术品，一般美术品</a:t>
            </a:r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7527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茶录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为宋人蔡襄作于皇祐年间（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1049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—1053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年）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dirty="0" smtClean="0"/>
              <a:t>《</a:t>
            </a:r>
            <a:r>
              <a:rPr lang="zh-CN" altLang="en-US" dirty="0" smtClean="0"/>
              <a:t>大观茶论</a:t>
            </a:r>
            <a:r>
              <a:rPr lang="en-US" altLang="zh-CN" dirty="0" smtClean="0"/>
              <a:t>》</a:t>
            </a:r>
            <a:r>
              <a:rPr lang="zh-CN" altLang="en-US" dirty="0" smtClean="0"/>
              <a:t>宋徽宗赵佶著于大观年间（</a:t>
            </a:r>
            <a:r>
              <a:rPr lang="en-US" altLang="zh-CN" dirty="0" smtClean="0"/>
              <a:t>1107</a:t>
            </a:r>
            <a:r>
              <a:rPr lang="zh-CN" altLang="en-US" dirty="0" smtClean="0"/>
              <a:t>年</a:t>
            </a:r>
            <a:r>
              <a:rPr lang="en-US" altLang="zh-CN" dirty="0" smtClean="0"/>
              <a:t>—1110</a:t>
            </a:r>
            <a:r>
              <a:rPr lang="zh-CN" altLang="en-US" dirty="0" smtClean="0"/>
              <a:t>年）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7630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235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烧成温度提高，原料的淘洗亦较精细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963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灰陶是在窯頂封閉的窯內燒製而成，陶土內的鐵離子便會呈還原態而顯灰色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089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汉绿釉</a:t>
            </a:r>
            <a:r>
              <a:rPr lang="zh-CN" altLang="en-US" baseline="0" dirty="0"/>
              <a:t> 汉黄釉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59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低温釉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900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度左右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古玩商李文光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罗振玉</a:t>
            </a:r>
            <a:r>
              <a:rPr lang="zh-CN" alt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古明器图录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卢芹斋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德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Derek </a:t>
            </a:r>
            <a:r>
              <a:rPr lang="en-US" altLang="zh-CN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Bodde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“美帝国主义文化强盗” 发票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收藏热 北宋 晚明 康乾 民国 当代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955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dirty="0"/>
              <a:t>商王室享用的饮酒器，是商代原始瓷的典型作品。</a:t>
            </a:r>
          </a:p>
          <a:p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1F868-2CC2-47F0-8530-51359BDEAE5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27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 rotWithShape="1">
          <a:gsLst>
            <a:gs pos="0">
              <a:schemeClr val="bg1">
                <a:lumMod val="95000"/>
              </a:schemeClr>
            </a:gs>
            <a:gs pos="50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271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619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11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 rotWithShape="1">
          <a:gsLst>
            <a:gs pos="0">
              <a:schemeClr val="bg1">
                <a:lumMod val="95000"/>
              </a:schemeClr>
            </a:gs>
            <a:gs pos="5000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  <a:lvl2pPr>
              <a:defRPr sz="2800">
                <a:latin typeface="华文隶书" panose="02010800040101010101" pitchFamily="2" charset="-122"/>
                <a:ea typeface="华文隶书" panose="02010800040101010101" pitchFamily="2" charset="-122"/>
              </a:defRPr>
            </a:lvl2pPr>
            <a:lvl3pPr>
              <a:defRPr sz="2400">
                <a:latin typeface="华文隶书" panose="02010800040101010101" pitchFamily="2" charset="-122"/>
                <a:ea typeface="华文隶书" panose="02010800040101010101" pitchFamily="2" charset="-122"/>
              </a:defRPr>
            </a:lvl3pPr>
            <a:lvl4pPr>
              <a:defRPr>
                <a:latin typeface="华文隶书" panose="02010800040101010101" pitchFamily="2" charset="-122"/>
                <a:ea typeface="华文隶书" panose="02010800040101010101" pitchFamily="2" charset="-122"/>
              </a:defRPr>
            </a:lvl4pPr>
            <a:lvl5pPr>
              <a:defRPr>
                <a:latin typeface="华文隶书" panose="02010800040101010101" pitchFamily="2" charset="-122"/>
                <a:ea typeface="华文隶书" panose="02010800040101010101" pitchFamily="2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68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22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32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75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华文隶书" panose="02010800040101010101" pitchFamily="2" charset="-122"/>
                <a:ea typeface="华文隶书" panose="020108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2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942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34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46E2C0-FC3E-4308-BB12-76F4F13205BB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4CC87-096A-42E9-B7FD-8A6B3D422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24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31.png"/><Relationship Id="rId4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5" Type="http://schemas.openxmlformats.org/officeDocument/2006/relationships/image" Target="../media/image33.png"/><Relationship Id="rId4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6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28.wdp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microsoft.com/office/2007/relationships/hdphoto" Target="../media/hdphoto3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microsoft.com/office/2007/relationships/hdphoto" Target="../media/hdphoto32.wdp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g"/><Relationship Id="rId4" Type="http://schemas.microsoft.com/office/2007/relationships/hdphoto" Target="../media/hdphoto3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10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2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115.jpg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124.png"/><Relationship Id="rId4" Type="http://schemas.microsoft.com/office/2007/relationships/hdphoto" Target="../media/hdphoto35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6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0.png"/><Relationship Id="rId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24.png"/><Relationship Id="rId4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744393"/>
            <a:ext cx="9144000" cy="2241197"/>
          </a:xfrm>
        </p:spPr>
        <p:txBody>
          <a:bodyPr>
            <a:normAutofit/>
          </a:bodyPr>
          <a:lstStyle/>
          <a:p>
            <a:pPr algn="ctr"/>
            <a:r>
              <a:rPr lang="zh-CN" altLang="en-US" sz="7200" dirty="0">
                <a:latin typeface="华文隶书" panose="02010800040101010101" pitchFamily="2" charset="-122"/>
                <a:ea typeface="华文隶书" panose="02010800040101010101" pitchFamily="2" charset="-122"/>
              </a:rPr>
              <a:t>中国陶瓷</a:t>
            </a:r>
            <a:r>
              <a:rPr lang="zh-CN" altLang="en-US" sz="72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史略</a:t>
            </a:r>
            <a:r>
              <a:rPr lang="en-US" altLang="zh-CN" sz="72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/>
            </a:r>
            <a:br>
              <a:rPr lang="en-US" altLang="zh-CN" sz="72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</a:br>
            <a:r>
              <a:rPr lang="zh-CN" altLang="en-US" sz="3200" dirty="0" smtClean="0">
                <a:latin typeface="+mn-lt"/>
                <a:ea typeface="华文隶书" panose="02010800040101010101" pitchFamily="2" charset="-122"/>
              </a:rPr>
              <a:t>（</a:t>
            </a:r>
            <a:r>
              <a:rPr lang="zh-CN" altLang="en-US" sz="4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史前到唐宋</a:t>
            </a:r>
            <a:r>
              <a:rPr lang="zh-CN" altLang="en-US" sz="32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）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4741880"/>
            <a:ext cx="9144000" cy="718762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dirty="0">
                <a:solidFill>
                  <a:schemeClr val="tx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郑少凯</a:t>
            </a:r>
            <a:endParaRPr lang="en-US" altLang="zh-CN" sz="3600" dirty="0">
              <a:solidFill>
                <a:schemeClr val="tx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11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陶器：釉陶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9721" r="7774" b="5695"/>
          <a:stretch/>
        </p:blipFill>
        <p:spPr>
          <a:xfrm>
            <a:off x="392526" y="1927772"/>
            <a:ext cx="5517172" cy="41125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42" y="3538253"/>
            <a:ext cx="2484604" cy="250207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52855" y="3444255"/>
            <a:ext cx="461665" cy="23786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三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彩刻花叶纹三足盘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72203" y="3538253"/>
            <a:ext cx="461665" cy="25419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刘庭训墓出土唐三彩俑</a:t>
            </a:r>
            <a:endParaRPr lang="zh-CN" altLang="en-US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876" y="1306691"/>
            <a:ext cx="1964459" cy="473363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750858" y="4181834"/>
            <a:ext cx="461665" cy="18584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蓝釉胡服女陶俑</a:t>
            </a:r>
          </a:p>
        </p:txBody>
      </p:sp>
    </p:spTree>
    <p:extLst>
      <p:ext uri="{BB962C8B-B14F-4D97-AF65-F5344CB8AC3E}">
        <p14:creationId xmlns:p14="http://schemas.microsoft.com/office/powerpoint/2010/main" val="11242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古代青瓷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0" l="576" r="99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12" y="2165684"/>
            <a:ext cx="3563467" cy="35583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02495" y="3127457"/>
            <a:ext cx="553998" cy="25003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青釉弦纹樽</a:t>
            </a:r>
            <a:endParaRPr lang="en-US" altLang="zh-CN" sz="2400" dirty="0">
              <a:solidFill>
                <a:prstClr val="black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99507" y="5790630"/>
            <a:ext cx="17924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商代</a:t>
            </a:r>
            <a:endParaRPr lang="en-US" altLang="zh-CN" sz="2000" dirty="0">
              <a:solidFill>
                <a:prstClr val="black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1571 - </a:t>
            </a:r>
            <a:r>
              <a:rPr lang="zh-CN" altLang="en-US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1064</a:t>
            </a: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9" b="957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t="19931" r="9889" b="3188"/>
          <a:stretch/>
        </p:blipFill>
        <p:spPr>
          <a:xfrm>
            <a:off x="6432593" y="2117558"/>
            <a:ext cx="4620126" cy="365459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00608" y="3127458"/>
            <a:ext cx="553998" cy="25003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/>
            <a:r>
              <a:rPr lang="zh-CN" altLang="en-US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四系青瓷尊</a:t>
            </a:r>
            <a:endParaRPr lang="en-US" altLang="zh-CN" sz="2400" dirty="0">
              <a:solidFill>
                <a:prstClr val="black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02522" y="5774386"/>
            <a:ext cx="1680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西周</a:t>
            </a:r>
            <a:endParaRPr lang="en-US" altLang="zh-CN" sz="2000" dirty="0">
              <a:solidFill>
                <a:prstClr val="black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1046 - </a:t>
            </a:r>
            <a:r>
              <a:rPr lang="zh-CN" altLang="en-US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771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503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晋代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" b="975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200" y="1691322"/>
            <a:ext cx="5303544" cy="441685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09358" y="5976293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东晋德清窑黑釉鸡头壶</a:t>
            </a:r>
          </a:p>
        </p:txBody>
      </p:sp>
      <p:sp>
        <p:nvSpPr>
          <p:cNvPr id="8" name="矩形 7"/>
          <p:cNvSpPr/>
          <p:nvPr/>
        </p:nvSpPr>
        <p:spPr>
          <a:xfrm>
            <a:off x="2886922" y="597629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西晋青釉虎子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9648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4" y="2012358"/>
            <a:ext cx="6174606" cy="40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隋白瓷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68" y="1607419"/>
            <a:ext cx="2532627" cy="45232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9" b="97551" l="9982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65" y="1357822"/>
            <a:ext cx="3578028" cy="477286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49042" y="6130691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隋白釉龙柄双联传瓶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t="11297" r="6141" b="3497"/>
          <a:stretch/>
        </p:blipFill>
        <p:spPr>
          <a:xfrm>
            <a:off x="8364355" y="2174708"/>
            <a:ext cx="3368842" cy="395598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187001" y="613069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隋白釉高足杯</a:t>
            </a:r>
          </a:p>
        </p:txBody>
      </p:sp>
      <p:sp>
        <p:nvSpPr>
          <p:cNvPr id="9" name="矩形 8"/>
          <p:cNvSpPr/>
          <p:nvPr/>
        </p:nvSpPr>
        <p:spPr>
          <a:xfrm>
            <a:off x="1243826" y="6130691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隋白釉龙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柄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鸡首壶</a:t>
            </a:r>
          </a:p>
        </p:txBody>
      </p:sp>
    </p:spTree>
    <p:extLst>
      <p:ext uri="{BB962C8B-B14F-4D97-AF65-F5344CB8AC3E}">
        <p14:creationId xmlns:p14="http://schemas.microsoft.com/office/powerpoint/2010/main" val="423246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唐代：邢窑 与</a:t>
            </a:r>
            <a:r>
              <a:rPr lang="en-US" altLang="zh-CN" dirty="0"/>
              <a:t> </a:t>
            </a:r>
            <a:r>
              <a:rPr lang="zh-CN" altLang="en-US" dirty="0"/>
              <a:t>越窑</a:t>
            </a:r>
          </a:p>
        </p:txBody>
      </p:sp>
      <p:sp>
        <p:nvSpPr>
          <p:cNvPr id="5" name="矩形 4"/>
          <p:cNvSpPr/>
          <p:nvPr/>
        </p:nvSpPr>
        <p:spPr>
          <a:xfrm>
            <a:off x="692726" y="5584718"/>
            <a:ext cx="11175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邢瓷类银，越瓷类玉，邢不如越，一也；若邢瓷类雪，则越瓷类冰，邢不如越，二也；邢瓷白而茶色丹，越瓷青而茶色绿，邢不如越，三也</a:t>
            </a:r>
            <a:r>
              <a:rPr lang="zh-CN" altLang="en-US" sz="24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。 </a:t>
            </a:r>
            <a:r>
              <a:rPr lang="en-US" altLang="zh-CN" sz="24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茶经</a:t>
            </a:r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483256" y="1309559"/>
            <a:ext cx="492443" cy="3289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唐代邢窑白釉玉璧形底碗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t="37639" r="16010" b="19028"/>
          <a:stretch/>
        </p:blipFill>
        <p:spPr>
          <a:xfrm>
            <a:off x="6422043" y="3531963"/>
            <a:ext cx="4061213" cy="19584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7084" r="17277" b="9584"/>
          <a:stretch/>
        </p:blipFill>
        <p:spPr>
          <a:xfrm>
            <a:off x="7721600" y="784138"/>
            <a:ext cx="2761656" cy="266397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402669" y="1450258"/>
            <a:ext cx="492443" cy="30451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唐越窑青釉直颈瓶</a:t>
            </a:r>
            <a:endParaRPr lang="en-GB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5BC54D3-9E23-4124-80C2-8378B8A43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7332" r="13939" b="1966"/>
          <a:stretch/>
        </p:blipFill>
        <p:spPr>
          <a:xfrm>
            <a:off x="1950123" y="1497424"/>
            <a:ext cx="2452544" cy="404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唐代：邢窑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10000" y="4303381"/>
            <a:ext cx="492443" cy="17259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/>
            <a:r>
              <a:rPr lang="zh-CN" altLang="en-US" sz="20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唐邢窑白釉罐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t="18333" r="9919" b="6111"/>
          <a:stretch/>
        </p:blipFill>
        <p:spPr>
          <a:xfrm>
            <a:off x="714375" y="2447924"/>
            <a:ext cx="3095625" cy="35813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7" t="3963" r="27012" b="602"/>
          <a:stretch/>
        </p:blipFill>
        <p:spPr>
          <a:xfrm>
            <a:off x="8414806" y="3685216"/>
            <a:ext cx="3056151" cy="279082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81909" y="5567362"/>
            <a:ext cx="492443" cy="1076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翰林款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481910" y="2447924"/>
            <a:ext cx="492443" cy="9851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盈字款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3" t="19722" r="16689" b="9027"/>
          <a:stretch/>
        </p:blipFill>
        <p:spPr>
          <a:xfrm>
            <a:off x="4591050" y="2292722"/>
            <a:ext cx="2600325" cy="373660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233760" y="3122759"/>
            <a:ext cx="492443" cy="29065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唐邢窑白釉执壶“注子”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7965" r="16848" b="10269"/>
          <a:stretch/>
        </p:blipFill>
        <p:spPr>
          <a:xfrm>
            <a:off x="8414806" y="423364"/>
            <a:ext cx="3056151" cy="291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3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唐代：越窑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t="16648" r="8843" b="12856"/>
          <a:stretch/>
        </p:blipFill>
        <p:spPr>
          <a:xfrm>
            <a:off x="1017917" y="3097047"/>
            <a:ext cx="4629151" cy="330375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45126" y="1691322"/>
            <a:ext cx="5479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陆龟蒙诗：九天风露越窑开，夺得千峰秘色来。惜今人无见之耳</a:t>
            </a:r>
            <a:r>
              <a:rPr lang="zh-CN" altLang="en-US" sz="2400" dirty="0" smtClean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。</a:t>
            </a:r>
            <a:r>
              <a:rPr lang="en-US" altLang="zh-CN" sz="2400" dirty="0" smtClean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五杂</a:t>
            </a:r>
            <a:r>
              <a:rPr lang="zh-CN" altLang="en-US" sz="2400" dirty="0" smtClean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俎</a:t>
            </a:r>
            <a:r>
              <a:rPr lang="en-US" altLang="zh-CN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zh-CN" altLang="en-US" sz="1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90" y="1172526"/>
            <a:ext cx="4088510" cy="522827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239502" y="1172526"/>
            <a:ext cx="492443" cy="21758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八棱瓶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595416" y="3097047"/>
            <a:ext cx="492443" cy="23322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五瓣葵口凹底瓷碟</a:t>
            </a:r>
          </a:p>
        </p:txBody>
      </p:sp>
    </p:spTree>
    <p:extLst>
      <p:ext uri="{BB962C8B-B14F-4D97-AF65-F5344CB8AC3E}">
        <p14:creationId xmlns:p14="http://schemas.microsoft.com/office/powerpoint/2010/main" val="38544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唐代：其它窑口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7" t="21667" r="14116" b="8889"/>
          <a:stretch/>
        </p:blipFill>
        <p:spPr>
          <a:xfrm>
            <a:off x="8029054" y="2655838"/>
            <a:ext cx="3407206" cy="310310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82991" y="2137092"/>
            <a:ext cx="461665" cy="28173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长沙窑模印贴花褐斑注子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140" r="16145" b="9027"/>
          <a:stretch/>
        </p:blipFill>
        <p:spPr>
          <a:xfrm>
            <a:off x="4742911" y="2137092"/>
            <a:ext cx="2570802" cy="362184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436260" y="2127680"/>
            <a:ext cx="461665" cy="19505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绞胎琥珀黄釉罐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295597" y="2137092"/>
            <a:ext cx="461665" cy="208392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鲁山窑黑釉蓝斑壶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3" b="9542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9" t="10665" r="12729" b="5402"/>
          <a:stretch/>
        </p:blipFill>
        <p:spPr>
          <a:xfrm>
            <a:off x="931685" y="2127680"/>
            <a:ext cx="2366910" cy="363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唐代：其它窑口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78" y="1855633"/>
            <a:ext cx="6286498" cy="419427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28191" y="6214217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唐鲁山窑黑釉蓝斑腰鼓</a:t>
            </a:r>
          </a:p>
        </p:txBody>
      </p:sp>
    </p:spTree>
    <p:extLst>
      <p:ext uri="{BB962C8B-B14F-4D97-AF65-F5344CB8AC3E}">
        <p14:creationId xmlns:p14="http://schemas.microsoft.com/office/powerpoint/2010/main" val="31561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宋瓷：五大名窑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内库所藏“柴、汝、官、哥、钧、定”。</a:t>
            </a:r>
            <a:r>
              <a:rPr lang="en-US" altLang="zh-CN" sz="2800" dirty="0"/>
              <a:t> 《</a:t>
            </a:r>
            <a:r>
              <a:rPr lang="zh-CN" altLang="en-US" sz="2800" dirty="0"/>
              <a:t>宣德鼎彝谱</a:t>
            </a:r>
            <a:r>
              <a:rPr lang="en-US" altLang="zh-CN" sz="2800" dirty="0" smtClean="0"/>
              <a:t>》</a:t>
            </a:r>
          </a:p>
          <a:p>
            <a:r>
              <a:rPr lang="zh-CN" altLang="en-US" sz="2800" dirty="0"/>
              <a:t>柴窑之外</a:t>
            </a:r>
            <a:r>
              <a:rPr lang="zh-CN" altLang="en-US" sz="2800" dirty="0" smtClean="0"/>
              <a:t>，有定、汝、官、哥四种，皆宋器也。</a:t>
            </a:r>
            <a:r>
              <a:rPr lang="en-US" altLang="zh-CN" sz="2800" dirty="0"/>
              <a:t> 《</a:t>
            </a:r>
            <a:r>
              <a:rPr lang="zh-CN" altLang="en-US" sz="2800" dirty="0"/>
              <a:t>五杂俎</a:t>
            </a:r>
            <a:r>
              <a:rPr lang="en-US" altLang="zh-CN" sz="2800" dirty="0" smtClean="0"/>
              <a:t>》</a:t>
            </a:r>
          </a:p>
          <a:p>
            <a:endParaRPr lang="en-US" altLang="zh-CN" dirty="0" smtClean="0"/>
          </a:p>
          <a:p>
            <a:r>
              <a:rPr lang="zh-CN" altLang="en-US" sz="2800" dirty="0"/>
              <a:t>陶器，柴窑最古。今人得其碎片，亦与金翠同价矣。</a:t>
            </a:r>
            <a:r>
              <a:rPr lang="en-US" altLang="zh-CN" sz="2800" dirty="0"/>
              <a:t>…</a:t>
            </a:r>
            <a:r>
              <a:rPr lang="zh-CN" altLang="en-US" sz="2800" dirty="0"/>
              <a:t>可以妆饰玩具而成器者，杳不可复见矣。世传柴世宗时烧造，所司请其色，御批云：「雨过青天云破处，这般颜色做将来。」</a:t>
            </a:r>
            <a:r>
              <a:rPr lang="en-US" altLang="zh-CN" sz="2800" dirty="0"/>
              <a:t>《</a:t>
            </a:r>
            <a:r>
              <a:rPr lang="zh-CN" altLang="en-US" sz="2800" dirty="0"/>
              <a:t>五杂俎</a:t>
            </a:r>
            <a:r>
              <a:rPr lang="en-US" altLang="zh-CN" sz="2800" dirty="0" smtClean="0"/>
              <a:t>》</a:t>
            </a:r>
            <a:endParaRPr lang="en-US" altLang="zh-CN" sz="2800" dirty="0"/>
          </a:p>
          <a:p>
            <a:r>
              <a:rPr lang="zh-CN" altLang="en-US" sz="2800" dirty="0"/>
              <a:t>柴汝官哥窑，柴则余未之见，且论制不一。有云青如天，明如镜，薄如纸，声如磬，是薄磁也；或云柴窑足多黄土，何相悬也。</a:t>
            </a:r>
            <a:r>
              <a:rPr lang="en-US" altLang="zh-CN" sz="2800" dirty="0"/>
              <a:t> 《</a:t>
            </a:r>
            <a:r>
              <a:rPr lang="zh-CN" altLang="en-US" sz="2800" dirty="0"/>
              <a:t>博物要览</a:t>
            </a:r>
            <a:r>
              <a:rPr lang="en-US" altLang="zh-CN" sz="2800" dirty="0" smtClean="0"/>
              <a:t>》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55797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45127" y="390187"/>
            <a:ext cx="10515600" cy="1325562"/>
          </a:xfrm>
        </p:spPr>
        <p:txBody>
          <a:bodyPr/>
          <a:lstStyle/>
          <a:p>
            <a:r>
              <a:rPr lang="zh-CN" altLang="en-US" dirty="0"/>
              <a:t>开宗明义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45127" y="3134610"/>
            <a:ext cx="2657927" cy="675249"/>
          </a:xfrm>
        </p:spPr>
        <p:txBody>
          <a:bodyPr>
            <a:normAutofit/>
          </a:bodyPr>
          <a:lstStyle/>
          <a:p>
            <a:r>
              <a:rPr lang="zh-CN" altLang="en-US" dirty="0"/>
              <a:t>陶瓷史</a:t>
            </a:r>
            <a:r>
              <a:rPr lang="zh-CN" altLang="en-US" u="sng" dirty="0"/>
              <a:t>略</a:t>
            </a:r>
            <a:endParaRPr lang="en-US" altLang="zh-CN" u="sng" dirty="0"/>
          </a:p>
        </p:txBody>
      </p:sp>
      <p:sp>
        <p:nvSpPr>
          <p:cNvPr id="8" name="矩形 7"/>
          <p:cNvSpPr/>
          <p:nvPr/>
        </p:nvSpPr>
        <p:spPr>
          <a:xfrm>
            <a:off x="845127" y="4151701"/>
            <a:ext cx="3369836" cy="54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</a:pPr>
            <a:r>
              <a:rPr lang="zh-CN" altLang="en-US" sz="32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鉴赏 与 鉴定</a:t>
            </a:r>
            <a:endParaRPr lang="en-US" altLang="zh-CN" sz="3200" dirty="0">
              <a:solidFill>
                <a:prstClr val="black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45127" y="5158013"/>
            <a:ext cx="123623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</a:pPr>
            <a:r>
              <a:rPr lang="zh-CN" altLang="en-US" sz="32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内容</a:t>
            </a:r>
            <a:endParaRPr lang="en-US" altLang="zh-CN" sz="3200" dirty="0">
              <a:solidFill>
                <a:prstClr val="black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45127" y="2091699"/>
            <a:ext cx="6096000" cy="5478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</a:pPr>
            <a:r>
              <a:rPr lang="zh-CN" altLang="en-US" sz="3200" dirty="0" smtClean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诚心 正意</a:t>
            </a:r>
            <a:endParaRPr lang="en-US" altLang="zh-CN" sz="3200" dirty="0">
              <a:solidFill>
                <a:prstClr val="black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8" b="99748" l="5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69" y="1348503"/>
            <a:ext cx="1390614" cy="13871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23" y="324281"/>
            <a:ext cx="1474878" cy="26341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9" b="97074" l="13754" r="896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27" t="6282" r="11174" b="3528"/>
          <a:stretch/>
        </p:blipFill>
        <p:spPr>
          <a:xfrm>
            <a:off x="5411585" y="1342306"/>
            <a:ext cx="1382683" cy="13933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0" b="94472" l="10000" r="92533">
                        <a14:foregroundMark x1="59200" y1="90653" x2="59200" y2="90653"/>
                        <a14:foregroundMark x1="22933" y1="77487" x2="22933" y2="77487"/>
                        <a14:foregroundMark x1="19467" y1="74070" x2="19467" y2="74070"/>
                        <a14:foregroundMark x1="20533" y1="75678" x2="20533" y2="75678"/>
                        <a14:foregroundMark x1="21200" y1="76683" x2="21200" y2="76683"/>
                        <a14:foregroundMark x1="82267" y1="72663" x2="82267" y2="72663"/>
                        <a14:foregroundMark x1="80267" y1="75980" x2="80267" y2="75980"/>
                        <a14:foregroundMark x1="78800" y1="77688" x2="78800" y2="77688"/>
                        <a14:foregroundMark x1="81867" y1="74271" x2="81867" y2="7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83" y="3327617"/>
            <a:ext cx="2456088" cy="32584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7" t="23913" r="24437" b="8261"/>
          <a:stretch/>
        </p:blipFill>
        <p:spPr>
          <a:xfrm>
            <a:off x="7839852" y="3693940"/>
            <a:ext cx="1548248" cy="27761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72616" y1="82617" x2="72616" y2="82617"/>
                        <a14:backgroundMark x1="68582" y1="84180" x2="68582" y2="84180"/>
                        <a14:backgroundMark x1="77017" y1="76855" x2="77017" y2="76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21" t="13043" r="25386" b="7536"/>
          <a:stretch/>
        </p:blipFill>
        <p:spPr>
          <a:xfrm>
            <a:off x="10017796" y="3327617"/>
            <a:ext cx="1617331" cy="32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汝窑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9928" r="9208" b="17079"/>
          <a:stretch/>
        </p:blipFill>
        <p:spPr>
          <a:xfrm>
            <a:off x="5180876" y="3045317"/>
            <a:ext cx="5841921" cy="37232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45127" y="1563362"/>
            <a:ext cx="108296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本朝以定州白磁器有芒，不堪用，遂命汝州造青窑器，故河北唐、邓、耀州悉有之，汝窑为魁</a:t>
            </a:r>
            <a:r>
              <a:rPr lang="zh-CN" altLang="en-US" sz="2000" dirty="0" smtClean="0">
                <a:solidFill>
                  <a:srgbClr val="0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。</a:t>
            </a:r>
            <a:r>
              <a:rPr lang="en-US" altLang="zh-CN" sz="2000" dirty="0">
                <a:solidFill>
                  <a:srgbClr val="0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000" dirty="0">
                <a:solidFill>
                  <a:srgbClr val="0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坦斋笔衡</a:t>
            </a:r>
            <a:r>
              <a:rPr lang="en-US" altLang="zh-CN" sz="2000" dirty="0" smtClean="0">
                <a:solidFill>
                  <a:srgbClr val="0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汝窑器出汝州，</a:t>
            </a:r>
            <a:r>
              <a:rPr lang="zh-TW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宋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时烧</a:t>
            </a:r>
            <a:r>
              <a:rPr lang="zh-TW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者淡青色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。</a:t>
            </a:r>
            <a:r>
              <a:rPr lang="zh-TW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有</a:t>
            </a:r>
            <a:r>
              <a:rPr lang="zh-TW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蟹</a:t>
            </a:r>
            <a:r>
              <a:rPr lang="zh-TW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爪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纹</a:t>
            </a:r>
            <a:r>
              <a:rPr lang="zh-TW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者真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，无纹</a:t>
            </a:r>
            <a:r>
              <a:rPr lang="zh-TW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者尤好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。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格古要论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18" y="2812771"/>
            <a:ext cx="2981739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29025" r="16537" b="14207"/>
          <a:stretch/>
        </p:blipFill>
        <p:spPr>
          <a:xfrm>
            <a:off x="505220" y="1856089"/>
            <a:ext cx="5316290" cy="33276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t="22601" r="18730" b="17935"/>
          <a:stretch/>
        </p:blipFill>
        <p:spPr>
          <a:xfrm>
            <a:off x="5961742" y="2305878"/>
            <a:ext cx="5856216" cy="4259067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</p:spPr>
        <p:txBody>
          <a:bodyPr/>
          <a:lstStyle/>
          <a:p>
            <a:r>
              <a:rPr lang="zh-CN" altLang="en-US" dirty="0"/>
              <a:t>汝窑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117939" y="5183715"/>
            <a:ext cx="317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汝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窑</a:t>
            </a:r>
            <a:r>
              <a:rPr lang="zh-TW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青瓷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无纹</a:t>
            </a:r>
            <a:r>
              <a:rPr lang="zh-TW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水仙盆</a:t>
            </a:r>
            <a:endParaRPr lang="zh-CN" altLang="en-US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06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594" y="89666"/>
            <a:ext cx="3451797" cy="66930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61929" y="3995684"/>
            <a:ext cx="461665" cy="27870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十二美人图之博古幽思图</a:t>
            </a: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</p:spPr>
        <p:txBody>
          <a:bodyPr/>
          <a:lstStyle/>
          <a:p>
            <a:r>
              <a:rPr lang="zh-CN" altLang="en-US" dirty="0"/>
              <a:t>汝窑</a:t>
            </a:r>
          </a:p>
        </p:txBody>
      </p:sp>
      <p:sp>
        <p:nvSpPr>
          <p:cNvPr id="4" name="矩形 3"/>
          <p:cNvSpPr/>
          <p:nvPr/>
        </p:nvSpPr>
        <p:spPr>
          <a:xfrm>
            <a:off x="746316" y="5563806"/>
            <a:ext cx="6734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191919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乾隆十年（</a:t>
            </a:r>
            <a:r>
              <a:rPr lang="en-US" altLang="zh-CN" dirty="0">
                <a:solidFill>
                  <a:srgbClr val="191919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1745</a:t>
            </a:r>
            <a:r>
              <a:rPr lang="zh-CN" altLang="en-US" dirty="0">
                <a:solidFill>
                  <a:srgbClr val="191919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）五月时曾传旨：将猫食盆另配一紫檀木座，落矮些，足子下深些，座内安抽屉。</a:t>
            </a:r>
            <a:endParaRPr lang="zh-CN" altLang="en-US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1967416"/>
            <a:ext cx="6537140" cy="347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3333" r="8464" b="1429"/>
          <a:stretch/>
        </p:blipFill>
        <p:spPr>
          <a:xfrm>
            <a:off x="615351" y="1468754"/>
            <a:ext cx="4557014" cy="39284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141" y="1468753"/>
            <a:ext cx="6243910" cy="48119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31946" y="5427296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大英博物馆藏铜口汝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窑碗</a:t>
            </a: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</p:spPr>
        <p:txBody>
          <a:bodyPr/>
          <a:lstStyle/>
          <a:p>
            <a:r>
              <a:rPr lang="zh-CN" altLang="en-US" dirty="0"/>
              <a:t>汝窑</a:t>
            </a:r>
          </a:p>
        </p:txBody>
      </p:sp>
    </p:spTree>
    <p:extLst>
      <p:ext uri="{BB962C8B-B14F-4D97-AF65-F5344CB8AC3E}">
        <p14:creationId xmlns:p14="http://schemas.microsoft.com/office/powerpoint/2010/main" val="29918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汝窑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27" y="1490867"/>
            <a:ext cx="5449537" cy="48900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33188" r="10169" b="10580"/>
          <a:stretch/>
        </p:blipFill>
        <p:spPr>
          <a:xfrm>
            <a:off x="699563" y="1490868"/>
            <a:ext cx="5357191" cy="489005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492142" y="1490867"/>
            <a:ext cx="492443" cy="313483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大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英博物馆藏 北宋汝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窑洗</a:t>
            </a:r>
          </a:p>
        </p:txBody>
      </p:sp>
    </p:spTree>
    <p:extLst>
      <p:ext uri="{BB962C8B-B14F-4D97-AF65-F5344CB8AC3E}">
        <p14:creationId xmlns:p14="http://schemas.microsoft.com/office/powerpoint/2010/main" val="9512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汝窑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t="11231" r="13417" b="5973"/>
          <a:stretch/>
        </p:blipFill>
        <p:spPr>
          <a:xfrm>
            <a:off x="357809" y="1967946"/>
            <a:ext cx="3670077" cy="3538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t="14203" r="18034" b="7246"/>
          <a:stretch/>
        </p:blipFill>
        <p:spPr>
          <a:xfrm>
            <a:off x="8122726" y="1967946"/>
            <a:ext cx="3747074" cy="35381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2464" r="12477" b="3623"/>
          <a:stretch/>
        </p:blipFill>
        <p:spPr>
          <a:xfrm>
            <a:off x="4213394" y="1955062"/>
            <a:ext cx="3723823" cy="35381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572329" y="5493240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大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英博物馆藏北宋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汝窑盘</a:t>
            </a:r>
          </a:p>
        </p:txBody>
      </p:sp>
      <p:sp>
        <p:nvSpPr>
          <p:cNvPr id="8" name="矩形 7"/>
          <p:cNvSpPr/>
          <p:nvPr/>
        </p:nvSpPr>
        <p:spPr>
          <a:xfrm>
            <a:off x="8493287" y="5506124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台北故宫北宋汝窑青瓷洗</a:t>
            </a:r>
          </a:p>
        </p:txBody>
      </p:sp>
      <p:sp>
        <p:nvSpPr>
          <p:cNvPr id="9" name="矩形 8"/>
          <p:cNvSpPr/>
          <p:nvPr/>
        </p:nvSpPr>
        <p:spPr>
          <a:xfrm>
            <a:off x="689871" y="5493240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台北故宫北宋汝窑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青瓷碟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58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官窑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20979" r="8782" b="12664"/>
          <a:stretch/>
        </p:blipFill>
        <p:spPr>
          <a:xfrm>
            <a:off x="662998" y="3358098"/>
            <a:ext cx="3740038" cy="22841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76016" y="5642223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官窑青釉圆洗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t="12608" r="11951" b="4058"/>
          <a:stretch/>
        </p:blipFill>
        <p:spPr>
          <a:xfrm>
            <a:off x="8433757" y="833672"/>
            <a:ext cx="3428706" cy="480855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158095" y="5641565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官窑青釉蒜头瓶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42" y="1222513"/>
            <a:ext cx="3338150" cy="441971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02271" y="5641565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官窑青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釉琮式瓶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28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官窑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9" t="15362" r="19577" b="7970"/>
          <a:stretch/>
        </p:blipFill>
        <p:spPr>
          <a:xfrm>
            <a:off x="1838739" y="1252331"/>
            <a:ext cx="3140766" cy="52577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19855" r="20347" b="3623"/>
          <a:stretch/>
        </p:blipFill>
        <p:spPr>
          <a:xfrm>
            <a:off x="6858000" y="1252331"/>
            <a:ext cx="3279913" cy="524786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79505" y="1252331"/>
            <a:ext cx="461665" cy="215379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宋 </a:t>
            </a:r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官窑翠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青琮式瓶 </a:t>
            </a:r>
          </a:p>
        </p:txBody>
      </p:sp>
      <p:sp>
        <p:nvSpPr>
          <p:cNvPr id="7" name="矩形 6"/>
          <p:cNvSpPr/>
          <p:nvPr/>
        </p:nvSpPr>
        <p:spPr>
          <a:xfrm>
            <a:off x="10137913" y="1252331"/>
            <a:ext cx="461665" cy="234134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宋</a:t>
            </a:r>
            <a:r>
              <a:rPr lang="zh-CN" altLang="en-US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 龙泉窑青瓷</a:t>
            </a:r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琮式瓶</a:t>
            </a:r>
          </a:p>
        </p:txBody>
      </p:sp>
    </p:spTree>
    <p:extLst>
      <p:ext uri="{BB962C8B-B14F-4D97-AF65-F5344CB8AC3E}">
        <p14:creationId xmlns:p14="http://schemas.microsoft.com/office/powerpoint/2010/main" val="8352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哥窑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45127" y="1828800"/>
            <a:ext cx="4551821" cy="4351337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哥窑与龙泉窑皆出处州龙泉县；南宋时有章生一、生二弟兄各主一窑，生一所陶者为哥窑，以名故也，章生二所陶者为龙泉，以地名也。其色皆青，浓淡不一；其足皆铁色，亦浓淡不一。 </a:t>
            </a:r>
            <a:r>
              <a:rPr lang="en-US" altLang="zh-CN" sz="2400" dirty="0"/>
              <a:t>《</a:t>
            </a:r>
            <a:r>
              <a:rPr lang="zh-CN" altLang="en-US" sz="2400" dirty="0"/>
              <a:t>七修类稿续稿</a:t>
            </a:r>
            <a:r>
              <a:rPr lang="en-US" altLang="zh-CN" sz="2400" dirty="0"/>
              <a:t>》</a:t>
            </a:r>
          </a:p>
          <a:p>
            <a:endParaRPr lang="en-US" altLang="zh-CN" sz="2400" dirty="0" smtClean="0"/>
          </a:p>
          <a:p>
            <a:r>
              <a:rPr lang="zh-CN" altLang="en-US" sz="2400" dirty="0" smtClean="0"/>
              <a:t>从</a:t>
            </a:r>
            <a:r>
              <a:rPr lang="zh-CN" altLang="en-US" sz="2400" dirty="0"/>
              <a:t>其兄其生一，所主之窑，皆浇白断纹，号百极碎，亦冠绝当世。 </a:t>
            </a:r>
            <a:r>
              <a:rPr lang="en-US" altLang="zh-CN" sz="2400" dirty="0"/>
              <a:t>《</a:t>
            </a:r>
            <a:r>
              <a:rPr lang="zh-CN" altLang="en-US" sz="2400" dirty="0"/>
              <a:t>处州府志</a:t>
            </a:r>
            <a:r>
              <a:rPr lang="en-US" altLang="zh-CN" sz="2400" dirty="0"/>
              <a:t>》</a:t>
            </a:r>
            <a:endParaRPr lang="zh-CN" altLang="en-US" sz="2400" dirty="0"/>
          </a:p>
          <a:p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10475844" y="904461"/>
            <a:ext cx="492443" cy="235322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宋哥窑青釉贯耳瓶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t="9855" r="17001" b="1305"/>
          <a:stretch/>
        </p:blipFill>
        <p:spPr>
          <a:xfrm>
            <a:off x="6878901" y="904461"/>
            <a:ext cx="3596943" cy="555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2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投壶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80" y="1201648"/>
            <a:ext cx="7980120" cy="5344372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167" r="9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6" r="17408"/>
          <a:stretch/>
        </p:blipFill>
        <p:spPr>
          <a:xfrm>
            <a:off x="1002145" y="1828376"/>
            <a:ext cx="1880685" cy="40909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96725" y="6056345"/>
            <a:ext cx="69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宋代</a:t>
            </a:r>
          </a:p>
        </p:txBody>
      </p:sp>
    </p:spTree>
    <p:extLst>
      <p:ext uri="{BB962C8B-B14F-4D97-AF65-F5344CB8AC3E}">
        <p14:creationId xmlns:p14="http://schemas.microsoft.com/office/powerpoint/2010/main" val="10564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陶器 与 瓷器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933732"/>
              </p:ext>
            </p:extLst>
          </p:nvPr>
        </p:nvGraphicFramePr>
        <p:xfrm>
          <a:off x="2314714" y="1691322"/>
          <a:ext cx="7576425" cy="424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475">
                  <a:extLst>
                    <a:ext uri="{9D8B030D-6E8A-4147-A177-3AD203B41FA5}">
                      <a16:colId xmlns:a16="http://schemas.microsoft.com/office/drawing/2014/main" val="3268556390"/>
                    </a:ext>
                  </a:extLst>
                </a:gridCol>
                <a:gridCol w="2525475">
                  <a:extLst>
                    <a:ext uri="{9D8B030D-6E8A-4147-A177-3AD203B41FA5}">
                      <a16:colId xmlns:a16="http://schemas.microsoft.com/office/drawing/2014/main" val="3841740979"/>
                    </a:ext>
                  </a:extLst>
                </a:gridCol>
                <a:gridCol w="2525475">
                  <a:extLst>
                    <a:ext uri="{9D8B030D-6E8A-4147-A177-3AD203B41FA5}">
                      <a16:colId xmlns:a16="http://schemas.microsoft.com/office/drawing/2014/main" val="1516021495"/>
                    </a:ext>
                  </a:extLst>
                </a:gridCol>
              </a:tblGrid>
              <a:tr h="692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CN" altLang="en-US" sz="3200" dirty="0">
                        <a:solidFill>
                          <a:schemeClr val="tx1"/>
                        </a:solidFill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陶器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200" dirty="0">
                          <a:solidFill>
                            <a:schemeClr val="tx1"/>
                          </a:solidFill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瓷器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013160"/>
                  </a:ext>
                </a:extLst>
              </a:tr>
              <a:tr h="7376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zh-CN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华文隶书" panose="02010800040101010101" pitchFamily="2" charset="-122"/>
                          <a:ea typeface="华文隶书" panose="02010800040101010101" pitchFamily="2" charset="-122"/>
                          <a:cs typeface="+mn-cs"/>
                        </a:rPr>
                        <a:t>原材料</a:t>
                      </a:r>
                      <a:endParaRPr kumimoji="0" lang="en-US" altLang="zh-C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华文隶书" panose="02010800040101010101" pitchFamily="2" charset="-122"/>
                        <a:ea typeface="华文隶书" panose="02010800040101010101" pitchFamily="2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黏土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瓷土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6623639"/>
                  </a:ext>
                </a:extLst>
              </a:tr>
              <a:tr h="7376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zh-CN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华文隶书" panose="02010800040101010101" pitchFamily="2" charset="-122"/>
                          <a:ea typeface="华文隶书" panose="02010800040101010101" pitchFamily="2" charset="-122"/>
                          <a:cs typeface="+mn-cs"/>
                        </a:rPr>
                        <a:t>烧造温度</a:t>
                      </a:r>
                      <a:endParaRPr kumimoji="0" lang="en-US" altLang="zh-C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华文隶书" panose="02010800040101010101" pitchFamily="2" charset="-122"/>
                        <a:ea typeface="华文隶书" panose="02010800040101010101" pitchFamily="2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&lt; 1200</a:t>
                      </a:r>
                      <a:endParaRPr lang="zh-CN" altLang="en-US" sz="3200" dirty="0"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&gt;</a:t>
                      </a:r>
                      <a:r>
                        <a:rPr lang="en-US" altLang="zh-CN" sz="3200" baseline="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 </a:t>
                      </a:r>
                      <a:r>
                        <a:rPr lang="en-US" altLang="zh-CN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1200</a:t>
                      </a:r>
                      <a:endParaRPr lang="zh-CN" altLang="en-US" sz="3200" dirty="0"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3758071"/>
                  </a:ext>
                </a:extLst>
              </a:tr>
              <a:tr h="6925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zh-CN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华文隶书" panose="02010800040101010101" pitchFamily="2" charset="-122"/>
                          <a:ea typeface="华文隶书" panose="02010800040101010101" pitchFamily="2" charset="-122"/>
                          <a:cs typeface="+mn-cs"/>
                        </a:rPr>
                        <a:t>硬度</a:t>
                      </a:r>
                      <a:endParaRPr kumimoji="0" lang="en-US" altLang="zh-CN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华文隶书" panose="02010800040101010101" pitchFamily="2" charset="-122"/>
                        <a:ea typeface="华文隶书" panose="02010800040101010101" pitchFamily="2" charset="-122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较软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2590"/>
                  </a:ext>
                </a:extLst>
              </a:tr>
              <a:tr h="692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吸水率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&gt; 10%</a:t>
                      </a:r>
                      <a:endParaRPr lang="zh-CN" altLang="en-US" sz="3200" dirty="0"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&lt; 0.5%</a:t>
                      </a:r>
                      <a:endParaRPr lang="zh-CN" altLang="en-US" sz="3200" dirty="0">
                        <a:latin typeface="华文隶书" panose="02010800040101010101" pitchFamily="2" charset="-122"/>
                        <a:ea typeface="华文隶书" panose="02010800040101010101" pitchFamily="2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922227"/>
                  </a:ext>
                </a:extLst>
              </a:tr>
              <a:tr h="6925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透明度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不透明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3200" dirty="0">
                          <a:latin typeface="华文隶书" panose="02010800040101010101" pitchFamily="2" charset="-122"/>
                          <a:ea typeface="华文隶书" panose="02010800040101010101" pitchFamily="2" charset="-122"/>
                        </a:rPr>
                        <a:t>半透明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87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0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哥窑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6" t="6897" r="11244" b="9268"/>
          <a:stretch/>
        </p:blipFill>
        <p:spPr>
          <a:xfrm>
            <a:off x="5155275" y="1059572"/>
            <a:ext cx="5834269" cy="542949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45126" y="1691322"/>
            <a:ext cx="41343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哥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窑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瓷以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粉青色为上，淡白次之，油灰最下。 纹取冰裂、鳝血、铁足为上，梅花片、墨纹次之，细碎纹最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下。</a:t>
            </a:r>
            <a:r>
              <a:rPr lang="en-US" altLang="zh-CN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长物志</a:t>
            </a:r>
            <a:r>
              <a:rPr lang="en-US" altLang="zh-CN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明 文震亨 </a:t>
            </a:r>
          </a:p>
        </p:txBody>
      </p:sp>
      <p:sp>
        <p:nvSpPr>
          <p:cNvPr id="10" name="矩形 9"/>
          <p:cNvSpPr/>
          <p:nvPr/>
        </p:nvSpPr>
        <p:spPr>
          <a:xfrm>
            <a:off x="10989544" y="1059572"/>
            <a:ext cx="461665" cy="228524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dirty="0">
                <a:latin typeface="华文隶书" panose="02010800040101010101" pitchFamily="2" charset="-122"/>
                <a:ea typeface="华文隶书" panose="02010800040101010101" pitchFamily="2" charset="-122"/>
              </a:rPr>
              <a:t>宋哥窑青釉菊瓣式盘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t="38115" r="7774" b="14494"/>
          <a:stretch/>
        </p:blipFill>
        <p:spPr>
          <a:xfrm>
            <a:off x="940413" y="4027763"/>
            <a:ext cx="3843679" cy="171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哥窑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t="28115" r="11662" b="8986"/>
          <a:stretch/>
        </p:blipFill>
        <p:spPr>
          <a:xfrm>
            <a:off x="845127" y="2037522"/>
            <a:ext cx="5414536" cy="352839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36732" y="5542782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宋哥窑青釉鱼耳炉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t="8985" r="12623" b="6377"/>
          <a:stretch/>
        </p:blipFill>
        <p:spPr>
          <a:xfrm>
            <a:off x="6728791" y="924339"/>
            <a:ext cx="4808481" cy="46415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280737" y="5573560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宋哥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窑青釉葵瓣口盘</a:t>
            </a:r>
          </a:p>
        </p:txBody>
      </p:sp>
    </p:spTree>
    <p:extLst>
      <p:ext uri="{BB962C8B-B14F-4D97-AF65-F5344CB8AC3E}">
        <p14:creationId xmlns:p14="http://schemas.microsoft.com/office/powerpoint/2010/main" val="388267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钧窑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/>
              <a:t>古窑只存于今世者，在宋曰钧、曰汝、曰定、曰官、曰哥、曰龙泉、曰建。</a:t>
            </a:r>
            <a:r>
              <a:rPr lang="en-US" altLang="zh-CN" sz="2800" dirty="0"/>
              <a:t>《</a:t>
            </a:r>
            <a:r>
              <a:rPr lang="zh-CN" altLang="en-US" sz="2800" dirty="0"/>
              <a:t>陶雅</a:t>
            </a:r>
            <a:r>
              <a:rPr lang="en-US" altLang="zh-CN" sz="2800" dirty="0"/>
              <a:t>》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1" t="28552" r="24043" b="12318"/>
          <a:stretch/>
        </p:blipFill>
        <p:spPr>
          <a:xfrm>
            <a:off x="1063487" y="2747759"/>
            <a:ext cx="4492486" cy="389158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56511" y="2747759"/>
            <a:ext cx="492443" cy="3072316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宋钧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窑天蓝釉三足筒式炉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24494" r="15129" b="7970"/>
          <a:stretch/>
        </p:blipFill>
        <p:spPr>
          <a:xfrm>
            <a:off x="6197496" y="2747759"/>
            <a:ext cx="5217742" cy="391540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419879" y="2804139"/>
            <a:ext cx="492443" cy="3072316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宋钧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窑玫瑰紫釉长方花盆</a:t>
            </a:r>
          </a:p>
        </p:txBody>
      </p:sp>
    </p:spTree>
    <p:extLst>
      <p:ext uri="{BB962C8B-B14F-4D97-AF65-F5344CB8AC3E}">
        <p14:creationId xmlns:p14="http://schemas.microsoft.com/office/powerpoint/2010/main" val="107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钧窑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 t="13623" r="10245" b="4928"/>
          <a:stretch/>
        </p:blipFill>
        <p:spPr>
          <a:xfrm>
            <a:off x="1063488" y="1691322"/>
            <a:ext cx="3943764" cy="48287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07253" y="1691322"/>
            <a:ext cx="492443" cy="253050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宋钧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窑月白釉出戟尊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23044" r="1786" b="11304"/>
          <a:stretch/>
        </p:blipFill>
        <p:spPr>
          <a:xfrm>
            <a:off x="5774636" y="2287746"/>
            <a:ext cx="6172200" cy="363589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742481" y="5923645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宋钧窑鼓式三足洗</a:t>
            </a:r>
          </a:p>
        </p:txBody>
      </p:sp>
    </p:spTree>
    <p:extLst>
      <p:ext uri="{BB962C8B-B14F-4D97-AF65-F5344CB8AC3E}">
        <p14:creationId xmlns:p14="http://schemas.microsoft.com/office/powerpoint/2010/main" val="21939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钧窑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25362" r="7662" b="5942"/>
          <a:stretch/>
        </p:blipFill>
        <p:spPr>
          <a:xfrm>
            <a:off x="845127" y="2693503"/>
            <a:ext cx="4771431" cy="31109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43471" y="5917959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宋钧窑玫瑰紫釉葵花式花盆托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6" y="786859"/>
            <a:ext cx="5967495" cy="501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定窑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0" b="9941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14793"/>
          <a:stretch/>
        </p:blipFill>
        <p:spPr>
          <a:xfrm>
            <a:off x="4396506" y="2485813"/>
            <a:ext cx="3050469" cy="303119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41024" y="5517007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宋定窑白釉刻花牡丹纹盘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t="23623" r="8542" b="11014"/>
          <a:stretch/>
        </p:blipFill>
        <p:spPr>
          <a:xfrm>
            <a:off x="7705392" y="2945128"/>
            <a:ext cx="4271259" cy="25718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51006" y="5517007"/>
            <a:ext cx="1980029" cy="40011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宋定窑白釉盏托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4782" r="12122" b="1014"/>
          <a:stretch/>
        </p:blipFill>
        <p:spPr>
          <a:xfrm>
            <a:off x="326026" y="2110157"/>
            <a:ext cx="3856581" cy="348863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244422" y="5598793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宋定窑刻花纹洗</a:t>
            </a:r>
          </a:p>
        </p:txBody>
      </p:sp>
    </p:spTree>
    <p:extLst>
      <p:ext uri="{BB962C8B-B14F-4D97-AF65-F5344CB8AC3E}">
        <p14:creationId xmlns:p14="http://schemas.microsoft.com/office/powerpoint/2010/main" val="33147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定窑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34348" r="6884" b="7102"/>
          <a:stretch/>
        </p:blipFill>
        <p:spPr>
          <a:xfrm>
            <a:off x="934579" y="3372824"/>
            <a:ext cx="4458976" cy="23671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61091" y="5783978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定窑白釉刻乾隆御制诗碗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9718" r="4118" b="6424"/>
          <a:stretch/>
        </p:blipFill>
        <p:spPr>
          <a:xfrm>
            <a:off x="6298090" y="2314307"/>
            <a:ext cx="5062637" cy="34488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929161" y="5783978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定窑白釉孩儿枕</a:t>
            </a:r>
          </a:p>
        </p:txBody>
      </p:sp>
      <p:sp>
        <p:nvSpPr>
          <p:cNvPr id="8" name="矩形 7"/>
          <p:cNvSpPr/>
          <p:nvPr/>
        </p:nvSpPr>
        <p:spPr>
          <a:xfrm>
            <a:off x="818581" y="1735293"/>
            <a:ext cx="46909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北定出精陶，曲肱代枕高。锦绷围处妥，绣榻卧还牢。彼此同一梦，蝶庄且自豪。警眠常送响，底用掷</a:t>
            </a:r>
            <a:r>
              <a:rPr lang="zh-CN" altLang="en-US" sz="2000" dirty="0">
                <a:latin typeface="隶书" panose="02010509060101010101" pitchFamily="49" charset="-122"/>
                <a:ea typeface="隶书" panose="02010509060101010101" pitchFamily="49" charset="-122"/>
              </a:rPr>
              <a:t>籖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劳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。</a:t>
            </a:r>
            <a:r>
              <a:rPr lang="en-US" altLang="zh-CN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咏定窑睡孩儿枕</a:t>
            </a:r>
            <a:r>
              <a:rPr lang="en-US" altLang="zh-CN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87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定窑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t="13214" r="16353" b="10051"/>
          <a:stretch/>
        </p:blipFill>
        <p:spPr>
          <a:xfrm>
            <a:off x="1013789" y="1691322"/>
            <a:ext cx="4224131" cy="421351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94638" y="5904840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五代定窑白釉“官”字款碗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t="15119" r="21500" b="12774"/>
          <a:stretch/>
        </p:blipFill>
        <p:spPr>
          <a:xfrm>
            <a:off x="6321288" y="1801409"/>
            <a:ext cx="4353640" cy="410343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866892" y="5904840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dirty="0">
                <a:solidFill>
                  <a:srgbClr val="474747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定窑白釉刻“官”字款水丞</a:t>
            </a:r>
            <a:endParaRPr lang="zh-CN" altLang="en-US" sz="2000" b="0" i="0" dirty="0">
              <a:solidFill>
                <a:srgbClr val="474747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866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宋瓷：八大民窑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05679" y="1691322"/>
            <a:ext cx="94024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北方：磁州窑</a:t>
            </a:r>
            <a:r>
              <a:rPr lang="zh-CN" altLang="en-US" sz="28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、耀州窑、钧窑、定</a:t>
            </a:r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窑</a:t>
            </a:r>
            <a:endParaRPr lang="en-US" altLang="zh-CN" sz="28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南方：饶</a:t>
            </a:r>
            <a:r>
              <a:rPr lang="zh-CN" altLang="en-US" sz="2800" dirty="0">
                <a:latin typeface="华文隶书" panose="02010800040101010101" pitchFamily="2" charset="-122"/>
                <a:ea typeface="华文隶书" panose="02010800040101010101" pitchFamily="2" charset="-122"/>
              </a:rPr>
              <a:t>州</a:t>
            </a:r>
            <a:r>
              <a:rPr lang="zh-CN" altLang="en-US" sz="28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窑，龙泉窑</a:t>
            </a:r>
            <a:r>
              <a:rPr lang="zh-CN" altLang="en-US" sz="28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、建窑、吉州窑</a:t>
            </a:r>
          </a:p>
        </p:txBody>
      </p:sp>
    </p:spTree>
    <p:extLst>
      <p:ext uri="{BB962C8B-B14F-4D97-AF65-F5344CB8AC3E}">
        <p14:creationId xmlns:p14="http://schemas.microsoft.com/office/powerpoint/2010/main" val="24750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磁州窑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11160" r="18578" b="6522"/>
          <a:stretch/>
        </p:blipFill>
        <p:spPr>
          <a:xfrm>
            <a:off x="7647414" y="723944"/>
            <a:ext cx="3120887" cy="564542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768301" y="1033352"/>
            <a:ext cx="492443" cy="334322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磁州窑白地黑花花卉纹梅瓶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27040" r="10151" b="10974"/>
          <a:stretch/>
        </p:blipFill>
        <p:spPr>
          <a:xfrm>
            <a:off x="903531" y="2017644"/>
            <a:ext cx="5238928" cy="353671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91779" y="5554362"/>
            <a:ext cx="3262432" cy="40011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宋磁州窑白地黑花婴戏纹枕</a:t>
            </a:r>
          </a:p>
        </p:txBody>
      </p:sp>
    </p:spTree>
    <p:extLst>
      <p:ext uri="{BB962C8B-B14F-4D97-AF65-F5344CB8AC3E}">
        <p14:creationId xmlns:p14="http://schemas.microsoft.com/office/powerpoint/2010/main" val="32221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陶器：红陶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7" b="100000" l="21683" r="76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8097" r="19602"/>
          <a:stretch/>
        </p:blipFill>
        <p:spPr>
          <a:xfrm>
            <a:off x="845127" y="2553208"/>
            <a:ext cx="2914464" cy="289655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61555" y="5721349"/>
            <a:ext cx="50446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仙人洞遗址 绳纹红陶罐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1 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万年</a:t>
            </a:r>
          </a:p>
        </p:txBody>
      </p:sp>
      <p:sp>
        <p:nvSpPr>
          <p:cNvPr id="9" name="矩形 8"/>
          <p:cNvSpPr/>
          <p:nvPr/>
        </p:nvSpPr>
        <p:spPr>
          <a:xfrm>
            <a:off x="4367867" y="5711894"/>
            <a:ext cx="3385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裴李岗文化 红陶三足壶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约前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7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000  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-- 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5000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7571" y1="87963" x2="37571" y2="87963"/>
                        <a14:backgroundMark x1="44714" y1="85833" x2="44714" y2="85833"/>
                        <a14:backgroundMark x1="62429" y1="86019" x2="62429" y2="86019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7" t="29722" r="16143" b="8611"/>
          <a:stretch/>
        </p:blipFill>
        <p:spPr>
          <a:xfrm>
            <a:off x="4783142" y="2117271"/>
            <a:ext cx="2554469" cy="33755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78" b="97222" l="7115" r="89921">
                        <a14:backgroundMark x1="36957" y1="91778" x2="36957" y2="91778"/>
                        <a14:backgroundMark x1="61858" y1="86778" x2="61858" y2="86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9" t="4727" r="7570" b="5829"/>
          <a:stretch/>
        </p:blipFill>
        <p:spPr>
          <a:xfrm>
            <a:off x="8732363" y="1352008"/>
            <a:ext cx="2211862" cy="414081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812170" y="5711894"/>
            <a:ext cx="4052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仰韶文化半坡类型 小口尖底陶瓶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约前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7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000  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-- 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5000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47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latin typeface="华文隶书" panose="02010800040101010101" pitchFamily="2" charset="-122"/>
                <a:ea typeface="华文隶书" panose="02010800040101010101" pitchFamily="2" charset="-122"/>
              </a:rPr>
              <a:t>磁州窑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779717" y="5231031"/>
            <a:ext cx="856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北宋 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1071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5" y="1983006"/>
            <a:ext cx="4613671" cy="3248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17222" r="15323" b="11944"/>
          <a:stretch/>
        </p:blipFill>
        <p:spPr>
          <a:xfrm>
            <a:off x="6848475" y="1983007"/>
            <a:ext cx="4419861" cy="3248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06953" y="5231032"/>
            <a:ext cx="2360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北宋 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960-1127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19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latin typeface="华文隶书" panose="02010800040101010101" pitchFamily="2" charset="-122"/>
                <a:ea typeface="华文隶书" panose="02010800040101010101" pitchFamily="2" charset="-122"/>
              </a:rPr>
              <a:t>磁州窑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t="11077" r="14681" b="9949"/>
          <a:stretch/>
        </p:blipFill>
        <p:spPr>
          <a:xfrm>
            <a:off x="6287958" y="1548447"/>
            <a:ext cx="4427598" cy="409765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79704" y="5687097"/>
            <a:ext cx="305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金代磁州窑如意形枕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1115 - 1234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t="15276" r="12048" b="16351"/>
          <a:stretch/>
        </p:blipFill>
        <p:spPr>
          <a:xfrm>
            <a:off x="1256885" y="2770620"/>
            <a:ext cx="4153479" cy="28754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043068" y="5646105"/>
            <a:ext cx="2581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金代磁州窑八方枕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1115 - 1234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733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耀州窑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t="18875" r="22851" b="4605"/>
          <a:stretch/>
        </p:blipFill>
        <p:spPr>
          <a:xfrm>
            <a:off x="8627942" y="2141435"/>
            <a:ext cx="3134473" cy="372104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84793" y="5764637"/>
            <a:ext cx="2461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金代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1115 - 1234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12450" r="10390" b="5687"/>
          <a:stretch/>
        </p:blipFill>
        <p:spPr>
          <a:xfrm>
            <a:off x="845127" y="2057364"/>
            <a:ext cx="2850974" cy="3707273"/>
          </a:xfrm>
        </p:spPr>
      </p:pic>
      <p:sp>
        <p:nvSpPr>
          <p:cNvPr id="11" name="文本框 10"/>
          <p:cNvSpPr txBox="1"/>
          <p:nvPr/>
        </p:nvSpPr>
        <p:spPr>
          <a:xfrm>
            <a:off x="1283723" y="5764637"/>
            <a:ext cx="1901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五代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907 - 960</a:t>
            </a:r>
            <a:endParaRPr lang="zh-CN" altLang="en-US" sz="28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5448" y="1828800"/>
            <a:ext cx="492443" cy="3099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青釉剔花双流壶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055989" y="1828800"/>
            <a:ext cx="492443" cy="32725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青釉刻花三足炉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3713"/>
          <a:stretch/>
        </p:blipFill>
        <p:spPr>
          <a:xfrm>
            <a:off x="4627772" y="2239276"/>
            <a:ext cx="3260035" cy="352536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72055" y="5764637"/>
            <a:ext cx="2461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北宋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1000 - 1100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33952" y="1828800"/>
            <a:ext cx="492443" cy="32725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青釉缠枝牡丹纹圆盖盒</a:t>
            </a:r>
          </a:p>
        </p:txBody>
      </p:sp>
    </p:spTree>
    <p:extLst>
      <p:ext uri="{BB962C8B-B14F-4D97-AF65-F5344CB8AC3E}">
        <p14:creationId xmlns:p14="http://schemas.microsoft.com/office/powerpoint/2010/main" val="26952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耀州窑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8" t="3981" r="4693" b="3556"/>
          <a:stretch/>
        </p:blipFill>
        <p:spPr>
          <a:xfrm>
            <a:off x="1253823" y="2014820"/>
            <a:ext cx="3147461" cy="402336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32140" r="63997" b="25193"/>
          <a:stretch/>
        </p:blipFill>
        <p:spPr>
          <a:xfrm>
            <a:off x="7148967" y="3294979"/>
            <a:ext cx="2752224" cy="274320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58907" y="3235446"/>
            <a:ext cx="492443" cy="280273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五代青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釉提梁倒注提壶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22" b="94257" l="3167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55"/>
          <a:stretch/>
        </p:blipFill>
        <p:spPr>
          <a:xfrm>
            <a:off x="9480969" y="886405"/>
            <a:ext cx="2545773" cy="2819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1" b="92905" l="585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00"/>
          <a:stretch/>
        </p:blipFill>
        <p:spPr>
          <a:xfrm>
            <a:off x="4790351" y="886405"/>
            <a:ext cx="24860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latin typeface="华文隶书" panose="02010800040101010101" pitchFamily="2" charset="-122"/>
                <a:ea typeface="华文隶书" panose="02010800040101010101" pitchFamily="2" charset="-122"/>
              </a:rPr>
              <a:t>民钧窑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34638" r="10254" b="13333"/>
          <a:stretch/>
        </p:blipFill>
        <p:spPr>
          <a:xfrm>
            <a:off x="5894205" y="3874340"/>
            <a:ext cx="5337313" cy="27451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1"/>
          <a:stretch/>
        </p:blipFill>
        <p:spPr>
          <a:xfrm>
            <a:off x="5894205" y="241024"/>
            <a:ext cx="5337313" cy="37743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31518" y="1691322"/>
            <a:ext cx="492443" cy="280140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just"/>
            <a:r>
              <a:rPr lang="zh-CN" altLang="en-US" sz="2000" dirty="0" smtClean="0">
                <a:solidFill>
                  <a:srgbClr val="474747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宋钧</a:t>
            </a:r>
            <a:r>
              <a:rPr lang="zh-CN" altLang="en-US" sz="2000" dirty="0">
                <a:solidFill>
                  <a:srgbClr val="474747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窑月白釉紫红斑碗</a:t>
            </a:r>
            <a:endParaRPr lang="zh-CN" altLang="en-US" sz="2000" b="0" i="0" dirty="0">
              <a:solidFill>
                <a:srgbClr val="474747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11014" r="10676" b="12174"/>
          <a:stretch/>
        </p:blipFill>
        <p:spPr>
          <a:xfrm>
            <a:off x="845127" y="1958969"/>
            <a:ext cx="4353444" cy="41128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44521" y="6071848"/>
            <a:ext cx="3262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宋钧窑天蓝釉红斑花瓣式碗</a:t>
            </a:r>
          </a:p>
        </p:txBody>
      </p:sp>
    </p:spTree>
    <p:extLst>
      <p:ext uri="{BB962C8B-B14F-4D97-AF65-F5344CB8AC3E}">
        <p14:creationId xmlns:p14="http://schemas.microsoft.com/office/powerpoint/2010/main" val="332608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钧窑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r="18526"/>
          <a:stretch/>
        </p:blipFill>
        <p:spPr>
          <a:xfrm>
            <a:off x="534471" y="1409519"/>
            <a:ext cx="4870174" cy="499046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403912" y="1409519"/>
            <a:ext cx="492443" cy="334322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just"/>
            <a:r>
              <a:rPr lang="zh-CN" altLang="en-US" sz="2000" dirty="0" smtClean="0">
                <a:solidFill>
                  <a:srgbClr val="474747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元钧</a:t>
            </a:r>
            <a:r>
              <a:rPr lang="zh-CN" altLang="en-US" sz="2000" dirty="0">
                <a:solidFill>
                  <a:srgbClr val="474747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窑天蓝釉紫红斑菊瓣碗</a:t>
            </a:r>
            <a:endParaRPr lang="zh-CN" altLang="en-US" sz="2000" b="0" i="0" dirty="0">
              <a:solidFill>
                <a:srgbClr val="474747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t="3044" r="16449" b="8115"/>
          <a:stretch/>
        </p:blipFill>
        <p:spPr>
          <a:xfrm>
            <a:off x="6283281" y="1409519"/>
            <a:ext cx="4920651" cy="499397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178940" y="1409519"/>
            <a:ext cx="492443" cy="280140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元钧窑天蓝釉紫红斑碗</a:t>
            </a:r>
          </a:p>
        </p:txBody>
      </p:sp>
    </p:spTree>
    <p:extLst>
      <p:ext uri="{BB962C8B-B14F-4D97-AF65-F5344CB8AC3E}">
        <p14:creationId xmlns:p14="http://schemas.microsoft.com/office/powerpoint/2010/main" val="12739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民定窑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t="6997" r="11967" b="2568"/>
          <a:stretch/>
        </p:blipFill>
        <p:spPr>
          <a:xfrm>
            <a:off x="1292388" y="2103037"/>
            <a:ext cx="4134678" cy="375317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41472" y="5856210"/>
            <a:ext cx="2236510" cy="40011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定窑印花螭龙纹盘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88" y="1093045"/>
            <a:ext cx="3600953" cy="476316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511570" y="5856210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宋定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窑刻花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梅瓶</a:t>
            </a:r>
          </a:p>
        </p:txBody>
      </p:sp>
    </p:spTree>
    <p:extLst>
      <p:ext uri="{BB962C8B-B14F-4D97-AF65-F5344CB8AC3E}">
        <p14:creationId xmlns:p14="http://schemas.microsoft.com/office/powerpoint/2010/main" val="414478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饶州窑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3" t="13188" r="9618" b="4492"/>
          <a:stretch/>
        </p:blipFill>
        <p:spPr>
          <a:xfrm>
            <a:off x="655983" y="2011101"/>
            <a:ext cx="2486761" cy="37868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48947" y="1928475"/>
            <a:ext cx="492443" cy="334322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宋景德镇窑青白釉刻花梅瓶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1449" r="7700" b="5942"/>
          <a:stretch/>
        </p:blipFill>
        <p:spPr>
          <a:xfrm>
            <a:off x="3727176" y="3285554"/>
            <a:ext cx="3866320" cy="251235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591218" y="1928475"/>
            <a:ext cx="492443" cy="388503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just"/>
            <a:r>
              <a:rPr lang="zh-CN" altLang="en-US" sz="2000" dirty="0" smtClean="0">
                <a:solidFill>
                  <a:srgbClr val="474747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宋景德镇窑</a:t>
            </a:r>
            <a:r>
              <a:rPr lang="zh-CN" altLang="en-US" sz="2000" dirty="0">
                <a:solidFill>
                  <a:srgbClr val="474747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青白釉刻花婴戏纹碗</a:t>
            </a:r>
            <a:endParaRPr lang="zh-CN" altLang="en-US" sz="2000" b="0" i="0" dirty="0">
              <a:solidFill>
                <a:srgbClr val="474747"/>
              </a:solidFill>
              <a:effectLst/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1" t="15725" r="18757" b="9850"/>
          <a:stretch/>
        </p:blipFill>
        <p:spPr>
          <a:xfrm>
            <a:off x="8236086" y="2598502"/>
            <a:ext cx="3350296" cy="321501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586382" y="1928475"/>
            <a:ext cx="492443" cy="280140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景德镇窑青白釉双鱼碗</a:t>
            </a:r>
          </a:p>
        </p:txBody>
      </p:sp>
    </p:spTree>
    <p:extLst>
      <p:ext uri="{BB962C8B-B14F-4D97-AF65-F5344CB8AC3E}">
        <p14:creationId xmlns:p14="http://schemas.microsoft.com/office/powerpoint/2010/main" val="17893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龙泉窑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t="17971" r="13006" b="5362"/>
          <a:stretch/>
        </p:blipFill>
        <p:spPr>
          <a:xfrm>
            <a:off x="4237920" y="1691322"/>
            <a:ext cx="3646824" cy="479893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491392" y="1691322"/>
            <a:ext cx="492443" cy="280140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南宋龙泉窑青釉盘口瓶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t="19870" r="15688" b="3826"/>
          <a:stretch/>
        </p:blipFill>
        <p:spPr>
          <a:xfrm>
            <a:off x="8217705" y="1684271"/>
            <a:ext cx="3408470" cy="479893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114505" y="1684271"/>
            <a:ext cx="492443" cy="280140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南宋龙泉窑青釉凤耳瓶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33" r="21946"/>
          <a:stretch/>
        </p:blipFill>
        <p:spPr>
          <a:xfrm>
            <a:off x="845127" y="1898374"/>
            <a:ext cx="2551762" cy="439040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267603" y="1691322"/>
            <a:ext cx="492443" cy="3885038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北宋龙泉窑青釉刻花带盖五管瓶</a:t>
            </a:r>
          </a:p>
        </p:txBody>
      </p:sp>
    </p:spTree>
    <p:extLst>
      <p:ext uri="{BB962C8B-B14F-4D97-AF65-F5344CB8AC3E}">
        <p14:creationId xmlns:p14="http://schemas.microsoft.com/office/powerpoint/2010/main" val="12482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建窑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2" t="11689" r="10805" b="11847"/>
          <a:stretch/>
        </p:blipFill>
        <p:spPr>
          <a:xfrm>
            <a:off x="6102927" y="3016884"/>
            <a:ext cx="5140485" cy="33330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756395" y="4264393"/>
            <a:ext cx="492443" cy="1988686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建窑黑釉兔毫盏</a:t>
            </a:r>
          </a:p>
        </p:txBody>
      </p:sp>
      <p:sp>
        <p:nvSpPr>
          <p:cNvPr id="7" name="矩形 6"/>
          <p:cNvSpPr/>
          <p:nvPr/>
        </p:nvSpPr>
        <p:spPr>
          <a:xfrm>
            <a:off x="845127" y="169132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茶色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白。宜黑盏。建安所造者绀黑。纹如兔毫，其坯微厚，熘之久热难冷。最为要用。出他处者，或薄或色紫，皆不及也</a:t>
            </a:r>
            <a:r>
              <a:rPr lang="zh-CN" altLang="en-US" sz="24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。</a:t>
            </a:r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endParaRPr lang="en-US" altLang="zh-CN" sz="2400" dirty="0" smtClean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4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蔡襄 </a:t>
            </a:r>
            <a:r>
              <a:rPr lang="en-US" altLang="zh-CN" sz="24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茶录</a:t>
            </a:r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zh-CN" altLang="en-US" sz="24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5127" y="3510535"/>
            <a:ext cx="5307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盏色贵青黑，玉毫条达者为上，取其焕发茶采色也</a:t>
            </a:r>
            <a:r>
              <a:rPr lang="zh-CN" altLang="en-US" sz="24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。赵佶</a:t>
            </a:r>
            <a:r>
              <a:rPr lang="en-US" altLang="zh-CN" sz="24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大观茶论</a:t>
            </a:r>
            <a:r>
              <a:rPr lang="en-US" altLang="zh-CN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》</a:t>
            </a:r>
            <a:endParaRPr lang="zh-CN" altLang="en-US" sz="24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43" y="216673"/>
            <a:ext cx="4275181" cy="24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6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陶器：彩陶</a:t>
            </a:r>
          </a:p>
        </p:txBody>
      </p:sp>
      <p:sp>
        <p:nvSpPr>
          <p:cNvPr id="5" name="矩形 4"/>
          <p:cNvSpPr/>
          <p:nvPr/>
        </p:nvSpPr>
        <p:spPr>
          <a:xfrm>
            <a:off x="4642288" y="5780273"/>
            <a:ext cx="3914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马家窑文化 人形图腾纹饰彩陶罐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3300 -- 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2100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730" y="5786344"/>
            <a:ext cx="45075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仰韶文化半坡类型 人面鱼纹彩陶盆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前5000 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-- 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前3000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02" b="99893" l="14453" r="86719">
                        <a14:backgroundMark x1="18359" y1="32511" x2="18359" y2="32511"/>
                        <a14:backgroundMark x1="16641" y1="32189" x2="16641" y2="32189"/>
                        <a14:backgroundMark x1="20156" y1="32725" x2="20156" y2="32725"/>
                        <a14:backgroundMark x1="80313" y1="33155" x2="80313" y2="33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4" t="16389" r="13695" b="12395"/>
          <a:stretch/>
        </p:blipFill>
        <p:spPr>
          <a:xfrm>
            <a:off x="504014" y="3049530"/>
            <a:ext cx="3566966" cy="25760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5461" y="2058515"/>
            <a:ext cx="1454348" cy="11181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1" b="84826" l="1386" r="98614">
                        <a14:foregroundMark x1="28558" y1="54353" x2="28558" y2="54353"/>
                        <a14:foregroundMark x1="42237" y1="62687" x2="42237" y2="62687"/>
                        <a14:foregroundMark x1="54898" y1="63060" x2="54898" y2="63060"/>
                        <a14:foregroundMark x1="66174" y1="54726" x2="66174" y2="54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" t="2121" r="4029" b="17554"/>
          <a:stretch/>
        </p:blipFill>
        <p:spPr>
          <a:xfrm>
            <a:off x="219163" y="1669329"/>
            <a:ext cx="2133512" cy="14021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27" b="97155" l="6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96" y="2842232"/>
            <a:ext cx="3654228" cy="27833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4" b="99496" l="531" r="97613">
                        <a14:foregroundMark x1="31565" y1="7053" x2="31565" y2="7053"/>
                        <a14:foregroundMark x1="33687" y1="6297" x2="33687" y2="6297"/>
                        <a14:foregroundMark x1="66578" y1="5793" x2="66578" y2="5793"/>
                        <a14:foregroundMark x1="68966" y1="4786" x2="68966" y2="4786"/>
                        <a14:foregroundMark x1="29973" y1="7809" x2="29973" y2="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2" r="6807"/>
          <a:stretch/>
        </p:blipFill>
        <p:spPr>
          <a:xfrm>
            <a:off x="9071290" y="2423138"/>
            <a:ext cx="2724150" cy="3306047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733118" y="5780273"/>
            <a:ext cx="3400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马家窑文化 几何纹饰彩陶罐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3300 -- 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2100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228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/>
              <a:t>建窑</a:t>
            </a:r>
            <a:r>
              <a:rPr lang="zh-CN" altLang="en-US" sz="3600" dirty="0"/>
              <a:t>：曜变天目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" b="2579"/>
          <a:stretch/>
        </p:blipFill>
        <p:spPr>
          <a:xfrm>
            <a:off x="1009650" y="1495423"/>
            <a:ext cx="3042252" cy="23431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12410" r="6386" b="2554"/>
          <a:stretch/>
        </p:blipFill>
        <p:spPr>
          <a:xfrm>
            <a:off x="1009651" y="4046532"/>
            <a:ext cx="3042251" cy="260604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5652" y="1772322"/>
            <a:ext cx="553998" cy="38855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东京静嘉堂文库美术馆藏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45" y="1419224"/>
            <a:ext cx="3225800" cy="24193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1"/>
          <a:stretch/>
        </p:blipFill>
        <p:spPr>
          <a:xfrm>
            <a:off x="4635145" y="4046532"/>
            <a:ext cx="3225800" cy="25990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330" r="1369" b="1969"/>
          <a:stretch/>
        </p:blipFill>
        <p:spPr>
          <a:xfrm>
            <a:off x="8460719" y="1419224"/>
            <a:ext cx="3249050" cy="24315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t="4121" r="11629" b="8574"/>
          <a:stretch/>
        </p:blipFill>
        <p:spPr>
          <a:xfrm>
            <a:off x="8444188" y="4046532"/>
            <a:ext cx="3282112" cy="260604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57406" y="1777299"/>
            <a:ext cx="553998" cy="34138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大阪藤田</a:t>
            </a:r>
            <a:r>
              <a:rPr lang="zh-TW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美</a:t>
            </a:r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术馆藏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906721" y="1772322"/>
            <a:ext cx="553998" cy="35045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京都大</a:t>
            </a:r>
            <a:r>
              <a:rPr lang="zh-CN" altLang="en-US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德</a:t>
            </a:r>
            <a:r>
              <a:rPr lang="zh-TW" altLang="en-US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寺</a:t>
            </a:r>
            <a:r>
              <a:rPr lang="zh-CN" altLang="en-US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龙</a:t>
            </a:r>
            <a:r>
              <a:rPr lang="zh-TW" altLang="en-US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光院</a:t>
            </a:r>
            <a:r>
              <a:rPr lang="zh-CN" altLang="en-US" sz="2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藏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7332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 smtClean="0"/>
              <a:t>建窑</a:t>
            </a:r>
            <a:r>
              <a:rPr lang="zh-CN" altLang="en-US" sz="3600" dirty="0"/>
              <a:t>：油滴盏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" y="1507560"/>
            <a:ext cx="4219575" cy="41814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23049" y="5987534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华文隶书" panose="02010800040101010101" pitchFamily="2" charset="-122"/>
                <a:ea typeface="华文隶书" panose="02010800040101010101" pitchFamily="2" charset="-122"/>
              </a:rPr>
              <a:t>大阪市立东洋陶瓷美术馆藏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16118" r="14283" b="6362"/>
          <a:stretch/>
        </p:blipFill>
        <p:spPr>
          <a:xfrm>
            <a:off x="6226752" y="1507559"/>
            <a:ext cx="524667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建阳窑：曜变盏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5" b="85556" l="19409" r="83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9535" r="14678" b="9918"/>
          <a:stretch/>
        </p:blipFill>
        <p:spPr>
          <a:xfrm>
            <a:off x="744280" y="1981200"/>
            <a:ext cx="4728760" cy="37433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55" b="90746" l="420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037" y="1624647"/>
            <a:ext cx="5477690" cy="426164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413775" y="5688428"/>
            <a:ext cx="2747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杭州古越会馆藏 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2009 年杭州天目山出土</a:t>
            </a:r>
          </a:p>
        </p:txBody>
      </p:sp>
    </p:spTree>
    <p:extLst>
      <p:ext uri="{BB962C8B-B14F-4D97-AF65-F5344CB8AC3E}">
        <p14:creationId xmlns:p14="http://schemas.microsoft.com/office/powerpoint/2010/main" val="32316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北方“建盏”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18840" r="14888" b="9854"/>
          <a:stretch/>
        </p:blipFill>
        <p:spPr>
          <a:xfrm>
            <a:off x="616226" y="2199150"/>
            <a:ext cx="3081130" cy="34462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23257" y="5628368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北方油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滴盏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67681" r="17884" b="1594"/>
          <a:stretch/>
        </p:blipFill>
        <p:spPr>
          <a:xfrm>
            <a:off x="3851972" y="3553191"/>
            <a:ext cx="3935897" cy="210709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150506" y="5668154"/>
            <a:ext cx="1467068" cy="40011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北方兔毫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盏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19420" r="16007" b="6522"/>
          <a:stretch/>
        </p:blipFill>
        <p:spPr>
          <a:xfrm>
            <a:off x="8016527" y="2056735"/>
            <a:ext cx="3771282" cy="358868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168634" y="5637376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“狗舔碗”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135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南方与北方黑瓷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t="16118" r="17322" b="15608"/>
          <a:stretch/>
        </p:blipFill>
        <p:spPr>
          <a:xfrm>
            <a:off x="5496340" y="1984638"/>
            <a:ext cx="5951710" cy="45851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18840" r="14888" b="11816"/>
          <a:stretch/>
        </p:blipFill>
        <p:spPr>
          <a:xfrm>
            <a:off x="845127" y="1969024"/>
            <a:ext cx="4244009" cy="46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吉州窑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54" y="1724167"/>
            <a:ext cx="3731855" cy="372247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31866" y="5446644"/>
            <a:ext cx="1980029" cy="40011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</a:t>
            </a:r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吉州窑木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叶碗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t="14638" r="19434" b="10290"/>
          <a:stretch/>
        </p:blipFill>
        <p:spPr>
          <a:xfrm>
            <a:off x="4328162" y="1924957"/>
            <a:ext cx="3576075" cy="352168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741465" y="5446644"/>
            <a:ext cx="2749471" cy="40011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宋吉州窑剪纸贴花小碗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t="14493" r="19081" b="11594"/>
          <a:stretch/>
        </p:blipFill>
        <p:spPr>
          <a:xfrm>
            <a:off x="258719" y="2037017"/>
            <a:ext cx="3917727" cy="340962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93635" y="5446644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华文隶书" panose="02010800040101010101" pitchFamily="2" charset="-122"/>
                <a:ea typeface="华文隶书" panose="02010800040101010101" pitchFamily="2" charset="-122"/>
              </a:rPr>
              <a:t>宋吉州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窑玳瑁釉罐</a:t>
            </a:r>
          </a:p>
        </p:txBody>
      </p:sp>
    </p:spTree>
    <p:extLst>
      <p:ext uri="{BB962C8B-B14F-4D97-AF65-F5344CB8AC3E}">
        <p14:creationId xmlns:p14="http://schemas.microsoft.com/office/powerpoint/2010/main" val="4139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/>
              <a:t>陶器：新石器时代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唐代：南青北白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五</a:t>
            </a:r>
            <a:r>
              <a:rPr lang="zh-CN" altLang="en-US" dirty="0"/>
              <a:t>大名</a:t>
            </a:r>
            <a:r>
              <a:rPr lang="zh-CN" altLang="en-US" dirty="0" smtClean="0"/>
              <a:t>窑：</a:t>
            </a:r>
            <a:r>
              <a:rPr lang="zh-CN" altLang="en-US" dirty="0"/>
              <a:t>汝、官、哥、钧、</a:t>
            </a:r>
            <a:r>
              <a:rPr lang="zh-CN" altLang="en-US" dirty="0" smtClean="0"/>
              <a:t>定</a:t>
            </a:r>
            <a:endParaRPr lang="en-US" altLang="zh-CN" dirty="0" smtClean="0"/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八大民窑：磁州窑</a:t>
            </a:r>
            <a:r>
              <a:rPr lang="zh-CN" altLang="en-US" dirty="0"/>
              <a:t>、耀州窑、钧窑、定</a:t>
            </a:r>
            <a:r>
              <a:rPr lang="zh-CN" altLang="en-US" dirty="0" smtClean="0"/>
              <a:t>窑</a:t>
            </a:r>
            <a:r>
              <a:rPr lang="zh-CN" altLang="en-US" dirty="0"/>
              <a:t>、</a:t>
            </a:r>
            <a:r>
              <a:rPr lang="zh-CN" altLang="en-US" dirty="0" smtClean="0"/>
              <a:t>饶州</a:t>
            </a:r>
            <a:r>
              <a:rPr lang="zh-CN" altLang="en-US" dirty="0"/>
              <a:t>窑，龙泉窑、建窑、吉州窑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3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502" y="2761091"/>
            <a:ext cx="2931742" cy="1325562"/>
          </a:xfrm>
        </p:spPr>
        <p:txBody>
          <a:bodyPr>
            <a:noAutofit/>
          </a:bodyPr>
          <a:lstStyle/>
          <a:p>
            <a:r>
              <a:rPr lang="zh-CN" altLang="en-US" sz="6000" dirty="0" smtClean="0"/>
              <a:t>谢谢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4320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永宣青花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15294" r="9668" b="7751"/>
          <a:stretch/>
        </p:blipFill>
        <p:spPr>
          <a:xfrm>
            <a:off x="1590491" y="1368379"/>
            <a:ext cx="4198514" cy="5248141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15048" r="12310" b="8821"/>
          <a:stretch/>
        </p:blipFill>
        <p:spPr>
          <a:xfrm>
            <a:off x="6534368" y="1368379"/>
            <a:ext cx="4000549" cy="522247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1588" y="1499488"/>
            <a:ext cx="492443" cy="30170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永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乐</a:t>
            </a:r>
            <a:r>
              <a:rPr lang="zh-TW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 青花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龙纹</a:t>
            </a:r>
            <a:r>
              <a:rPr lang="zh-TW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天球瓶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2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枢府瓷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曹昭</a:t>
            </a:r>
            <a:r>
              <a:rPr lang="en-US" altLang="zh-CN" dirty="0"/>
              <a:t>《</a:t>
            </a:r>
            <a:r>
              <a:rPr lang="zh-CN" altLang="en-US" dirty="0"/>
              <a:t>格古要论</a:t>
            </a:r>
            <a:r>
              <a:rPr lang="en-US" altLang="zh-CN" dirty="0"/>
              <a:t>》</a:t>
            </a:r>
            <a:r>
              <a:rPr lang="zh-CN" altLang="en-US" dirty="0"/>
              <a:t>：“元朝烧小足印花者，内有‘枢府’字者高。”</a:t>
            </a:r>
          </a:p>
        </p:txBody>
      </p:sp>
    </p:spTree>
    <p:extLst>
      <p:ext uri="{BB962C8B-B14F-4D97-AF65-F5344CB8AC3E}">
        <p14:creationId xmlns:p14="http://schemas.microsoft.com/office/powerpoint/2010/main" val="42803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陶器：黑陶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24" b="96249" l="6094" r="95625">
                        <a14:foregroundMark x1="82656" y1="52403" x2="82656" y2="52403"/>
                        <a14:foregroundMark x1="79531" y1="50879" x2="79531" y2="50879"/>
                        <a14:foregroundMark x1="81172" y1="51231" x2="81172" y2="51231"/>
                        <a14:foregroundMark x1="84453" y1="52638" x2="84453" y2="52638"/>
                        <a14:foregroundMark x1="15000" y1="53458" x2="15000" y2="53458"/>
                        <a14:foregroundMark x1="17344" y1="52169" x2="17344" y2="52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14147"/>
          <a:stretch/>
        </p:blipFill>
        <p:spPr>
          <a:xfrm>
            <a:off x="967319" y="2863257"/>
            <a:ext cx="2873329" cy="2598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5017" y="5647241"/>
            <a:ext cx="3582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河姆渡文化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敞口多角腰檐黑陶釜</a:t>
            </a: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前5000 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-- 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前3000</a:t>
            </a:r>
          </a:p>
        </p:txBody>
      </p:sp>
      <p:sp>
        <p:nvSpPr>
          <p:cNvPr id="7" name="矩形 6"/>
          <p:cNvSpPr/>
          <p:nvPr/>
        </p:nvSpPr>
        <p:spPr>
          <a:xfrm>
            <a:off x="8402606" y="5647240"/>
            <a:ext cx="2831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龙山文化</a:t>
            </a:r>
            <a:endParaRPr lang="en-US" altLang="zh-CN" sz="2000" dirty="0">
              <a:solidFill>
                <a:srgbClr val="222222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黑陶鬲</a:t>
            </a:r>
            <a:endParaRPr lang="en-US" altLang="zh-CN" sz="2000" dirty="0">
              <a:solidFill>
                <a:srgbClr val="222222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3000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-- </a:t>
            </a:r>
            <a:r>
              <a:rPr lang="zh-CN" altLang="en-US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2000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8936" l="9881" r="89949">
                        <a14:foregroundMark x1="44293" y1="53369" x2="44293" y2="53369"/>
                        <a14:foregroundMark x1="57922" y1="55142" x2="57922" y2="55142"/>
                        <a14:foregroundMark x1="57411" y1="59397" x2="57411" y2="59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10312" r="14592" b="1087"/>
          <a:stretch/>
        </p:blipFill>
        <p:spPr>
          <a:xfrm>
            <a:off x="8645091" y="2575509"/>
            <a:ext cx="2588539" cy="30717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47" l="9788" r="898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2" t="2105" r="11366" b="1988"/>
          <a:stretch/>
        </p:blipFill>
        <p:spPr>
          <a:xfrm>
            <a:off x="5015520" y="1691322"/>
            <a:ext cx="2584384" cy="3770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892200" y="5647240"/>
            <a:ext cx="2831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良渚文化</a:t>
            </a:r>
            <a:endParaRPr lang="en-US" altLang="zh-CN" sz="2000" dirty="0">
              <a:solidFill>
                <a:srgbClr val="222222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黑陶高柄盖罐</a:t>
            </a:r>
            <a:endParaRPr lang="en-US" altLang="zh-CN" sz="2000" dirty="0">
              <a:solidFill>
                <a:srgbClr val="222222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3100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-- </a:t>
            </a:r>
            <a:r>
              <a:rPr lang="zh-CN" altLang="en-US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solidFill>
                  <a:srgbClr val="22222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2200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7" b="92812" l="10000" r="90000">
                        <a14:backgroundMark x1="42333" y1="88161" x2="42333" y2="88161"/>
                        <a14:backgroundMark x1="60333" y1="84567" x2="60333" y2="84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11470" r="9875" b="7822"/>
          <a:stretch/>
        </p:blipFill>
        <p:spPr>
          <a:xfrm>
            <a:off x="3090937" y="1506214"/>
            <a:ext cx="2353150" cy="19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3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陶器：白陶</a:t>
            </a:r>
          </a:p>
        </p:txBody>
      </p:sp>
      <p:sp>
        <p:nvSpPr>
          <p:cNvPr id="5" name="矩形 4"/>
          <p:cNvSpPr/>
          <p:nvPr/>
        </p:nvSpPr>
        <p:spPr>
          <a:xfrm>
            <a:off x="904876" y="5781674"/>
            <a:ext cx="3067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大汶口文化 白陶双系壶</a:t>
            </a:r>
            <a:endParaRPr lang="en-US" altLang="zh-CN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6500 – 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4500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6" b="92614" l="10521" r="861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1" t="6394" r="13082" b="5001"/>
          <a:stretch/>
        </p:blipFill>
        <p:spPr>
          <a:xfrm>
            <a:off x="8140462" y="2910752"/>
            <a:ext cx="3362326" cy="294712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649166" y="5781674"/>
            <a:ext cx="2344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白陶刻纹豆</a:t>
            </a:r>
            <a:endParaRPr lang="en-US" altLang="zh-CN" sz="20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商中期 约前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1400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5573" l="29395" r="72852">
                        <a14:backgroundMark x1="59766" y1="89583" x2="59766" y2="89583"/>
                        <a14:backgroundMark x1="58789" y1="91797" x2="58789" y2="91797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08" t="13507" r="27083" b="3855"/>
          <a:stretch/>
        </p:blipFill>
        <p:spPr>
          <a:xfrm>
            <a:off x="1157287" y="1993687"/>
            <a:ext cx="2562225" cy="37183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67" b="96667" l="9857" r="89825">
                        <a14:backgroundMark x1="62003" y1="86000" x2="62003" y2="86000"/>
                        <a14:backgroundMark x1="68045" y1="49889" x2="68045" y2="49889"/>
                        <a14:backgroundMark x1="48967" y1="41778" x2="48967" y2="41778"/>
                        <a14:backgroundMark x1="71065" y1="48667" x2="71065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34" t="7361" r="9063" b="3750"/>
          <a:stretch/>
        </p:blipFill>
        <p:spPr>
          <a:xfrm>
            <a:off x="5007552" y="2116962"/>
            <a:ext cx="2190750" cy="359507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602333" y="5781674"/>
            <a:ext cx="3067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大汶口文化 白陶</a:t>
            </a:r>
            <a:r>
              <a:rPr lang="zh-CN" altLang="en-US" sz="2000" dirty="0">
                <a:latin typeface="隶书" panose="02010509060101010101" pitchFamily="49" charset="-122"/>
                <a:ea typeface="隶书" panose="02010509060101010101" pitchFamily="49" charset="-122"/>
              </a:rPr>
              <a:t>鬶</a:t>
            </a:r>
            <a:endParaRPr lang="en-US" altLang="zh-CN" sz="20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/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6500 – </a:t>
            </a:r>
            <a:r>
              <a:rPr lang="zh-CN" altLang="en-US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前</a:t>
            </a:r>
            <a:r>
              <a:rPr lang="en-US" altLang="zh-CN" sz="2000" dirty="0">
                <a:latin typeface="华文隶书" panose="02010800040101010101" pitchFamily="2" charset="-122"/>
                <a:ea typeface="华文隶书" panose="02010800040101010101" pitchFamily="2" charset="-122"/>
              </a:rPr>
              <a:t>4500</a:t>
            </a:r>
            <a:endParaRPr lang="zh-CN" altLang="en-US" sz="20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61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陶器：彩绘灰陶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60" y="1400175"/>
            <a:ext cx="9313333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1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陶器：彩绘灰陶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5" b="942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4" t="8848" r="24876" b="5767"/>
          <a:stretch/>
        </p:blipFill>
        <p:spPr>
          <a:xfrm>
            <a:off x="5803671" y="1691322"/>
            <a:ext cx="1937130" cy="2689684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1" t="7428" r="10836" b="8512"/>
          <a:stretch/>
        </p:blipFill>
        <p:spPr>
          <a:xfrm>
            <a:off x="7521881" y="4644820"/>
            <a:ext cx="2924486" cy="20204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1498597"/>
            <a:ext cx="4489843" cy="51666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2"/>
          <a:stretch/>
        </p:blipFill>
        <p:spPr>
          <a:xfrm>
            <a:off x="8984124" y="1845718"/>
            <a:ext cx="3207876" cy="26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C8E8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8E8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3491</TotalTime>
  <Words>3285</Words>
  <Application>Microsoft Office PowerPoint</Application>
  <PresentationFormat>宽屏</PresentationFormat>
  <Paragraphs>448</Paragraphs>
  <Slides>59</Slides>
  <Notes>48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70" baseType="lpstr">
      <vt:lpstr>新細明體</vt:lpstr>
      <vt:lpstr>等线</vt:lpstr>
      <vt:lpstr>华文隶书</vt:lpstr>
      <vt:lpstr>隶书</vt:lpstr>
      <vt:lpstr>宋体</vt:lpstr>
      <vt:lpstr>新宋体</vt:lpstr>
      <vt:lpstr>Arial</vt:lpstr>
      <vt:lpstr>Calibri</vt:lpstr>
      <vt:lpstr>Calibri Light</vt:lpstr>
      <vt:lpstr>Wingdings 2</vt:lpstr>
      <vt:lpstr>HDOfficeLightV0</vt:lpstr>
      <vt:lpstr>中国陶瓷史略 （史前到唐宋）</vt:lpstr>
      <vt:lpstr>开宗明义</vt:lpstr>
      <vt:lpstr>陶器 与 瓷器</vt:lpstr>
      <vt:lpstr>陶器：红陶</vt:lpstr>
      <vt:lpstr>陶器：彩陶</vt:lpstr>
      <vt:lpstr>陶器：黑陶</vt:lpstr>
      <vt:lpstr>陶器：白陶</vt:lpstr>
      <vt:lpstr>陶器：彩绘灰陶</vt:lpstr>
      <vt:lpstr>陶器：彩绘灰陶</vt:lpstr>
      <vt:lpstr>陶器：釉陶</vt:lpstr>
      <vt:lpstr>古代青瓷</vt:lpstr>
      <vt:lpstr>晋代</vt:lpstr>
      <vt:lpstr>隋白瓷</vt:lpstr>
      <vt:lpstr>唐代：邢窑 与 越窑</vt:lpstr>
      <vt:lpstr>唐代：邢窑</vt:lpstr>
      <vt:lpstr>唐代：越窑</vt:lpstr>
      <vt:lpstr>唐代：其它窑口</vt:lpstr>
      <vt:lpstr>唐代：其它窑口</vt:lpstr>
      <vt:lpstr>宋瓷：五大名窑</vt:lpstr>
      <vt:lpstr>汝窑</vt:lpstr>
      <vt:lpstr>汝窑</vt:lpstr>
      <vt:lpstr>汝窑</vt:lpstr>
      <vt:lpstr>汝窑</vt:lpstr>
      <vt:lpstr>汝窑</vt:lpstr>
      <vt:lpstr>汝窑</vt:lpstr>
      <vt:lpstr>官窑</vt:lpstr>
      <vt:lpstr>官窑</vt:lpstr>
      <vt:lpstr>哥窑</vt:lpstr>
      <vt:lpstr>投壶</vt:lpstr>
      <vt:lpstr>哥窑</vt:lpstr>
      <vt:lpstr>哥窑</vt:lpstr>
      <vt:lpstr>钧窑</vt:lpstr>
      <vt:lpstr>钧窑</vt:lpstr>
      <vt:lpstr>钧窑</vt:lpstr>
      <vt:lpstr>定窑</vt:lpstr>
      <vt:lpstr>定窑</vt:lpstr>
      <vt:lpstr>定窑</vt:lpstr>
      <vt:lpstr>宋瓷：八大民窑</vt:lpstr>
      <vt:lpstr>磁州窑</vt:lpstr>
      <vt:lpstr>磁州窑</vt:lpstr>
      <vt:lpstr>磁州窑</vt:lpstr>
      <vt:lpstr>耀州窑</vt:lpstr>
      <vt:lpstr>耀州窑</vt:lpstr>
      <vt:lpstr>民钧窑</vt:lpstr>
      <vt:lpstr>钧窑</vt:lpstr>
      <vt:lpstr>民定窑</vt:lpstr>
      <vt:lpstr>饶州窑</vt:lpstr>
      <vt:lpstr>龙泉窑</vt:lpstr>
      <vt:lpstr>建窑</vt:lpstr>
      <vt:lpstr>建窑：曜变天目</vt:lpstr>
      <vt:lpstr>建窑：油滴盏</vt:lpstr>
      <vt:lpstr>建阳窑：曜变盏</vt:lpstr>
      <vt:lpstr>北方“建盏”</vt:lpstr>
      <vt:lpstr>南方与北方黑瓷</vt:lpstr>
      <vt:lpstr>吉州窑</vt:lpstr>
      <vt:lpstr>总结</vt:lpstr>
      <vt:lpstr>谢谢</vt:lpstr>
      <vt:lpstr>永宣青花</vt:lpstr>
      <vt:lpstr>枢府瓷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中国瓷器史略</dc:title>
  <dc:creator>Kai</dc:creator>
  <cp:lastModifiedBy>Kai</cp:lastModifiedBy>
  <cp:revision>316</cp:revision>
  <dcterms:created xsi:type="dcterms:W3CDTF">2017-11-10T11:12:25Z</dcterms:created>
  <dcterms:modified xsi:type="dcterms:W3CDTF">2017-12-01T18:26:19Z</dcterms:modified>
</cp:coreProperties>
</file>