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64" r:id="rId3"/>
    <p:sldId id="263" r:id="rId4"/>
    <p:sldId id="261" r:id="rId5"/>
    <p:sldId id="284" r:id="rId6"/>
    <p:sldId id="266" r:id="rId7"/>
    <p:sldId id="265" r:id="rId8"/>
    <p:sldId id="267" r:id="rId9"/>
    <p:sldId id="268" r:id="rId10"/>
    <p:sldId id="269" r:id="rId11"/>
    <p:sldId id="290" r:id="rId12"/>
    <p:sldId id="287" r:id="rId13"/>
    <p:sldId id="270" r:id="rId14"/>
    <p:sldId id="271" r:id="rId15"/>
    <p:sldId id="286" r:id="rId16"/>
    <p:sldId id="272" r:id="rId17"/>
    <p:sldId id="288" r:id="rId18"/>
    <p:sldId id="289" r:id="rId19"/>
    <p:sldId id="293" r:id="rId20"/>
    <p:sldId id="294" r:id="rId21"/>
    <p:sldId id="274" r:id="rId22"/>
    <p:sldId id="292" r:id="rId23"/>
    <p:sldId id="278" r:id="rId24"/>
    <p:sldId id="291" r:id="rId25"/>
    <p:sldId id="283" r:id="rId26"/>
    <p:sldId id="285" r:id="rId27"/>
    <p:sldId id="282" r:id="rId28"/>
    <p:sldId id="281" r:id="rId29"/>
    <p:sldId id="25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FF6600"/>
    <a:srgbClr val="800080"/>
    <a:srgbClr val="CE0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660"/>
  </p:normalViewPr>
  <p:slideViewPr>
    <p:cSldViewPr snapToGrid="0">
      <p:cViewPr varScale="1">
        <p:scale>
          <a:sx n="76" d="100"/>
          <a:sy n="76" d="100"/>
        </p:scale>
        <p:origin x="86"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62206E-8EFB-4E6D-AE67-E511C74500A4}"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80597CED-2F50-4562-A376-EDC346877D85}">
      <dgm:prSet phldrT="[Text]" custT="1"/>
      <dgm:spPr/>
      <dgm:t>
        <a:bodyPr/>
        <a:lstStyle/>
        <a:p>
          <a:r>
            <a:rPr lang="en-US" sz="2500" b="1" dirty="0">
              <a:effectLst>
                <a:outerShdw blurRad="38100" dist="38100" dir="2700000" algn="tl">
                  <a:srgbClr val="000000">
                    <a:alpha val="43137"/>
                  </a:srgbClr>
                </a:outerShdw>
              </a:effectLst>
            </a:rPr>
            <a:t>Directorate</a:t>
          </a:r>
          <a:br>
            <a:rPr lang="en-US" sz="2500" b="1" dirty="0">
              <a:effectLst>
                <a:outerShdw blurRad="38100" dist="38100" dir="2700000" algn="tl">
                  <a:srgbClr val="000000">
                    <a:alpha val="43137"/>
                  </a:srgbClr>
                </a:outerShdw>
              </a:effectLst>
            </a:rPr>
          </a:br>
          <a:r>
            <a:rPr lang="en-GB" sz="1600" b="0" i="0" dirty="0"/>
            <a:t>Dr Alexander Sturgis</a:t>
          </a:r>
          <a:endParaRPr lang="en-US" sz="2500" b="1" dirty="0">
            <a:effectLst>
              <a:outerShdw blurRad="38100" dist="38100" dir="2700000" algn="tl">
                <a:srgbClr val="000000">
                  <a:alpha val="43137"/>
                </a:srgbClr>
              </a:outerShdw>
            </a:effectLst>
          </a:endParaRPr>
        </a:p>
      </dgm:t>
    </dgm:pt>
    <dgm:pt modelId="{227D2937-B865-451D-8574-182E4221BA3D}" type="parTrans" cxnId="{12CB6EA0-698C-4AFD-814F-F0C236ADDB17}">
      <dgm:prSet/>
      <dgm:spPr/>
      <dgm:t>
        <a:bodyPr/>
        <a:lstStyle/>
        <a:p>
          <a:endParaRPr lang="en-US"/>
        </a:p>
      </dgm:t>
    </dgm:pt>
    <dgm:pt modelId="{D0B9A5AC-F1EA-4743-9D96-C38DE3440478}" type="sibTrans" cxnId="{12CB6EA0-698C-4AFD-814F-F0C236ADDB17}">
      <dgm:prSet/>
      <dgm:spPr/>
      <dgm:t>
        <a:bodyPr/>
        <a:lstStyle/>
        <a:p>
          <a:endParaRPr lang="en-US"/>
        </a:p>
      </dgm:t>
    </dgm:pt>
    <dgm:pt modelId="{E0E2761C-284E-4841-B399-DBFB0D98C9F1}">
      <dgm:prSet phldrT="[Text]" custT="1"/>
      <dgm:spPr/>
      <dgm:t>
        <a:bodyPr/>
        <a:lstStyle/>
        <a:p>
          <a:pPr algn="ctr"/>
          <a:r>
            <a:rPr lang="en-US" sz="2500" b="1" kern="1200">
              <a:effectLst>
                <a:outerShdw blurRad="38100" dist="38100" dir="2700000" algn="tl">
                  <a:srgbClr val="000000">
                    <a:alpha val="43137"/>
                  </a:srgbClr>
                </a:outerShdw>
              </a:effectLst>
              <a:latin typeface="Calibri" panose="020F0502020204030204"/>
              <a:ea typeface="+mn-ea"/>
              <a:cs typeface="+mn-cs"/>
            </a:rPr>
            <a:t>Operations</a:t>
          </a:r>
        </a:p>
        <a:p>
          <a:pPr algn="ctr"/>
          <a:r>
            <a:rPr lang="en-US" sz="2000" kern="1200">
              <a:latin typeface="Calibri" panose="020F0502020204030204"/>
              <a:ea typeface="+mn-ea"/>
              <a:cs typeface="+mn-cs"/>
            </a:rPr>
            <a:t>Visitor Experience</a:t>
          </a:r>
          <a:br>
            <a:rPr lang="en-US" sz="2000" kern="1200">
              <a:latin typeface="Calibri" panose="020F0502020204030204"/>
              <a:ea typeface="+mn-ea"/>
              <a:cs typeface="+mn-cs"/>
            </a:rPr>
          </a:br>
          <a:r>
            <a:rPr lang="en-US" sz="2000" kern="1200">
              <a:latin typeface="Calibri" panose="020F0502020204030204"/>
              <a:ea typeface="+mn-ea"/>
              <a:cs typeface="+mn-cs"/>
            </a:rPr>
            <a:t>Museum Service</a:t>
          </a:r>
          <a:br>
            <a:rPr lang="en-US" sz="2000" kern="1200">
              <a:latin typeface="Calibri" panose="020F0502020204030204"/>
              <a:ea typeface="+mn-ea"/>
              <a:cs typeface="+mn-cs"/>
            </a:rPr>
          </a:br>
          <a:r>
            <a:rPr lang="en-US" sz="2000" kern="1200">
              <a:latin typeface="Calibri" panose="020F0502020204030204"/>
              <a:ea typeface="+mn-ea"/>
              <a:cs typeface="+mn-cs"/>
            </a:rPr>
            <a:t>Security and Health &amp;Safety</a:t>
          </a:r>
          <a:endParaRPr lang="en-US" sz="2000" kern="1200" dirty="0">
            <a:latin typeface="Calibri" panose="020F0502020204030204"/>
            <a:ea typeface="+mn-ea"/>
            <a:cs typeface="+mn-cs"/>
          </a:endParaRPr>
        </a:p>
      </dgm:t>
    </dgm:pt>
    <dgm:pt modelId="{59913F1A-EEF6-45DA-ADFC-75BE26D1C7DE}" type="parTrans" cxnId="{16B6B64B-070C-4E93-A0AB-1C177DB2BEC9}">
      <dgm:prSet/>
      <dgm:spPr/>
      <dgm:t>
        <a:bodyPr/>
        <a:lstStyle/>
        <a:p>
          <a:endParaRPr lang="en-US"/>
        </a:p>
      </dgm:t>
    </dgm:pt>
    <dgm:pt modelId="{D0395F51-F87E-4E24-A32A-DAA5A8ACA113}" type="sibTrans" cxnId="{16B6B64B-070C-4E93-A0AB-1C177DB2BEC9}">
      <dgm:prSet/>
      <dgm:spPr/>
      <dgm:t>
        <a:bodyPr/>
        <a:lstStyle/>
        <a:p>
          <a:endParaRPr lang="en-US"/>
        </a:p>
      </dgm:t>
    </dgm:pt>
    <dgm:pt modelId="{1428053F-B084-43F1-A6AC-D45508ED4F6B}">
      <dgm:prSet phldrT="[Text]" custT="1"/>
      <dgm:spPr/>
      <dgm:t>
        <a:bodyPr/>
        <a:lstStyle/>
        <a:p>
          <a:pPr>
            <a:buNone/>
          </a:pPr>
          <a:r>
            <a:rPr lang="en-US" sz="2500" b="1" dirty="0">
              <a:effectLst>
                <a:outerShdw blurRad="38100" dist="38100" dir="2700000" algn="tl">
                  <a:srgbClr val="000000">
                    <a:alpha val="43137"/>
                  </a:srgbClr>
                </a:outerShdw>
              </a:effectLst>
            </a:rPr>
            <a:t>Commercial</a:t>
          </a:r>
        </a:p>
        <a:p>
          <a:pPr>
            <a:buFont typeface="Arial" panose="020B0604020202020204" pitchFamily="34" charset="0"/>
            <a:buNone/>
          </a:pPr>
          <a:r>
            <a:rPr lang="en-US" sz="2000" dirty="0"/>
            <a:t>Publications &amp; </a:t>
          </a:r>
          <a:r>
            <a:rPr lang="en-US" sz="2000" dirty="0" err="1"/>
            <a:t>Licencing</a:t>
          </a:r>
          <a:br>
            <a:rPr lang="en-US" sz="2000" dirty="0"/>
          </a:br>
          <a:r>
            <a:rPr lang="en-US" sz="2000" dirty="0"/>
            <a:t>Picture Library</a:t>
          </a:r>
          <a:br>
            <a:rPr lang="en-US" sz="2000" dirty="0"/>
          </a:br>
          <a:r>
            <a:rPr lang="en-US" sz="2000" dirty="0"/>
            <a:t>Photography</a:t>
          </a:r>
          <a:br>
            <a:rPr lang="en-US" sz="2000" dirty="0"/>
          </a:br>
          <a:r>
            <a:rPr lang="en-US" sz="2000" dirty="0"/>
            <a:t>Retail</a:t>
          </a:r>
          <a:br>
            <a:rPr lang="en-US" sz="2000" dirty="0"/>
          </a:br>
          <a:r>
            <a:rPr lang="en-US" sz="2000" dirty="0"/>
            <a:t>Events</a:t>
          </a:r>
        </a:p>
      </dgm:t>
    </dgm:pt>
    <dgm:pt modelId="{91D3004B-85D4-4A05-93A4-DE43EE314F00}" type="parTrans" cxnId="{7FDAABD5-F970-4FC3-877A-659712F6A780}">
      <dgm:prSet/>
      <dgm:spPr/>
      <dgm:t>
        <a:bodyPr/>
        <a:lstStyle/>
        <a:p>
          <a:endParaRPr lang="en-US"/>
        </a:p>
      </dgm:t>
    </dgm:pt>
    <dgm:pt modelId="{EC0A59E7-19D5-4CDA-A4FB-2EB611F34593}" type="sibTrans" cxnId="{7FDAABD5-F970-4FC3-877A-659712F6A780}">
      <dgm:prSet/>
      <dgm:spPr/>
      <dgm:t>
        <a:bodyPr/>
        <a:lstStyle/>
        <a:p>
          <a:endParaRPr lang="en-US"/>
        </a:p>
      </dgm:t>
    </dgm:pt>
    <dgm:pt modelId="{C36DFD07-A987-4DDF-BF83-A6760DF7F453}">
      <dgm:prSet phldrT="[Text]" custT="1"/>
      <dgm:spPr/>
      <dgm:t>
        <a:bodyPr/>
        <a:lstStyle/>
        <a:p>
          <a:r>
            <a:rPr lang="en-US" sz="2500" b="1" dirty="0">
              <a:effectLst>
                <a:outerShdw blurRad="38100" dist="38100" dir="2700000" algn="tl">
                  <a:srgbClr val="000000">
                    <a:alpha val="43137"/>
                  </a:srgbClr>
                </a:outerShdw>
              </a:effectLst>
            </a:rPr>
            <a:t>Collections</a:t>
          </a:r>
          <a:br>
            <a:rPr lang="en-US" sz="2500" dirty="0"/>
          </a:br>
          <a:br>
            <a:rPr lang="en-US" sz="2500" dirty="0"/>
          </a:br>
          <a:r>
            <a:rPr lang="en-US" sz="2000" dirty="0"/>
            <a:t>Antiquities</a:t>
          </a:r>
          <a:br>
            <a:rPr lang="en-US" sz="2000" dirty="0"/>
          </a:br>
          <a:r>
            <a:rPr lang="en-US" sz="2000" dirty="0"/>
            <a:t>Eastern Art</a:t>
          </a:r>
          <a:br>
            <a:rPr lang="en-US" sz="2000" dirty="0"/>
          </a:br>
          <a:r>
            <a:rPr lang="en-US" sz="2000" dirty="0"/>
            <a:t>Western Art</a:t>
          </a:r>
          <a:br>
            <a:rPr lang="en-US" sz="2000" dirty="0"/>
          </a:br>
          <a:r>
            <a:rPr lang="en-US" sz="2000" dirty="0" err="1"/>
            <a:t>Heberden</a:t>
          </a:r>
          <a:r>
            <a:rPr lang="en-US" sz="2000" dirty="0"/>
            <a:t> Coin Room</a:t>
          </a:r>
          <a:br>
            <a:rPr lang="en-US" sz="2000" dirty="0"/>
          </a:br>
          <a:r>
            <a:rPr lang="en-US" sz="2000" dirty="0"/>
            <a:t>Cast Gallery</a:t>
          </a:r>
          <a:br>
            <a:rPr lang="en-US" sz="2000" dirty="0"/>
          </a:br>
          <a:r>
            <a:rPr lang="en-US" sz="2000" dirty="0"/>
            <a:t>Digital Collection</a:t>
          </a:r>
          <a:br>
            <a:rPr lang="en-US" sz="2000" dirty="0"/>
          </a:br>
          <a:r>
            <a:rPr lang="en-US" sz="2000" dirty="0"/>
            <a:t>Conservation</a:t>
          </a:r>
          <a:br>
            <a:rPr lang="en-US" sz="2000" dirty="0"/>
          </a:br>
          <a:endParaRPr lang="en-US" sz="2500" dirty="0"/>
        </a:p>
      </dgm:t>
    </dgm:pt>
    <dgm:pt modelId="{39F5785D-A515-4489-B895-47AEAB46AD73}" type="parTrans" cxnId="{893BEA10-3451-4C91-8B99-3D593F6629F1}">
      <dgm:prSet/>
      <dgm:spPr/>
      <dgm:t>
        <a:bodyPr/>
        <a:lstStyle/>
        <a:p>
          <a:endParaRPr lang="en-US"/>
        </a:p>
      </dgm:t>
    </dgm:pt>
    <dgm:pt modelId="{8BE53C3F-9DD3-43F0-810C-A69570834224}" type="sibTrans" cxnId="{893BEA10-3451-4C91-8B99-3D593F6629F1}">
      <dgm:prSet/>
      <dgm:spPr/>
      <dgm:t>
        <a:bodyPr/>
        <a:lstStyle/>
        <a:p>
          <a:endParaRPr lang="en-US"/>
        </a:p>
      </dgm:t>
    </dgm:pt>
    <dgm:pt modelId="{90BD6C3C-9D75-49C4-911E-C6418A1200D3}">
      <dgm:prSet phldrT="[Text]" custT="1"/>
      <dgm:spPr/>
      <dgm:t>
        <a:bodyPr/>
        <a:lstStyle/>
        <a:p>
          <a:r>
            <a:rPr lang="en-US" sz="2500" b="1" dirty="0">
              <a:effectLst>
                <a:outerShdw blurRad="38100" dist="38100" dir="2700000" algn="tl">
                  <a:srgbClr val="000000">
                    <a:alpha val="43137"/>
                  </a:srgbClr>
                </a:outerShdw>
              </a:effectLst>
            </a:rPr>
            <a:t>Public Engagement</a:t>
          </a:r>
          <a:br>
            <a:rPr lang="en-US" sz="2500" dirty="0"/>
          </a:br>
          <a:endParaRPr lang="en-US" sz="2500" dirty="0"/>
        </a:p>
        <a:p>
          <a:r>
            <a:rPr lang="en-US" sz="2000" dirty="0"/>
            <a:t>Communications</a:t>
          </a:r>
          <a:br>
            <a:rPr lang="en-US" sz="2000" dirty="0"/>
          </a:br>
          <a:r>
            <a:rPr lang="en-US" sz="2000" dirty="0"/>
            <a:t>Design</a:t>
          </a:r>
          <a:br>
            <a:rPr lang="en-US" sz="2000" dirty="0"/>
          </a:br>
          <a:r>
            <a:rPr lang="en-US" sz="2000" dirty="0"/>
            <a:t>Exhibitions</a:t>
          </a:r>
          <a:br>
            <a:rPr lang="en-US" sz="2000" dirty="0"/>
          </a:br>
          <a:r>
            <a:rPr lang="en-US" sz="2000" dirty="0"/>
            <a:t>Registrars</a:t>
          </a:r>
          <a:br>
            <a:rPr lang="en-US" sz="2000" dirty="0"/>
          </a:br>
          <a:r>
            <a:rPr lang="en-US" sz="2000" dirty="0"/>
            <a:t>Education</a:t>
          </a:r>
          <a:endParaRPr lang="en-US" sz="1900" dirty="0"/>
        </a:p>
      </dgm:t>
    </dgm:pt>
    <dgm:pt modelId="{726A78DD-8D1A-4A60-88D5-45D21E0F9C83}" type="parTrans" cxnId="{5CB2026F-63DA-4F14-9B23-7779C504F35B}">
      <dgm:prSet/>
      <dgm:spPr/>
      <dgm:t>
        <a:bodyPr/>
        <a:lstStyle/>
        <a:p>
          <a:endParaRPr lang="en-US"/>
        </a:p>
      </dgm:t>
    </dgm:pt>
    <dgm:pt modelId="{74B8E748-F991-4764-990B-8769F351AFC0}" type="sibTrans" cxnId="{5CB2026F-63DA-4F14-9B23-7779C504F35B}">
      <dgm:prSet/>
      <dgm:spPr/>
      <dgm:t>
        <a:bodyPr/>
        <a:lstStyle/>
        <a:p>
          <a:endParaRPr lang="en-US"/>
        </a:p>
      </dgm:t>
    </dgm:pt>
    <dgm:pt modelId="{607BC364-0A73-4848-8700-EBA4E7D23944}">
      <dgm:prSet phldrT="[Text]" custT="1"/>
      <dgm:spPr/>
      <dgm:t>
        <a:bodyPr/>
        <a:lstStyle/>
        <a:p>
          <a:r>
            <a:rPr lang="en-US" sz="2500" b="1" dirty="0">
              <a:effectLst>
                <a:outerShdw blurRad="38100" dist="38100" dir="2700000" algn="tl">
                  <a:srgbClr val="000000">
                    <a:alpha val="43137"/>
                  </a:srgbClr>
                </a:outerShdw>
              </a:effectLst>
            </a:rPr>
            <a:t>Development</a:t>
          </a:r>
        </a:p>
        <a:p>
          <a:endParaRPr lang="en-US" sz="2700" dirty="0"/>
        </a:p>
        <a:p>
          <a:r>
            <a:rPr lang="en-US" sz="2000" dirty="0"/>
            <a:t>Fundraising</a:t>
          </a:r>
          <a:br>
            <a:rPr lang="en-US" sz="2000" dirty="0"/>
          </a:br>
          <a:r>
            <a:rPr lang="en-US" sz="2000" dirty="0"/>
            <a:t>Friends &amp; patrons</a:t>
          </a:r>
        </a:p>
      </dgm:t>
    </dgm:pt>
    <dgm:pt modelId="{7F81EFAB-B4BB-4A0A-95D0-FE14C2CD2290}" type="parTrans" cxnId="{F59F2B1C-69E4-44AE-AF58-4A6A1E31C147}">
      <dgm:prSet/>
      <dgm:spPr/>
      <dgm:t>
        <a:bodyPr/>
        <a:lstStyle/>
        <a:p>
          <a:endParaRPr lang="en-US"/>
        </a:p>
      </dgm:t>
    </dgm:pt>
    <dgm:pt modelId="{6F9766E0-1A4D-4042-A87E-1BC5019E5632}" type="sibTrans" cxnId="{F59F2B1C-69E4-44AE-AF58-4A6A1E31C147}">
      <dgm:prSet/>
      <dgm:spPr/>
      <dgm:t>
        <a:bodyPr/>
        <a:lstStyle/>
        <a:p>
          <a:endParaRPr lang="en-US"/>
        </a:p>
      </dgm:t>
    </dgm:pt>
    <dgm:pt modelId="{7CAFC580-F37C-4A12-AE5C-EE72135D99C1}" type="pres">
      <dgm:prSet presAssocID="{6962206E-8EFB-4E6D-AE67-E511C74500A4}" presName="hierChild1" presStyleCnt="0">
        <dgm:presLayoutVars>
          <dgm:orgChart val="1"/>
          <dgm:chPref val="1"/>
          <dgm:dir/>
          <dgm:animOne val="branch"/>
          <dgm:animLvl val="lvl"/>
          <dgm:resizeHandles/>
        </dgm:presLayoutVars>
      </dgm:prSet>
      <dgm:spPr/>
    </dgm:pt>
    <dgm:pt modelId="{876C14A0-F175-40D5-B779-11439052BDDB}" type="pres">
      <dgm:prSet presAssocID="{80597CED-2F50-4562-A376-EDC346877D85}" presName="hierRoot1" presStyleCnt="0">
        <dgm:presLayoutVars>
          <dgm:hierBranch val="init"/>
        </dgm:presLayoutVars>
      </dgm:prSet>
      <dgm:spPr/>
    </dgm:pt>
    <dgm:pt modelId="{ED17FBE9-C3F6-4B54-94F9-A091A4EE5775}" type="pres">
      <dgm:prSet presAssocID="{80597CED-2F50-4562-A376-EDC346877D85}" presName="rootComposite1" presStyleCnt="0"/>
      <dgm:spPr/>
    </dgm:pt>
    <dgm:pt modelId="{7DB3DF4D-F175-4C7F-9665-3AEBCCE185D0}" type="pres">
      <dgm:prSet presAssocID="{80597CED-2F50-4562-A376-EDC346877D85}" presName="rootText1" presStyleLbl="node0" presStyleIdx="0" presStyleCnt="1" custLinFactNeighborX="-1555" custLinFactNeighborY="-1037">
        <dgm:presLayoutVars>
          <dgm:chPref val="3"/>
        </dgm:presLayoutVars>
      </dgm:prSet>
      <dgm:spPr/>
    </dgm:pt>
    <dgm:pt modelId="{3D3798A4-9642-438B-9FF9-38D848904078}" type="pres">
      <dgm:prSet presAssocID="{80597CED-2F50-4562-A376-EDC346877D85}" presName="rootConnector1" presStyleLbl="node1" presStyleIdx="0" presStyleCnt="0"/>
      <dgm:spPr/>
    </dgm:pt>
    <dgm:pt modelId="{5DA4F4B3-CD1D-42EB-9EB0-6929FF7550BC}" type="pres">
      <dgm:prSet presAssocID="{80597CED-2F50-4562-A376-EDC346877D85}" presName="hierChild2" presStyleCnt="0"/>
      <dgm:spPr/>
    </dgm:pt>
    <dgm:pt modelId="{81693CDF-F1F6-42D9-9D98-DF21158BF82C}" type="pres">
      <dgm:prSet presAssocID="{59913F1A-EEF6-45DA-ADFC-75BE26D1C7DE}" presName="Name37" presStyleLbl="parChTrans1D2" presStyleIdx="0" presStyleCnt="5"/>
      <dgm:spPr/>
    </dgm:pt>
    <dgm:pt modelId="{6947D659-451B-49F9-AEC3-221CE11268F4}" type="pres">
      <dgm:prSet presAssocID="{E0E2761C-284E-4841-B399-DBFB0D98C9F1}" presName="hierRoot2" presStyleCnt="0">
        <dgm:presLayoutVars>
          <dgm:hierBranch val="init"/>
        </dgm:presLayoutVars>
      </dgm:prSet>
      <dgm:spPr/>
    </dgm:pt>
    <dgm:pt modelId="{A30F26BC-91F3-40E1-8FFE-14450D82A5B6}" type="pres">
      <dgm:prSet presAssocID="{E0E2761C-284E-4841-B399-DBFB0D98C9F1}" presName="rootComposite" presStyleCnt="0"/>
      <dgm:spPr/>
    </dgm:pt>
    <dgm:pt modelId="{FC79ECE3-98D1-4DBB-BF54-82221C5DBA07}" type="pres">
      <dgm:prSet presAssocID="{E0E2761C-284E-4841-B399-DBFB0D98C9F1}" presName="rootText" presStyleLbl="node2" presStyleIdx="0" presStyleCnt="5" custScaleY="238198">
        <dgm:presLayoutVars>
          <dgm:chPref val="3"/>
        </dgm:presLayoutVars>
      </dgm:prSet>
      <dgm:spPr/>
    </dgm:pt>
    <dgm:pt modelId="{5201D3BE-F694-4A44-A586-8C094B71956B}" type="pres">
      <dgm:prSet presAssocID="{E0E2761C-284E-4841-B399-DBFB0D98C9F1}" presName="rootConnector" presStyleLbl="node2" presStyleIdx="0" presStyleCnt="5"/>
      <dgm:spPr/>
    </dgm:pt>
    <dgm:pt modelId="{224DB5D7-6BF7-4F5C-8ED7-A1BBD83E33F0}" type="pres">
      <dgm:prSet presAssocID="{E0E2761C-284E-4841-B399-DBFB0D98C9F1}" presName="hierChild4" presStyleCnt="0"/>
      <dgm:spPr/>
    </dgm:pt>
    <dgm:pt modelId="{DBBAE94A-739E-40B0-9A30-CA7F62C8AADB}" type="pres">
      <dgm:prSet presAssocID="{E0E2761C-284E-4841-B399-DBFB0D98C9F1}" presName="hierChild5" presStyleCnt="0"/>
      <dgm:spPr/>
    </dgm:pt>
    <dgm:pt modelId="{3CBDF8DB-A84C-46C3-AF67-16FD12A95997}" type="pres">
      <dgm:prSet presAssocID="{91D3004B-85D4-4A05-93A4-DE43EE314F00}" presName="Name37" presStyleLbl="parChTrans1D2" presStyleIdx="1" presStyleCnt="5"/>
      <dgm:spPr/>
    </dgm:pt>
    <dgm:pt modelId="{036DED80-5EB2-4A87-A832-E27A7A666E93}" type="pres">
      <dgm:prSet presAssocID="{1428053F-B084-43F1-A6AC-D45508ED4F6B}" presName="hierRoot2" presStyleCnt="0">
        <dgm:presLayoutVars>
          <dgm:hierBranch val="init"/>
        </dgm:presLayoutVars>
      </dgm:prSet>
      <dgm:spPr/>
    </dgm:pt>
    <dgm:pt modelId="{1F3F82A6-4550-42FF-B2A9-49E27ABE2782}" type="pres">
      <dgm:prSet presAssocID="{1428053F-B084-43F1-A6AC-D45508ED4F6B}" presName="rootComposite" presStyleCnt="0"/>
      <dgm:spPr/>
    </dgm:pt>
    <dgm:pt modelId="{8F9FEF06-3512-4EB1-8936-CFFA674580A9}" type="pres">
      <dgm:prSet presAssocID="{1428053F-B084-43F1-A6AC-D45508ED4F6B}" presName="rootText" presStyleLbl="node2" presStyleIdx="1" presStyleCnt="5" custScaleX="100172" custScaleY="306433">
        <dgm:presLayoutVars>
          <dgm:chPref val="3"/>
        </dgm:presLayoutVars>
      </dgm:prSet>
      <dgm:spPr/>
    </dgm:pt>
    <dgm:pt modelId="{E48615D8-08AE-4CBE-810D-E4C5112FD67D}" type="pres">
      <dgm:prSet presAssocID="{1428053F-B084-43F1-A6AC-D45508ED4F6B}" presName="rootConnector" presStyleLbl="node2" presStyleIdx="1" presStyleCnt="5"/>
      <dgm:spPr/>
    </dgm:pt>
    <dgm:pt modelId="{80397AE3-2903-43C9-B4A3-347D742F3DF3}" type="pres">
      <dgm:prSet presAssocID="{1428053F-B084-43F1-A6AC-D45508ED4F6B}" presName="hierChild4" presStyleCnt="0"/>
      <dgm:spPr/>
    </dgm:pt>
    <dgm:pt modelId="{2366839D-DF9A-492B-A04F-E791E46E51B7}" type="pres">
      <dgm:prSet presAssocID="{1428053F-B084-43F1-A6AC-D45508ED4F6B}" presName="hierChild5" presStyleCnt="0"/>
      <dgm:spPr/>
    </dgm:pt>
    <dgm:pt modelId="{93E6C203-BCE6-4D1E-97A8-8FA6115F6323}" type="pres">
      <dgm:prSet presAssocID="{39F5785D-A515-4489-B895-47AEAB46AD73}" presName="Name37" presStyleLbl="parChTrans1D2" presStyleIdx="2" presStyleCnt="5"/>
      <dgm:spPr/>
    </dgm:pt>
    <dgm:pt modelId="{58C36495-6344-4918-B488-E34E2E029252}" type="pres">
      <dgm:prSet presAssocID="{C36DFD07-A987-4DDF-BF83-A6760DF7F453}" presName="hierRoot2" presStyleCnt="0">
        <dgm:presLayoutVars>
          <dgm:hierBranch val="init"/>
        </dgm:presLayoutVars>
      </dgm:prSet>
      <dgm:spPr/>
    </dgm:pt>
    <dgm:pt modelId="{98192B7B-DC17-42E5-B91F-F9F56A66DC58}" type="pres">
      <dgm:prSet presAssocID="{C36DFD07-A987-4DDF-BF83-A6760DF7F453}" presName="rootComposite" presStyleCnt="0"/>
      <dgm:spPr/>
    </dgm:pt>
    <dgm:pt modelId="{E9FFD233-3AFB-49CA-9868-79E27162CA6F}" type="pres">
      <dgm:prSet presAssocID="{C36DFD07-A987-4DDF-BF83-A6760DF7F453}" presName="rootText" presStyleLbl="node2" presStyleIdx="2" presStyleCnt="5" custScaleX="129876" custScaleY="425560">
        <dgm:presLayoutVars>
          <dgm:chPref val="3"/>
        </dgm:presLayoutVars>
      </dgm:prSet>
      <dgm:spPr/>
    </dgm:pt>
    <dgm:pt modelId="{833F5A7D-B862-405A-A06A-A11E7D31D21D}" type="pres">
      <dgm:prSet presAssocID="{C36DFD07-A987-4DDF-BF83-A6760DF7F453}" presName="rootConnector" presStyleLbl="node2" presStyleIdx="2" presStyleCnt="5"/>
      <dgm:spPr/>
    </dgm:pt>
    <dgm:pt modelId="{254BF727-6808-4B77-BBAB-0989E3A6952A}" type="pres">
      <dgm:prSet presAssocID="{C36DFD07-A987-4DDF-BF83-A6760DF7F453}" presName="hierChild4" presStyleCnt="0"/>
      <dgm:spPr/>
    </dgm:pt>
    <dgm:pt modelId="{867A6E1F-C72C-4701-85CD-B4CD6A78FD79}" type="pres">
      <dgm:prSet presAssocID="{C36DFD07-A987-4DDF-BF83-A6760DF7F453}" presName="hierChild5" presStyleCnt="0"/>
      <dgm:spPr/>
    </dgm:pt>
    <dgm:pt modelId="{A8D0D8B6-73E5-4617-8B87-C6B050878255}" type="pres">
      <dgm:prSet presAssocID="{726A78DD-8D1A-4A60-88D5-45D21E0F9C83}" presName="Name37" presStyleLbl="parChTrans1D2" presStyleIdx="3" presStyleCnt="5"/>
      <dgm:spPr/>
    </dgm:pt>
    <dgm:pt modelId="{823DA80A-A582-40EE-957C-7D845F6982C1}" type="pres">
      <dgm:prSet presAssocID="{90BD6C3C-9D75-49C4-911E-C6418A1200D3}" presName="hierRoot2" presStyleCnt="0">
        <dgm:presLayoutVars>
          <dgm:hierBranch val="init"/>
        </dgm:presLayoutVars>
      </dgm:prSet>
      <dgm:spPr/>
    </dgm:pt>
    <dgm:pt modelId="{E83BC617-5855-42EF-89ED-CFD9AEEBE72D}" type="pres">
      <dgm:prSet presAssocID="{90BD6C3C-9D75-49C4-911E-C6418A1200D3}" presName="rootComposite" presStyleCnt="0"/>
      <dgm:spPr/>
    </dgm:pt>
    <dgm:pt modelId="{BFAD4624-F2B3-435B-A7BD-45C8E27E17DC}" type="pres">
      <dgm:prSet presAssocID="{90BD6C3C-9D75-49C4-911E-C6418A1200D3}" presName="rootText" presStyleLbl="node2" presStyleIdx="3" presStyleCnt="5" custScaleY="354208">
        <dgm:presLayoutVars>
          <dgm:chPref val="3"/>
        </dgm:presLayoutVars>
      </dgm:prSet>
      <dgm:spPr/>
    </dgm:pt>
    <dgm:pt modelId="{C7975ED9-29F5-4562-8ECF-5506577B2BDF}" type="pres">
      <dgm:prSet presAssocID="{90BD6C3C-9D75-49C4-911E-C6418A1200D3}" presName="rootConnector" presStyleLbl="node2" presStyleIdx="3" presStyleCnt="5"/>
      <dgm:spPr/>
    </dgm:pt>
    <dgm:pt modelId="{D4466BC2-E434-40FF-A01D-549C9E530557}" type="pres">
      <dgm:prSet presAssocID="{90BD6C3C-9D75-49C4-911E-C6418A1200D3}" presName="hierChild4" presStyleCnt="0"/>
      <dgm:spPr/>
    </dgm:pt>
    <dgm:pt modelId="{D6D336D1-BDDD-4C07-B90C-F4710029AFDA}" type="pres">
      <dgm:prSet presAssocID="{90BD6C3C-9D75-49C4-911E-C6418A1200D3}" presName="hierChild5" presStyleCnt="0"/>
      <dgm:spPr/>
    </dgm:pt>
    <dgm:pt modelId="{3B133A62-3897-4B68-BAFE-6F1757E1ADEA}" type="pres">
      <dgm:prSet presAssocID="{7F81EFAB-B4BB-4A0A-95D0-FE14C2CD2290}" presName="Name37" presStyleLbl="parChTrans1D2" presStyleIdx="4" presStyleCnt="5"/>
      <dgm:spPr/>
    </dgm:pt>
    <dgm:pt modelId="{8C31B9E0-B9E5-4B8B-A58E-6D3D8B423629}" type="pres">
      <dgm:prSet presAssocID="{607BC364-0A73-4848-8700-EBA4E7D23944}" presName="hierRoot2" presStyleCnt="0">
        <dgm:presLayoutVars>
          <dgm:hierBranch val="init"/>
        </dgm:presLayoutVars>
      </dgm:prSet>
      <dgm:spPr/>
    </dgm:pt>
    <dgm:pt modelId="{9DC57FB5-B8F5-476B-A662-3C649A896813}" type="pres">
      <dgm:prSet presAssocID="{607BC364-0A73-4848-8700-EBA4E7D23944}" presName="rootComposite" presStyleCnt="0"/>
      <dgm:spPr/>
    </dgm:pt>
    <dgm:pt modelId="{C2468ACB-6C1D-4BEA-B396-08DE8D23EDA8}" type="pres">
      <dgm:prSet presAssocID="{607BC364-0A73-4848-8700-EBA4E7D23944}" presName="rootText" presStyleLbl="node2" presStyleIdx="4" presStyleCnt="5" custScaleY="284091" custLinFactNeighborX="1446" custLinFactNeighborY="-1928">
        <dgm:presLayoutVars>
          <dgm:chPref val="3"/>
        </dgm:presLayoutVars>
      </dgm:prSet>
      <dgm:spPr/>
    </dgm:pt>
    <dgm:pt modelId="{7EFF44AD-A5B4-429B-BBBC-A5E5C0D600C9}" type="pres">
      <dgm:prSet presAssocID="{607BC364-0A73-4848-8700-EBA4E7D23944}" presName="rootConnector" presStyleLbl="node2" presStyleIdx="4" presStyleCnt="5"/>
      <dgm:spPr/>
    </dgm:pt>
    <dgm:pt modelId="{46F9BEDD-B87B-4CC7-8CD1-83084B452630}" type="pres">
      <dgm:prSet presAssocID="{607BC364-0A73-4848-8700-EBA4E7D23944}" presName="hierChild4" presStyleCnt="0"/>
      <dgm:spPr/>
    </dgm:pt>
    <dgm:pt modelId="{DCCBCCD7-9AF6-460A-9EC7-C9BA2312EBE2}" type="pres">
      <dgm:prSet presAssocID="{607BC364-0A73-4848-8700-EBA4E7D23944}" presName="hierChild5" presStyleCnt="0"/>
      <dgm:spPr/>
    </dgm:pt>
    <dgm:pt modelId="{0A5AF60B-564F-4871-9B59-DB0E3A10EF33}" type="pres">
      <dgm:prSet presAssocID="{80597CED-2F50-4562-A376-EDC346877D85}" presName="hierChild3" presStyleCnt="0"/>
      <dgm:spPr/>
    </dgm:pt>
  </dgm:ptLst>
  <dgm:cxnLst>
    <dgm:cxn modelId="{893BEA10-3451-4C91-8B99-3D593F6629F1}" srcId="{80597CED-2F50-4562-A376-EDC346877D85}" destId="{C36DFD07-A987-4DDF-BF83-A6760DF7F453}" srcOrd="2" destOrd="0" parTransId="{39F5785D-A515-4489-B895-47AEAB46AD73}" sibTransId="{8BE53C3F-9DD3-43F0-810C-A69570834224}"/>
    <dgm:cxn modelId="{12AD7216-C77B-4CFA-A290-A0D7440D912F}" type="presOf" srcId="{E0E2761C-284E-4841-B399-DBFB0D98C9F1}" destId="{5201D3BE-F694-4A44-A586-8C094B71956B}" srcOrd="1" destOrd="0" presId="urn:microsoft.com/office/officeart/2005/8/layout/orgChart1"/>
    <dgm:cxn modelId="{F59F2B1C-69E4-44AE-AF58-4A6A1E31C147}" srcId="{80597CED-2F50-4562-A376-EDC346877D85}" destId="{607BC364-0A73-4848-8700-EBA4E7D23944}" srcOrd="4" destOrd="0" parTransId="{7F81EFAB-B4BB-4A0A-95D0-FE14C2CD2290}" sibTransId="{6F9766E0-1A4D-4042-A87E-1BC5019E5632}"/>
    <dgm:cxn modelId="{D4B61E20-A8AD-4809-A366-CC475C5D5CFF}" type="presOf" srcId="{80597CED-2F50-4562-A376-EDC346877D85}" destId="{7DB3DF4D-F175-4C7F-9665-3AEBCCE185D0}" srcOrd="0" destOrd="0" presId="urn:microsoft.com/office/officeart/2005/8/layout/orgChart1"/>
    <dgm:cxn modelId="{DF10FE23-EBAA-4055-88FB-087739489809}" type="presOf" srcId="{E0E2761C-284E-4841-B399-DBFB0D98C9F1}" destId="{FC79ECE3-98D1-4DBB-BF54-82221C5DBA07}" srcOrd="0" destOrd="0" presId="urn:microsoft.com/office/officeart/2005/8/layout/orgChart1"/>
    <dgm:cxn modelId="{6B1AE23E-E629-4B82-AF32-86B15289CB60}" type="presOf" srcId="{90BD6C3C-9D75-49C4-911E-C6418A1200D3}" destId="{BFAD4624-F2B3-435B-A7BD-45C8E27E17DC}" srcOrd="0" destOrd="0" presId="urn:microsoft.com/office/officeart/2005/8/layout/orgChart1"/>
    <dgm:cxn modelId="{047F0063-5AFE-4D03-AF11-6884448A55E5}" type="presOf" srcId="{39F5785D-A515-4489-B895-47AEAB46AD73}" destId="{93E6C203-BCE6-4D1E-97A8-8FA6115F6323}" srcOrd="0" destOrd="0" presId="urn:microsoft.com/office/officeart/2005/8/layout/orgChart1"/>
    <dgm:cxn modelId="{7A2E2D63-A020-4163-A7A0-E9A70CA916B0}" type="presOf" srcId="{C36DFD07-A987-4DDF-BF83-A6760DF7F453}" destId="{833F5A7D-B862-405A-A06A-A11E7D31D21D}" srcOrd="1" destOrd="0" presId="urn:microsoft.com/office/officeart/2005/8/layout/orgChart1"/>
    <dgm:cxn modelId="{C49FC066-BA59-45EC-84C9-8A4502F7FA82}" type="presOf" srcId="{726A78DD-8D1A-4A60-88D5-45D21E0F9C83}" destId="{A8D0D8B6-73E5-4617-8B87-C6B050878255}" srcOrd="0" destOrd="0" presId="urn:microsoft.com/office/officeart/2005/8/layout/orgChart1"/>
    <dgm:cxn modelId="{16B6B64B-070C-4E93-A0AB-1C177DB2BEC9}" srcId="{80597CED-2F50-4562-A376-EDC346877D85}" destId="{E0E2761C-284E-4841-B399-DBFB0D98C9F1}" srcOrd="0" destOrd="0" parTransId="{59913F1A-EEF6-45DA-ADFC-75BE26D1C7DE}" sibTransId="{D0395F51-F87E-4E24-A32A-DAA5A8ACA113}"/>
    <dgm:cxn modelId="{5CB2026F-63DA-4F14-9B23-7779C504F35B}" srcId="{80597CED-2F50-4562-A376-EDC346877D85}" destId="{90BD6C3C-9D75-49C4-911E-C6418A1200D3}" srcOrd="3" destOrd="0" parTransId="{726A78DD-8D1A-4A60-88D5-45D21E0F9C83}" sibTransId="{74B8E748-F991-4764-990B-8769F351AFC0}"/>
    <dgm:cxn modelId="{BA694974-2F5D-49E2-B153-AE51E6A20EFB}" type="presOf" srcId="{1428053F-B084-43F1-A6AC-D45508ED4F6B}" destId="{8F9FEF06-3512-4EB1-8936-CFFA674580A9}" srcOrd="0" destOrd="0" presId="urn:microsoft.com/office/officeart/2005/8/layout/orgChart1"/>
    <dgm:cxn modelId="{887F7D78-D162-4C4B-803C-01CC1153BE3B}" type="presOf" srcId="{6962206E-8EFB-4E6D-AE67-E511C74500A4}" destId="{7CAFC580-F37C-4A12-AE5C-EE72135D99C1}" srcOrd="0" destOrd="0" presId="urn:microsoft.com/office/officeart/2005/8/layout/orgChart1"/>
    <dgm:cxn modelId="{1D44F77E-C04D-4EAB-86E2-58E40629C2A6}" type="presOf" srcId="{607BC364-0A73-4848-8700-EBA4E7D23944}" destId="{7EFF44AD-A5B4-429B-BBBC-A5E5C0D600C9}" srcOrd="1" destOrd="0" presId="urn:microsoft.com/office/officeart/2005/8/layout/orgChart1"/>
    <dgm:cxn modelId="{4385C98E-FE33-4D22-8897-336084AAF600}" type="presOf" srcId="{C36DFD07-A987-4DDF-BF83-A6760DF7F453}" destId="{E9FFD233-3AFB-49CA-9868-79E27162CA6F}" srcOrd="0" destOrd="0" presId="urn:microsoft.com/office/officeart/2005/8/layout/orgChart1"/>
    <dgm:cxn modelId="{12CB6EA0-698C-4AFD-814F-F0C236ADDB17}" srcId="{6962206E-8EFB-4E6D-AE67-E511C74500A4}" destId="{80597CED-2F50-4562-A376-EDC346877D85}" srcOrd="0" destOrd="0" parTransId="{227D2937-B865-451D-8574-182E4221BA3D}" sibTransId="{D0B9A5AC-F1EA-4743-9D96-C38DE3440478}"/>
    <dgm:cxn modelId="{C587C7A0-CC05-4075-9B4C-2B68B1BD2206}" type="presOf" srcId="{7F81EFAB-B4BB-4A0A-95D0-FE14C2CD2290}" destId="{3B133A62-3897-4B68-BAFE-6F1757E1ADEA}" srcOrd="0" destOrd="0" presId="urn:microsoft.com/office/officeart/2005/8/layout/orgChart1"/>
    <dgm:cxn modelId="{723DB4A1-DFA9-4AA0-994D-3766FED68282}" type="presOf" srcId="{607BC364-0A73-4848-8700-EBA4E7D23944}" destId="{C2468ACB-6C1D-4BEA-B396-08DE8D23EDA8}" srcOrd="0" destOrd="0" presId="urn:microsoft.com/office/officeart/2005/8/layout/orgChart1"/>
    <dgm:cxn modelId="{EEA9CBB7-3B94-4801-BE22-0521A14FE5AB}" type="presOf" srcId="{90BD6C3C-9D75-49C4-911E-C6418A1200D3}" destId="{C7975ED9-29F5-4562-8ECF-5506577B2BDF}" srcOrd="1" destOrd="0" presId="urn:microsoft.com/office/officeart/2005/8/layout/orgChart1"/>
    <dgm:cxn modelId="{99F3E2CA-9C69-4EFF-801E-A395D8EAAAD0}" type="presOf" srcId="{91D3004B-85D4-4A05-93A4-DE43EE314F00}" destId="{3CBDF8DB-A84C-46C3-AF67-16FD12A95997}" srcOrd="0" destOrd="0" presId="urn:microsoft.com/office/officeart/2005/8/layout/orgChart1"/>
    <dgm:cxn modelId="{17A4F8CE-93DF-49EA-81D4-95118200AB2F}" type="presOf" srcId="{1428053F-B084-43F1-A6AC-D45508ED4F6B}" destId="{E48615D8-08AE-4CBE-810D-E4C5112FD67D}" srcOrd="1" destOrd="0" presId="urn:microsoft.com/office/officeart/2005/8/layout/orgChart1"/>
    <dgm:cxn modelId="{A65461D1-3BAD-447A-93C7-01A4D6EAA7CC}" type="presOf" srcId="{80597CED-2F50-4562-A376-EDC346877D85}" destId="{3D3798A4-9642-438B-9FF9-38D848904078}" srcOrd="1" destOrd="0" presId="urn:microsoft.com/office/officeart/2005/8/layout/orgChart1"/>
    <dgm:cxn modelId="{7FDAABD5-F970-4FC3-877A-659712F6A780}" srcId="{80597CED-2F50-4562-A376-EDC346877D85}" destId="{1428053F-B084-43F1-A6AC-D45508ED4F6B}" srcOrd="1" destOrd="0" parTransId="{91D3004B-85D4-4A05-93A4-DE43EE314F00}" sibTransId="{EC0A59E7-19D5-4CDA-A4FB-2EB611F34593}"/>
    <dgm:cxn modelId="{56695FF5-2B8F-47C5-8B4C-60A0E9AD7172}" type="presOf" srcId="{59913F1A-EEF6-45DA-ADFC-75BE26D1C7DE}" destId="{81693CDF-F1F6-42D9-9D98-DF21158BF82C}" srcOrd="0" destOrd="0" presId="urn:microsoft.com/office/officeart/2005/8/layout/orgChart1"/>
    <dgm:cxn modelId="{95CE8F3F-CF5F-4247-A734-343F479B16D7}" type="presParOf" srcId="{7CAFC580-F37C-4A12-AE5C-EE72135D99C1}" destId="{876C14A0-F175-40D5-B779-11439052BDDB}" srcOrd="0" destOrd="0" presId="urn:microsoft.com/office/officeart/2005/8/layout/orgChart1"/>
    <dgm:cxn modelId="{CC781307-BD75-4788-8DFE-499184A58E97}" type="presParOf" srcId="{876C14A0-F175-40D5-B779-11439052BDDB}" destId="{ED17FBE9-C3F6-4B54-94F9-A091A4EE5775}" srcOrd="0" destOrd="0" presId="urn:microsoft.com/office/officeart/2005/8/layout/orgChart1"/>
    <dgm:cxn modelId="{B6921477-7ECF-44C8-9DCF-FE9C49A7F6B2}" type="presParOf" srcId="{ED17FBE9-C3F6-4B54-94F9-A091A4EE5775}" destId="{7DB3DF4D-F175-4C7F-9665-3AEBCCE185D0}" srcOrd="0" destOrd="0" presId="urn:microsoft.com/office/officeart/2005/8/layout/orgChart1"/>
    <dgm:cxn modelId="{A3D3CEB6-E18F-4D15-BF60-DFEAB310355C}" type="presParOf" srcId="{ED17FBE9-C3F6-4B54-94F9-A091A4EE5775}" destId="{3D3798A4-9642-438B-9FF9-38D848904078}" srcOrd="1" destOrd="0" presId="urn:microsoft.com/office/officeart/2005/8/layout/orgChart1"/>
    <dgm:cxn modelId="{E44C51E5-4D15-4F14-B806-64C3E08AD764}" type="presParOf" srcId="{876C14A0-F175-40D5-B779-11439052BDDB}" destId="{5DA4F4B3-CD1D-42EB-9EB0-6929FF7550BC}" srcOrd="1" destOrd="0" presId="urn:microsoft.com/office/officeart/2005/8/layout/orgChart1"/>
    <dgm:cxn modelId="{C3FF281E-1349-47AD-B2EC-85C3E89EADC7}" type="presParOf" srcId="{5DA4F4B3-CD1D-42EB-9EB0-6929FF7550BC}" destId="{81693CDF-F1F6-42D9-9D98-DF21158BF82C}" srcOrd="0" destOrd="0" presId="urn:microsoft.com/office/officeart/2005/8/layout/orgChart1"/>
    <dgm:cxn modelId="{53ED1094-C938-437B-ABEF-3B1612EEAFEC}" type="presParOf" srcId="{5DA4F4B3-CD1D-42EB-9EB0-6929FF7550BC}" destId="{6947D659-451B-49F9-AEC3-221CE11268F4}" srcOrd="1" destOrd="0" presId="urn:microsoft.com/office/officeart/2005/8/layout/orgChart1"/>
    <dgm:cxn modelId="{55673ADC-9DB9-4F3D-B6FA-CC012DB92B16}" type="presParOf" srcId="{6947D659-451B-49F9-AEC3-221CE11268F4}" destId="{A30F26BC-91F3-40E1-8FFE-14450D82A5B6}" srcOrd="0" destOrd="0" presId="urn:microsoft.com/office/officeart/2005/8/layout/orgChart1"/>
    <dgm:cxn modelId="{11F1E1E1-6013-4460-89E3-2EDDA21777E6}" type="presParOf" srcId="{A30F26BC-91F3-40E1-8FFE-14450D82A5B6}" destId="{FC79ECE3-98D1-4DBB-BF54-82221C5DBA07}" srcOrd="0" destOrd="0" presId="urn:microsoft.com/office/officeart/2005/8/layout/orgChart1"/>
    <dgm:cxn modelId="{0B935262-87F0-43D7-815F-C5E42A077994}" type="presParOf" srcId="{A30F26BC-91F3-40E1-8FFE-14450D82A5B6}" destId="{5201D3BE-F694-4A44-A586-8C094B71956B}" srcOrd="1" destOrd="0" presId="urn:microsoft.com/office/officeart/2005/8/layout/orgChart1"/>
    <dgm:cxn modelId="{4A2472A1-3A19-485F-A322-8437B094ED69}" type="presParOf" srcId="{6947D659-451B-49F9-AEC3-221CE11268F4}" destId="{224DB5D7-6BF7-4F5C-8ED7-A1BBD83E33F0}" srcOrd="1" destOrd="0" presId="urn:microsoft.com/office/officeart/2005/8/layout/orgChart1"/>
    <dgm:cxn modelId="{EF31F333-2363-4F17-A039-C40FB5EFCC10}" type="presParOf" srcId="{6947D659-451B-49F9-AEC3-221CE11268F4}" destId="{DBBAE94A-739E-40B0-9A30-CA7F62C8AADB}" srcOrd="2" destOrd="0" presId="urn:microsoft.com/office/officeart/2005/8/layout/orgChart1"/>
    <dgm:cxn modelId="{06A07920-1573-4B2E-B2AC-1349145D3108}" type="presParOf" srcId="{5DA4F4B3-CD1D-42EB-9EB0-6929FF7550BC}" destId="{3CBDF8DB-A84C-46C3-AF67-16FD12A95997}" srcOrd="2" destOrd="0" presId="urn:microsoft.com/office/officeart/2005/8/layout/orgChart1"/>
    <dgm:cxn modelId="{64F43F73-8F4D-406F-8A56-ED82E7BB5C93}" type="presParOf" srcId="{5DA4F4B3-CD1D-42EB-9EB0-6929FF7550BC}" destId="{036DED80-5EB2-4A87-A832-E27A7A666E93}" srcOrd="3" destOrd="0" presId="urn:microsoft.com/office/officeart/2005/8/layout/orgChart1"/>
    <dgm:cxn modelId="{2608DFA4-AB0D-49A6-BB2E-5F172DA5B37C}" type="presParOf" srcId="{036DED80-5EB2-4A87-A832-E27A7A666E93}" destId="{1F3F82A6-4550-42FF-B2A9-49E27ABE2782}" srcOrd="0" destOrd="0" presId="urn:microsoft.com/office/officeart/2005/8/layout/orgChart1"/>
    <dgm:cxn modelId="{93E4E878-0740-49C6-8842-0C18B83D766F}" type="presParOf" srcId="{1F3F82A6-4550-42FF-B2A9-49E27ABE2782}" destId="{8F9FEF06-3512-4EB1-8936-CFFA674580A9}" srcOrd="0" destOrd="0" presId="urn:microsoft.com/office/officeart/2005/8/layout/orgChart1"/>
    <dgm:cxn modelId="{D147E440-DF0E-4D1F-A9D0-FBFE7B6872F8}" type="presParOf" srcId="{1F3F82A6-4550-42FF-B2A9-49E27ABE2782}" destId="{E48615D8-08AE-4CBE-810D-E4C5112FD67D}" srcOrd="1" destOrd="0" presId="urn:microsoft.com/office/officeart/2005/8/layout/orgChart1"/>
    <dgm:cxn modelId="{464A8D1B-DB7D-4750-9EAC-F18ECBABDE67}" type="presParOf" srcId="{036DED80-5EB2-4A87-A832-E27A7A666E93}" destId="{80397AE3-2903-43C9-B4A3-347D742F3DF3}" srcOrd="1" destOrd="0" presId="urn:microsoft.com/office/officeart/2005/8/layout/orgChart1"/>
    <dgm:cxn modelId="{AB9E73D9-2F69-4AFA-91FF-C617D6ABFA2F}" type="presParOf" srcId="{036DED80-5EB2-4A87-A832-E27A7A666E93}" destId="{2366839D-DF9A-492B-A04F-E791E46E51B7}" srcOrd="2" destOrd="0" presId="urn:microsoft.com/office/officeart/2005/8/layout/orgChart1"/>
    <dgm:cxn modelId="{E13382E7-7D58-4803-AFA1-AEE64F011D22}" type="presParOf" srcId="{5DA4F4B3-CD1D-42EB-9EB0-6929FF7550BC}" destId="{93E6C203-BCE6-4D1E-97A8-8FA6115F6323}" srcOrd="4" destOrd="0" presId="urn:microsoft.com/office/officeart/2005/8/layout/orgChart1"/>
    <dgm:cxn modelId="{A74C6D7C-BB04-446F-A4D3-D574C83A1BFD}" type="presParOf" srcId="{5DA4F4B3-CD1D-42EB-9EB0-6929FF7550BC}" destId="{58C36495-6344-4918-B488-E34E2E029252}" srcOrd="5" destOrd="0" presId="urn:microsoft.com/office/officeart/2005/8/layout/orgChart1"/>
    <dgm:cxn modelId="{7BF2BEED-01C4-449B-A37A-8D6B03BF5BB9}" type="presParOf" srcId="{58C36495-6344-4918-B488-E34E2E029252}" destId="{98192B7B-DC17-42E5-B91F-F9F56A66DC58}" srcOrd="0" destOrd="0" presId="urn:microsoft.com/office/officeart/2005/8/layout/orgChart1"/>
    <dgm:cxn modelId="{C5C31667-D2A4-4E2A-B1DD-637B3FC2FB28}" type="presParOf" srcId="{98192B7B-DC17-42E5-B91F-F9F56A66DC58}" destId="{E9FFD233-3AFB-49CA-9868-79E27162CA6F}" srcOrd="0" destOrd="0" presId="urn:microsoft.com/office/officeart/2005/8/layout/orgChart1"/>
    <dgm:cxn modelId="{38317895-F00E-4917-8577-0BC6F074722D}" type="presParOf" srcId="{98192B7B-DC17-42E5-B91F-F9F56A66DC58}" destId="{833F5A7D-B862-405A-A06A-A11E7D31D21D}" srcOrd="1" destOrd="0" presId="urn:microsoft.com/office/officeart/2005/8/layout/orgChart1"/>
    <dgm:cxn modelId="{202AD641-65B0-4B90-9E19-2923BC4EA381}" type="presParOf" srcId="{58C36495-6344-4918-B488-E34E2E029252}" destId="{254BF727-6808-4B77-BBAB-0989E3A6952A}" srcOrd="1" destOrd="0" presId="urn:microsoft.com/office/officeart/2005/8/layout/orgChart1"/>
    <dgm:cxn modelId="{E1F703D6-577B-468F-892A-32671313DDD3}" type="presParOf" srcId="{58C36495-6344-4918-B488-E34E2E029252}" destId="{867A6E1F-C72C-4701-85CD-B4CD6A78FD79}" srcOrd="2" destOrd="0" presId="urn:microsoft.com/office/officeart/2005/8/layout/orgChart1"/>
    <dgm:cxn modelId="{94143D10-2B3F-4740-8099-4625E7CB128D}" type="presParOf" srcId="{5DA4F4B3-CD1D-42EB-9EB0-6929FF7550BC}" destId="{A8D0D8B6-73E5-4617-8B87-C6B050878255}" srcOrd="6" destOrd="0" presId="urn:microsoft.com/office/officeart/2005/8/layout/orgChart1"/>
    <dgm:cxn modelId="{53D8710F-E005-4B0D-BD55-A633CFB31789}" type="presParOf" srcId="{5DA4F4B3-CD1D-42EB-9EB0-6929FF7550BC}" destId="{823DA80A-A582-40EE-957C-7D845F6982C1}" srcOrd="7" destOrd="0" presId="urn:microsoft.com/office/officeart/2005/8/layout/orgChart1"/>
    <dgm:cxn modelId="{B6D098E6-6C44-43A8-81DB-B72C0630FA47}" type="presParOf" srcId="{823DA80A-A582-40EE-957C-7D845F6982C1}" destId="{E83BC617-5855-42EF-89ED-CFD9AEEBE72D}" srcOrd="0" destOrd="0" presId="urn:microsoft.com/office/officeart/2005/8/layout/orgChart1"/>
    <dgm:cxn modelId="{8EABF3D1-01D9-40D6-B4AB-9ABCB27E82DB}" type="presParOf" srcId="{E83BC617-5855-42EF-89ED-CFD9AEEBE72D}" destId="{BFAD4624-F2B3-435B-A7BD-45C8E27E17DC}" srcOrd="0" destOrd="0" presId="urn:microsoft.com/office/officeart/2005/8/layout/orgChart1"/>
    <dgm:cxn modelId="{E6317049-2491-458B-9698-13F565208D01}" type="presParOf" srcId="{E83BC617-5855-42EF-89ED-CFD9AEEBE72D}" destId="{C7975ED9-29F5-4562-8ECF-5506577B2BDF}" srcOrd="1" destOrd="0" presId="urn:microsoft.com/office/officeart/2005/8/layout/orgChart1"/>
    <dgm:cxn modelId="{E94F62BD-481E-4884-91F5-F3795E3FFC1B}" type="presParOf" srcId="{823DA80A-A582-40EE-957C-7D845F6982C1}" destId="{D4466BC2-E434-40FF-A01D-549C9E530557}" srcOrd="1" destOrd="0" presId="urn:microsoft.com/office/officeart/2005/8/layout/orgChart1"/>
    <dgm:cxn modelId="{72893074-9EC0-4D8E-AF9C-87C54B3A19D7}" type="presParOf" srcId="{823DA80A-A582-40EE-957C-7D845F6982C1}" destId="{D6D336D1-BDDD-4C07-B90C-F4710029AFDA}" srcOrd="2" destOrd="0" presId="urn:microsoft.com/office/officeart/2005/8/layout/orgChart1"/>
    <dgm:cxn modelId="{44411BE7-FD51-447B-ABB5-136B8EFD765A}" type="presParOf" srcId="{5DA4F4B3-CD1D-42EB-9EB0-6929FF7550BC}" destId="{3B133A62-3897-4B68-BAFE-6F1757E1ADEA}" srcOrd="8" destOrd="0" presId="urn:microsoft.com/office/officeart/2005/8/layout/orgChart1"/>
    <dgm:cxn modelId="{C251B25E-6A96-43D6-8EDD-9BE248D27511}" type="presParOf" srcId="{5DA4F4B3-CD1D-42EB-9EB0-6929FF7550BC}" destId="{8C31B9E0-B9E5-4B8B-A58E-6D3D8B423629}" srcOrd="9" destOrd="0" presId="urn:microsoft.com/office/officeart/2005/8/layout/orgChart1"/>
    <dgm:cxn modelId="{4B10A909-FB61-4357-AC92-3407C92FF0FF}" type="presParOf" srcId="{8C31B9E0-B9E5-4B8B-A58E-6D3D8B423629}" destId="{9DC57FB5-B8F5-476B-A662-3C649A896813}" srcOrd="0" destOrd="0" presId="urn:microsoft.com/office/officeart/2005/8/layout/orgChart1"/>
    <dgm:cxn modelId="{6C70A22C-363E-449D-B3FC-FA8078541B7A}" type="presParOf" srcId="{9DC57FB5-B8F5-476B-A662-3C649A896813}" destId="{C2468ACB-6C1D-4BEA-B396-08DE8D23EDA8}" srcOrd="0" destOrd="0" presId="urn:microsoft.com/office/officeart/2005/8/layout/orgChart1"/>
    <dgm:cxn modelId="{807149F7-8666-483C-8F89-463395BD5256}" type="presParOf" srcId="{9DC57FB5-B8F5-476B-A662-3C649A896813}" destId="{7EFF44AD-A5B4-429B-BBBC-A5E5C0D600C9}" srcOrd="1" destOrd="0" presId="urn:microsoft.com/office/officeart/2005/8/layout/orgChart1"/>
    <dgm:cxn modelId="{7F51F5CC-E397-497C-BC95-34A86D98FBA3}" type="presParOf" srcId="{8C31B9E0-B9E5-4B8B-A58E-6D3D8B423629}" destId="{46F9BEDD-B87B-4CC7-8CD1-83084B452630}" srcOrd="1" destOrd="0" presId="urn:microsoft.com/office/officeart/2005/8/layout/orgChart1"/>
    <dgm:cxn modelId="{7B569528-0770-4553-8237-A9AB92E581B4}" type="presParOf" srcId="{8C31B9E0-B9E5-4B8B-A58E-6D3D8B423629}" destId="{DCCBCCD7-9AF6-460A-9EC7-C9BA2312EBE2}" srcOrd="2" destOrd="0" presId="urn:microsoft.com/office/officeart/2005/8/layout/orgChart1"/>
    <dgm:cxn modelId="{A11F6922-E862-467F-BC0D-C768511C3F27}" type="presParOf" srcId="{876C14A0-F175-40D5-B779-11439052BDDB}" destId="{0A5AF60B-564F-4871-9B59-DB0E3A10EF3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133A62-3897-4B68-BAFE-6F1757E1ADEA}">
      <dsp:nvSpPr>
        <dsp:cNvPr id="0" name=""/>
        <dsp:cNvSpPr/>
      </dsp:nvSpPr>
      <dsp:spPr>
        <a:xfrm>
          <a:off x="5918175" y="1614621"/>
          <a:ext cx="5010818" cy="397744"/>
        </a:xfrm>
        <a:custGeom>
          <a:avLst/>
          <a:gdLst/>
          <a:ahLst/>
          <a:cxnLst/>
          <a:rect l="0" t="0" r="0" b="0"/>
          <a:pathLst>
            <a:path>
              <a:moveTo>
                <a:pt x="0" y="0"/>
              </a:moveTo>
              <a:lnTo>
                <a:pt x="0" y="194562"/>
              </a:lnTo>
              <a:lnTo>
                <a:pt x="5010818" y="194562"/>
              </a:lnTo>
              <a:lnTo>
                <a:pt x="5010818" y="39774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D0D8B6-73E5-4617-8B87-C6B050878255}">
      <dsp:nvSpPr>
        <dsp:cNvPr id="0" name=""/>
        <dsp:cNvSpPr/>
      </dsp:nvSpPr>
      <dsp:spPr>
        <a:xfrm>
          <a:off x="5918175" y="1614621"/>
          <a:ext cx="2662255" cy="416398"/>
        </a:xfrm>
        <a:custGeom>
          <a:avLst/>
          <a:gdLst/>
          <a:ahLst/>
          <a:cxnLst/>
          <a:rect l="0" t="0" r="0" b="0"/>
          <a:pathLst>
            <a:path>
              <a:moveTo>
                <a:pt x="0" y="0"/>
              </a:moveTo>
              <a:lnTo>
                <a:pt x="0" y="213216"/>
              </a:lnTo>
              <a:lnTo>
                <a:pt x="2662255" y="213216"/>
              </a:lnTo>
              <a:lnTo>
                <a:pt x="2662255" y="41639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E6C203-BCE6-4D1E-97A8-8FA6115F6323}">
      <dsp:nvSpPr>
        <dsp:cNvPr id="0" name=""/>
        <dsp:cNvSpPr/>
      </dsp:nvSpPr>
      <dsp:spPr>
        <a:xfrm>
          <a:off x="5872455" y="1614621"/>
          <a:ext cx="91440" cy="416398"/>
        </a:xfrm>
        <a:custGeom>
          <a:avLst/>
          <a:gdLst/>
          <a:ahLst/>
          <a:cxnLst/>
          <a:rect l="0" t="0" r="0" b="0"/>
          <a:pathLst>
            <a:path>
              <a:moveTo>
                <a:pt x="45720" y="0"/>
              </a:moveTo>
              <a:lnTo>
                <a:pt x="45720" y="213216"/>
              </a:lnTo>
              <a:lnTo>
                <a:pt x="77474" y="213216"/>
              </a:lnTo>
              <a:lnTo>
                <a:pt x="77474" y="41639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BDF8DB-A84C-46C3-AF67-16FD12A95997}">
      <dsp:nvSpPr>
        <dsp:cNvPr id="0" name=""/>
        <dsp:cNvSpPr/>
      </dsp:nvSpPr>
      <dsp:spPr>
        <a:xfrm>
          <a:off x="3317764" y="1614621"/>
          <a:ext cx="2600410" cy="416398"/>
        </a:xfrm>
        <a:custGeom>
          <a:avLst/>
          <a:gdLst/>
          <a:ahLst/>
          <a:cxnLst/>
          <a:rect l="0" t="0" r="0" b="0"/>
          <a:pathLst>
            <a:path>
              <a:moveTo>
                <a:pt x="2600410" y="0"/>
              </a:moveTo>
              <a:lnTo>
                <a:pt x="2600410" y="213216"/>
              </a:lnTo>
              <a:lnTo>
                <a:pt x="0" y="213216"/>
              </a:lnTo>
              <a:lnTo>
                <a:pt x="0" y="41639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693CDF-F1F6-42D9-9D98-DF21158BF82C}">
      <dsp:nvSpPr>
        <dsp:cNvPr id="0" name=""/>
        <dsp:cNvSpPr/>
      </dsp:nvSpPr>
      <dsp:spPr>
        <a:xfrm>
          <a:off x="974660" y="1614621"/>
          <a:ext cx="4943514" cy="416398"/>
        </a:xfrm>
        <a:custGeom>
          <a:avLst/>
          <a:gdLst/>
          <a:ahLst/>
          <a:cxnLst/>
          <a:rect l="0" t="0" r="0" b="0"/>
          <a:pathLst>
            <a:path>
              <a:moveTo>
                <a:pt x="4943514" y="0"/>
              </a:moveTo>
              <a:lnTo>
                <a:pt x="4943514" y="213216"/>
              </a:lnTo>
              <a:lnTo>
                <a:pt x="0" y="213216"/>
              </a:lnTo>
              <a:lnTo>
                <a:pt x="0" y="41639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B3DF4D-F175-4C7F-9665-3AEBCCE185D0}">
      <dsp:nvSpPr>
        <dsp:cNvPr id="0" name=""/>
        <dsp:cNvSpPr/>
      </dsp:nvSpPr>
      <dsp:spPr>
        <a:xfrm>
          <a:off x="4950638" y="647084"/>
          <a:ext cx="1935074" cy="96753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b="1" kern="1200" dirty="0">
              <a:effectLst>
                <a:outerShdw blurRad="38100" dist="38100" dir="2700000" algn="tl">
                  <a:srgbClr val="000000">
                    <a:alpha val="43137"/>
                  </a:srgbClr>
                </a:outerShdw>
              </a:effectLst>
            </a:rPr>
            <a:t>Directorate</a:t>
          </a:r>
          <a:br>
            <a:rPr lang="en-US" sz="2500" b="1" kern="1200" dirty="0">
              <a:effectLst>
                <a:outerShdw blurRad="38100" dist="38100" dir="2700000" algn="tl">
                  <a:srgbClr val="000000">
                    <a:alpha val="43137"/>
                  </a:srgbClr>
                </a:outerShdw>
              </a:effectLst>
            </a:rPr>
          </a:br>
          <a:r>
            <a:rPr lang="en-GB" sz="1600" b="0" i="0" kern="1200" dirty="0"/>
            <a:t>Dr Alexander Sturgis</a:t>
          </a:r>
          <a:endParaRPr lang="en-US" sz="2500" b="1" kern="1200" dirty="0">
            <a:effectLst>
              <a:outerShdw blurRad="38100" dist="38100" dir="2700000" algn="tl">
                <a:srgbClr val="000000">
                  <a:alpha val="43137"/>
                </a:srgbClr>
              </a:outerShdw>
            </a:effectLst>
          </a:endParaRPr>
        </a:p>
      </dsp:txBody>
      <dsp:txXfrm>
        <a:off x="4950638" y="647084"/>
        <a:ext cx="1935074" cy="967537"/>
      </dsp:txXfrm>
    </dsp:sp>
    <dsp:sp modelId="{FC79ECE3-98D1-4DBB-BF54-82221C5DBA07}">
      <dsp:nvSpPr>
        <dsp:cNvPr id="0" name=""/>
        <dsp:cNvSpPr/>
      </dsp:nvSpPr>
      <dsp:spPr>
        <a:xfrm>
          <a:off x="7123" y="2031020"/>
          <a:ext cx="1935074" cy="230465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b="1" kern="1200">
              <a:effectLst>
                <a:outerShdw blurRad="38100" dist="38100" dir="2700000" algn="tl">
                  <a:srgbClr val="000000">
                    <a:alpha val="43137"/>
                  </a:srgbClr>
                </a:outerShdw>
              </a:effectLst>
              <a:latin typeface="Calibri" panose="020F0502020204030204"/>
              <a:ea typeface="+mn-ea"/>
              <a:cs typeface="+mn-cs"/>
            </a:rPr>
            <a:t>Operations</a:t>
          </a:r>
        </a:p>
        <a:p>
          <a:pPr marL="0" lvl="0" indent="0" algn="ctr" defTabSz="1111250">
            <a:lnSpc>
              <a:spcPct val="90000"/>
            </a:lnSpc>
            <a:spcBef>
              <a:spcPct val="0"/>
            </a:spcBef>
            <a:spcAft>
              <a:spcPct val="35000"/>
            </a:spcAft>
            <a:buNone/>
          </a:pPr>
          <a:r>
            <a:rPr lang="en-US" sz="2000" kern="1200">
              <a:latin typeface="Calibri" panose="020F0502020204030204"/>
              <a:ea typeface="+mn-ea"/>
              <a:cs typeface="+mn-cs"/>
            </a:rPr>
            <a:t>Visitor Experience</a:t>
          </a:r>
          <a:br>
            <a:rPr lang="en-US" sz="2000" kern="1200">
              <a:latin typeface="Calibri" panose="020F0502020204030204"/>
              <a:ea typeface="+mn-ea"/>
              <a:cs typeface="+mn-cs"/>
            </a:rPr>
          </a:br>
          <a:r>
            <a:rPr lang="en-US" sz="2000" kern="1200">
              <a:latin typeface="Calibri" panose="020F0502020204030204"/>
              <a:ea typeface="+mn-ea"/>
              <a:cs typeface="+mn-cs"/>
            </a:rPr>
            <a:t>Museum Service</a:t>
          </a:r>
          <a:br>
            <a:rPr lang="en-US" sz="2000" kern="1200">
              <a:latin typeface="Calibri" panose="020F0502020204030204"/>
              <a:ea typeface="+mn-ea"/>
              <a:cs typeface="+mn-cs"/>
            </a:rPr>
          </a:br>
          <a:r>
            <a:rPr lang="en-US" sz="2000" kern="1200">
              <a:latin typeface="Calibri" panose="020F0502020204030204"/>
              <a:ea typeface="+mn-ea"/>
              <a:cs typeface="+mn-cs"/>
            </a:rPr>
            <a:t>Security and Health &amp;Safety</a:t>
          </a:r>
          <a:endParaRPr lang="en-US" sz="2000" kern="1200" dirty="0">
            <a:latin typeface="Calibri" panose="020F0502020204030204"/>
            <a:ea typeface="+mn-ea"/>
            <a:cs typeface="+mn-cs"/>
          </a:endParaRPr>
        </a:p>
      </dsp:txBody>
      <dsp:txXfrm>
        <a:off x="7123" y="2031020"/>
        <a:ext cx="1935074" cy="2304653"/>
      </dsp:txXfrm>
    </dsp:sp>
    <dsp:sp modelId="{8F9FEF06-3512-4EB1-8936-CFFA674580A9}">
      <dsp:nvSpPr>
        <dsp:cNvPr id="0" name=""/>
        <dsp:cNvSpPr/>
      </dsp:nvSpPr>
      <dsp:spPr>
        <a:xfrm>
          <a:off x="2348563" y="2031020"/>
          <a:ext cx="1938402" cy="296485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b="1" kern="1200" dirty="0">
              <a:effectLst>
                <a:outerShdw blurRad="38100" dist="38100" dir="2700000" algn="tl">
                  <a:srgbClr val="000000">
                    <a:alpha val="43137"/>
                  </a:srgbClr>
                </a:outerShdw>
              </a:effectLst>
            </a:rPr>
            <a:t>Commercial</a:t>
          </a:r>
        </a:p>
        <a:p>
          <a:pPr marL="0" lvl="0" indent="0" algn="ctr" defTabSz="1111250">
            <a:lnSpc>
              <a:spcPct val="90000"/>
            </a:lnSpc>
            <a:spcBef>
              <a:spcPct val="0"/>
            </a:spcBef>
            <a:spcAft>
              <a:spcPct val="35000"/>
            </a:spcAft>
            <a:buFont typeface="Arial" panose="020B0604020202020204" pitchFamily="34" charset="0"/>
            <a:buNone/>
          </a:pPr>
          <a:r>
            <a:rPr lang="en-US" sz="2000" kern="1200" dirty="0"/>
            <a:t>Publications &amp; </a:t>
          </a:r>
          <a:r>
            <a:rPr lang="en-US" sz="2000" kern="1200" dirty="0" err="1"/>
            <a:t>Licencing</a:t>
          </a:r>
          <a:br>
            <a:rPr lang="en-US" sz="2000" kern="1200" dirty="0"/>
          </a:br>
          <a:r>
            <a:rPr lang="en-US" sz="2000" kern="1200" dirty="0"/>
            <a:t>Picture Library</a:t>
          </a:r>
          <a:br>
            <a:rPr lang="en-US" sz="2000" kern="1200" dirty="0"/>
          </a:br>
          <a:r>
            <a:rPr lang="en-US" sz="2000" kern="1200" dirty="0"/>
            <a:t>Photography</a:t>
          </a:r>
          <a:br>
            <a:rPr lang="en-US" sz="2000" kern="1200" dirty="0"/>
          </a:br>
          <a:r>
            <a:rPr lang="en-US" sz="2000" kern="1200" dirty="0"/>
            <a:t>Retail</a:t>
          </a:r>
          <a:br>
            <a:rPr lang="en-US" sz="2000" kern="1200" dirty="0"/>
          </a:br>
          <a:r>
            <a:rPr lang="en-US" sz="2000" kern="1200" dirty="0"/>
            <a:t>Events</a:t>
          </a:r>
        </a:p>
      </dsp:txBody>
      <dsp:txXfrm>
        <a:off x="2348563" y="2031020"/>
        <a:ext cx="1938402" cy="2964852"/>
      </dsp:txXfrm>
    </dsp:sp>
    <dsp:sp modelId="{E9FFD233-3AFB-49CA-9868-79E27162CA6F}">
      <dsp:nvSpPr>
        <dsp:cNvPr id="0" name=""/>
        <dsp:cNvSpPr/>
      </dsp:nvSpPr>
      <dsp:spPr>
        <a:xfrm>
          <a:off x="4693331" y="2031020"/>
          <a:ext cx="2513196" cy="411745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b="1" kern="1200" dirty="0">
              <a:effectLst>
                <a:outerShdw blurRad="38100" dist="38100" dir="2700000" algn="tl">
                  <a:srgbClr val="000000">
                    <a:alpha val="43137"/>
                  </a:srgbClr>
                </a:outerShdw>
              </a:effectLst>
            </a:rPr>
            <a:t>Collections</a:t>
          </a:r>
          <a:br>
            <a:rPr lang="en-US" sz="2500" kern="1200" dirty="0"/>
          </a:br>
          <a:br>
            <a:rPr lang="en-US" sz="2500" kern="1200" dirty="0"/>
          </a:br>
          <a:r>
            <a:rPr lang="en-US" sz="2000" kern="1200" dirty="0"/>
            <a:t>Antiquities</a:t>
          </a:r>
          <a:br>
            <a:rPr lang="en-US" sz="2000" kern="1200" dirty="0"/>
          </a:br>
          <a:r>
            <a:rPr lang="en-US" sz="2000" kern="1200" dirty="0"/>
            <a:t>Eastern Art</a:t>
          </a:r>
          <a:br>
            <a:rPr lang="en-US" sz="2000" kern="1200" dirty="0"/>
          </a:br>
          <a:r>
            <a:rPr lang="en-US" sz="2000" kern="1200" dirty="0"/>
            <a:t>Western Art</a:t>
          </a:r>
          <a:br>
            <a:rPr lang="en-US" sz="2000" kern="1200" dirty="0"/>
          </a:br>
          <a:r>
            <a:rPr lang="en-US" sz="2000" kern="1200" dirty="0" err="1"/>
            <a:t>Heberden</a:t>
          </a:r>
          <a:r>
            <a:rPr lang="en-US" sz="2000" kern="1200" dirty="0"/>
            <a:t> Coin Room</a:t>
          </a:r>
          <a:br>
            <a:rPr lang="en-US" sz="2000" kern="1200" dirty="0"/>
          </a:br>
          <a:r>
            <a:rPr lang="en-US" sz="2000" kern="1200" dirty="0"/>
            <a:t>Cast Gallery</a:t>
          </a:r>
          <a:br>
            <a:rPr lang="en-US" sz="2000" kern="1200" dirty="0"/>
          </a:br>
          <a:r>
            <a:rPr lang="en-US" sz="2000" kern="1200" dirty="0"/>
            <a:t>Digital Collection</a:t>
          </a:r>
          <a:br>
            <a:rPr lang="en-US" sz="2000" kern="1200" dirty="0"/>
          </a:br>
          <a:r>
            <a:rPr lang="en-US" sz="2000" kern="1200" dirty="0"/>
            <a:t>Conservation</a:t>
          </a:r>
          <a:br>
            <a:rPr lang="en-US" sz="2000" kern="1200" dirty="0"/>
          </a:br>
          <a:endParaRPr lang="en-US" sz="2500" kern="1200" dirty="0"/>
        </a:p>
      </dsp:txBody>
      <dsp:txXfrm>
        <a:off x="4693331" y="2031020"/>
        <a:ext cx="2513196" cy="4117450"/>
      </dsp:txXfrm>
    </dsp:sp>
    <dsp:sp modelId="{BFAD4624-F2B3-435B-A7BD-45C8E27E17DC}">
      <dsp:nvSpPr>
        <dsp:cNvPr id="0" name=""/>
        <dsp:cNvSpPr/>
      </dsp:nvSpPr>
      <dsp:spPr>
        <a:xfrm>
          <a:off x="7612893" y="2031020"/>
          <a:ext cx="1935074" cy="342709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b="1" kern="1200" dirty="0">
              <a:effectLst>
                <a:outerShdw blurRad="38100" dist="38100" dir="2700000" algn="tl">
                  <a:srgbClr val="000000">
                    <a:alpha val="43137"/>
                  </a:srgbClr>
                </a:outerShdw>
              </a:effectLst>
            </a:rPr>
            <a:t>Public Engagement</a:t>
          </a:r>
          <a:br>
            <a:rPr lang="en-US" sz="2500" kern="1200" dirty="0"/>
          </a:br>
          <a:endParaRPr lang="en-US" sz="2500" kern="1200" dirty="0"/>
        </a:p>
        <a:p>
          <a:pPr marL="0" lvl="0" indent="0" algn="ctr" defTabSz="1111250">
            <a:lnSpc>
              <a:spcPct val="90000"/>
            </a:lnSpc>
            <a:spcBef>
              <a:spcPct val="0"/>
            </a:spcBef>
            <a:spcAft>
              <a:spcPct val="35000"/>
            </a:spcAft>
            <a:buNone/>
          </a:pPr>
          <a:r>
            <a:rPr lang="en-US" sz="2000" kern="1200" dirty="0"/>
            <a:t>Communications</a:t>
          </a:r>
          <a:br>
            <a:rPr lang="en-US" sz="2000" kern="1200" dirty="0"/>
          </a:br>
          <a:r>
            <a:rPr lang="en-US" sz="2000" kern="1200" dirty="0"/>
            <a:t>Design</a:t>
          </a:r>
          <a:br>
            <a:rPr lang="en-US" sz="2000" kern="1200" dirty="0"/>
          </a:br>
          <a:r>
            <a:rPr lang="en-US" sz="2000" kern="1200" dirty="0"/>
            <a:t>Exhibitions</a:t>
          </a:r>
          <a:br>
            <a:rPr lang="en-US" sz="2000" kern="1200" dirty="0"/>
          </a:br>
          <a:r>
            <a:rPr lang="en-US" sz="2000" kern="1200" dirty="0"/>
            <a:t>Registrars</a:t>
          </a:r>
          <a:br>
            <a:rPr lang="en-US" sz="2000" kern="1200" dirty="0"/>
          </a:br>
          <a:r>
            <a:rPr lang="en-US" sz="2000" kern="1200" dirty="0"/>
            <a:t>Education</a:t>
          </a:r>
          <a:endParaRPr lang="en-US" sz="1900" kern="1200" dirty="0"/>
        </a:p>
      </dsp:txBody>
      <dsp:txXfrm>
        <a:off x="7612893" y="2031020"/>
        <a:ext cx="1935074" cy="3427093"/>
      </dsp:txXfrm>
    </dsp:sp>
    <dsp:sp modelId="{C2468ACB-6C1D-4BEA-B396-08DE8D23EDA8}">
      <dsp:nvSpPr>
        <dsp:cNvPr id="0" name=""/>
        <dsp:cNvSpPr/>
      </dsp:nvSpPr>
      <dsp:spPr>
        <a:xfrm>
          <a:off x="9961456" y="2012366"/>
          <a:ext cx="1935074" cy="274868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b="1" kern="1200" dirty="0">
              <a:effectLst>
                <a:outerShdw blurRad="38100" dist="38100" dir="2700000" algn="tl">
                  <a:srgbClr val="000000">
                    <a:alpha val="43137"/>
                  </a:srgbClr>
                </a:outerShdw>
              </a:effectLst>
            </a:rPr>
            <a:t>Development</a:t>
          </a:r>
        </a:p>
        <a:p>
          <a:pPr marL="0" lvl="0" indent="0" algn="ctr" defTabSz="1111250">
            <a:lnSpc>
              <a:spcPct val="90000"/>
            </a:lnSpc>
            <a:spcBef>
              <a:spcPct val="0"/>
            </a:spcBef>
            <a:spcAft>
              <a:spcPct val="35000"/>
            </a:spcAft>
            <a:buNone/>
          </a:pPr>
          <a:endParaRPr lang="en-US" sz="2700" kern="1200" dirty="0"/>
        </a:p>
        <a:p>
          <a:pPr marL="0" lvl="0" indent="0" algn="ctr" defTabSz="1111250">
            <a:lnSpc>
              <a:spcPct val="90000"/>
            </a:lnSpc>
            <a:spcBef>
              <a:spcPct val="0"/>
            </a:spcBef>
            <a:spcAft>
              <a:spcPct val="35000"/>
            </a:spcAft>
            <a:buNone/>
          </a:pPr>
          <a:r>
            <a:rPr lang="en-US" sz="2000" kern="1200" dirty="0"/>
            <a:t>Fundraising</a:t>
          </a:r>
          <a:br>
            <a:rPr lang="en-US" sz="2000" kern="1200" dirty="0"/>
          </a:br>
          <a:r>
            <a:rPr lang="en-US" sz="2000" kern="1200" dirty="0"/>
            <a:t>Friends &amp; patrons</a:t>
          </a:r>
        </a:p>
      </dsp:txBody>
      <dsp:txXfrm>
        <a:off x="9961456" y="2012366"/>
        <a:ext cx="1935074" cy="274868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15A6B1-8F58-48A8-AC56-6959B497A37E}" type="datetimeFigureOut">
              <a:rPr lang="en-GB" smtClean="0"/>
              <a:t>28/10/2017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25CD5-85EE-49FA-BB7F-7123B8A62F7A}" type="slidenum">
              <a:rPr lang="en-GB" smtClean="0"/>
              <a:t>‹#›</a:t>
            </a:fld>
            <a:endParaRPr lang="en-GB"/>
          </a:p>
        </p:txBody>
      </p:sp>
    </p:spTree>
    <p:extLst>
      <p:ext uri="{BB962C8B-B14F-4D97-AF65-F5344CB8AC3E}">
        <p14:creationId xmlns:p14="http://schemas.microsoft.com/office/powerpoint/2010/main" val="2926193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837F9-BB64-4EE5-A0F7-D00757E70A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831BC65-8F3C-4BC4-8FAA-B038141F02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25911EE-8DB7-4515-BC82-68064FD1D76E}"/>
              </a:ext>
            </a:extLst>
          </p:cNvPr>
          <p:cNvSpPr>
            <a:spLocks noGrp="1"/>
          </p:cNvSpPr>
          <p:nvPr>
            <p:ph type="dt" sz="half" idx="10"/>
          </p:nvPr>
        </p:nvSpPr>
        <p:spPr/>
        <p:txBody>
          <a:bodyPr/>
          <a:lstStyle/>
          <a:p>
            <a:fld id="{23C5380F-EF2D-45B1-B704-9319826ED783}" type="datetimeFigureOut">
              <a:rPr lang="en-GB" smtClean="0"/>
              <a:t>28/10/2017</a:t>
            </a:fld>
            <a:endParaRPr lang="en-GB"/>
          </a:p>
        </p:txBody>
      </p:sp>
      <p:sp>
        <p:nvSpPr>
          <p:cNvPr id="5" name="Footer Placeholder 4">
            <a:extLst>
              <a:ext uri="{FF2B5EF4-FFF2-40B4-BE49-F238E27FC236}">
                <a16:creationId xmlns:a16="http://schemas.microsoft.com/office/drawing/2014/main" id="{D74452E0-8229-4D75-A952-2756BAF2EA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CB73F5-BCE6-442E-A378-4A0A9A21381C}"/>
              </a:ext>
            </a:extLst>
          </p:cNvPr>
          <p:cNvSpPr>
            <a:spLocks noGrp="1"/>
          </p:cNvSpPr>
          <p:nvPr>
            <p:ph type="sldNum" sz="quarter" idx="12"/>
          </p:nvPr>
        </p:nvSpPr>
        <p:spPr/>
        <p:txBody>
          <a:bodyPr/>
          <a:lstStyle/>
          <a:p>
            <a:fld id="{C3F957C3-7CA6-49FE-B5D1-587F0FE5DF3F}" type="slidenum">
              <a:rPr lang="en-GB" smtClean="0"/>
              <a:t>‹#›</a:t>
            </a:fld>
            <a:endParaRPr lang="en-GB"/>
          </a:p>
        </p:txBody>
      </p:sp>
    </p:spTree>
    <p:extLst>
      <p:ext uri="{BB962C8B-B14F-4D97-AF65-F5344CB8AC3E}">
        <p14:creationId xmlns:p14="http://schemas.microsoft.com/office/powerpoint/2010/main" val="2868851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82037-9918-49B7-AA5C-3D75E570263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4CDCB0-5AB5-4249-8C47-6BF86D634F9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085366-87E4-4896-BD76-B8DFC783F50D}"/>
              </a:ext>
            </a:extLst>
          </p:cNvPr>
          <p:cNvSpPr>
            <a:spLocks noGrp="1"/>
          </p:cNvSpPr>
          <p:nvPr>
            <p:ph type="dt" sz="half" idx="10"/>
          </p:nvPr>
        </p:nvSpPr>
        <p:spPr/>
        <p:txBody>
          <a:bodyPr/>
          <a:lstStyle/>
          <a:p>
            <a:fld id="{23C5380F-EF2D-45B1-B704-9319826ED783}" type="datetimeFigureOut">
              <a:rPr lang="en-GB" smtClean="0"/>
              <a:t>28/10/2017</a:t>
            </a:fld>
            <a:endParaRPr lang="en-GB"/>
          </a:p>
        </p:txBody>
      </p:sp>
      <p:sp>
        <p:nvSpPr>
          <p:cNvPr id="5" name="Footer Placeholder 4">
            <a:extLst>
              <a:ext uri="{FF2B5EF4-FFF2-40B4-BE49-F238E27FC236}">
                <a16:creationId xmlns:a16="http://schemas.microsoft.com/office/drawing/2014/main" id="{2110415F-A83A-42D7-A12A-D6020EC61B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5A0AD2-49C5-44C3-81EF-F987571A64B8}"/>
              </a:ext>
            </a:extLst>
          </p:cNvPr>
          <p:cNvSpPr>
            <a:spLocks noGrp="1"/>
          </p:cNvSpPr>
          <p:nvPr>
            <p:ph type="sldNum" sz="quarter" idx="12"/>
          </p:nvPr>
        </p:nvSpPr>
        <p:spPr/>
        <p:txBody>
          <a:bodyPr/>
          <a:lstStyle/>
          <a:p>
            <a:fld id="{C3F957C3-7CA6-49FE-B5D1-587F0FE5DF3F}" type="slidenum">
              <a:rPr lang="en-GB" smtClean="0"/>
              <a:t>‹#›</a:t>
            </a:fld>
            <a:endParaRPr lang="en-GB"/>
          </a:p>
        </p:txBody>
      </p:sp>
    </p:spTree>
    <p:extLst>
      <p:ext uri="{BB962C8B-B14F-4D97-AF65-F5344CB8AC3E}">
        <p14:creationId xmlns:p14="http://schemas.microsoft.com/office/powerpoint/2010/main" val="1064749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CCC762-57FB-4612-9231-B22A47C0A3B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97B5C0-9BEB-40FE-AA5A-5014A54CE6E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E032FA-F28A-40FC-8E85-8A81C01F394A}"/>
              </a:ext>
            </a:extLst>
          </p:cNvPr>
          <p:cNvSpPr>
            <a:spLocks noGrp="1"/>
          </p:cNvSpPr>
          <p:nvPr>
            <p:ph type="dt" sz="half" idx="10"/>
          </p:nvPr>
        </p:nvSpPr>
        <p:spPr/>
        <p:txBody>
          <a:bodyPr/>
          <a:lstStyle/>
          <a:p>
            <a:fld id="{23C5380F-EF2D-45B1-B704-9319826ED783}" type="datetimeFigureOut">
              <a:rPr lang="en-GB" smtClean="0"/>
              <a:t>28/10/2017</a:t>
            </a:fld>
            <a:endParaRPr lang="en-GB"/>
          </a:p>
        </p:txBody>
      </p:sp>
      <p:sp>
        <p:nvSpPr>
          <p:cNvPr id="5" name="Footer Placeholder 4">
            <a:extLst>
              <a:ext uri="{FF2B5EF4-FFF2-40B4-BE49-F238E27FC236}">
                <a16:creationId xmlns:a16="http://schemas.microsoft.com/office/drawing/2014/main" id="{BCB310E4-E531-4CAC-80A3-9D77C2C217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7CDA3A-D71C-489A-9584-A262F54A5CB1}"/>
              </a:ext>
            </a:extLst>
          </p:cNvPr>
          <p:cNvSpPr>
            <a:spLocks noGrp="1"/>
          </p:cNvSpPr>
          <p:nvPr>
            <p:ph type="sldNum" sz="quarter" idx="12"/>
          </p:nvPr>
        </p:nvSpPr>
        <p:spPr/>
        <p:txBody>
          <a:bodyPr/>
          <a:lstStyle/>
          <a:p>
            <a:fld id="{C3F957C3-7CA6-49FE-B5D1-587F0FE5DF3F}" type="slidenum">
              <a:rPr lang="en-GB" smtClean="0"/>
              <a:t>‹#›</a:t>
            </a:fld>
            <a:endParaRPr lang="en-GB"/>
          </a:p>
        </p:txBody>
      </p:sp>
    </p:spTree>
    <p:extLst>
      <p:ext uri="{BB962C8B-B14F-4D97-AF65-F5344CB8AC3E}">
        <p14:creationId xmlns:p14="http://schemas.microsoft.com/office/powerpoint/2010/main" val="2588493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1D4EC-97F7-4FA3-9D1F-9EB4FDD112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6E5640-C18F-453F-A75D-DCFEDBD112B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F12688-FB7C-434E-8A1E-0F7C84E6A769}"/>
              </a:ext>
            </a:extLst>
          </p:cNvPr>
          <p:cNvSpPr>
            <a:spLocks noGrp="1"/>
          </p:cNvSpPr>
          <p:nvPr>
            <p:ph type="dt" sz="half" idx="10"/>
          </p:nvPr>
        </p:nvSpPr>
        <p:spPr/>
        <p:txBody>
          <a:bodyPr/>
          <a:lstStyle/>
          <a:p>
            <a:fld id="{23C5380F-EF2D-45B1-B704-9319826ED783}" type="datetimeFigureOut">
              <a:rPr lang="en-GB" smtClean="0"/>
              <a:t>28/10/2017</a:t>
            </a:fld>
            <a:endParaRPr lang="en-GB"/>
          </a:p>
        </p:txBody>
      </p:sp>
      <p:sp>
        <p:nvSpPr>
          <p:cNvPr id="5" name="Footer Placeholder 4">
            <a:extLst>
              <a:ext uri="{FF2B5EF4-FFF2-40B4-BE49-F238E27FC236}">
                <a16:creationId xmlns:a16="http://schemas.microsoft.com/office/drawing/2014/main" id="{9D7E26B7-1EA7-446B-889C-E81D916098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BC7B1B-7394-49F2-833E-BBF0035EF4EE}"/>
              </a:ext>
            </a:extLst>
          </p:cNvPr>
          <p:cNvSpPr>
            <a:spLocks noGrp="1"/>
          </p:cNvSpPr>
          <p:nvPr>
            <p:ph type="sldNum" sz="quarter" idx="12"/>
          </p:nvPr>
        </p:nvSpPr>
        <p:spPr/>
        <p:txBody>
          <a:bodyPr/>
          <a:lstStyle/>
          <a:p>
            <a:fld id="{C3F957C3-7CA6-49FE-B5D1-587F0FE5DF3F}" type="slidenum">
              <a:rPr lang="en-GB" smtClean="0"/>
              <a:t>‹#›</a:t>
            </a:fld>
            <a:endParaRPr lang="en-GB"/>
          </a:p>
        </p:txBody>
      </p:sp>
    </p:spTree>
    <p:extLst>
      <p:ext uri="{BB962C8B-B14F-4D97-AF65-F5344CB8AC3E}">
        <p14:creationId xmlns:p14="http://schemas.microsoft.com/office/powerpoint/2010/main" val="1223930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4AA70-4304-4A46-9980-9AA0EE1658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B2B0CE8-5484-4D65-B9D1-69B8CA2129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E6EB2D7-32AD-44C3-803E-903433E12426}"/>
              </a:ext>
            </a:extLst>
          </p:cNvPr>
          <p:cNvSpPr>
            <a:spLocks noGrp="1"/>
          </p:cNvSpPr>
          <p:nvPr>
            <p:ph type="dt" sz="half" idx="10"/>
          </p:nvPr>
        </p:nvSpPr>
        <p:spPr/>
        <p:txBody>
          <a:bodyPr/>
          <a:lstStyle/>
          <a:p>
            <a:fld id="{23C5380F-EF2D-45B1-B704-9319826ED783}" type="datetimeFigureOut">
              <a:rPr lang="en-GB" smtClean="0"/>
              <a:t>28/10/2017</a:t>
            </a:fld>
            <a:endParaRPr lang="en-GB"/>
          </a:p>
        </p:txBody>
      </p:sp>
      <p:sp>
        <p:nvSpPr>
          <p:cNvPr id="5" name="Footer Placeholder 4">
            <a:extLst>
              <a:ext uri="{FF2B5EF4-FFF2-40B4-BE49-F238E27FC236}">
                <a16:creationId xmlns:a16="http://schemas.microsoft.com/office/drawing/2014/main" id="{F8ECAE1D-A300-40F1-B912-4E8C9B9DB7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A8CE99-D770-4BAE-800E-FEF3C8EE4610}"/>
              </a:ext>
            </a:extLst>
          </p:cNvPr>
          <p:cNvSpPr>
            <a:spLocks noGrp="1"/>
          </p:cNvSpPr>
          <p:nvPr>
            <p:ph type="sldNum" sz="quarter" idx="12"/>
          </p:nvPr>
        </p:nvSpPr>
        <p:spPr/>
        <p:txBody>
          <a:bodyPr/>
          <a:lstStyle/>
          <a:p>
            <a:fld id="{C3F957C3-7CA6-49FE-B5D1-587F0FE5DF3F}" type="slidenum">
              <a:rPr lang="en-GB" smtClean="0"/>
              <a:t>‹#›</a:t>
            </a:fld>
            <a:endParaRPr lang="en-GB"/>
          </a:p>
        </p:txBody>
      </p:sp>
    </p:spTree>
    <p:extLst>
      <p:ext uri="{BB962C8B-B14F-4D97-AF65-F5344CB8AC3E}">
        <p14:creationId xmlns:p14="http://schemas.microsoft.com/office/powerpoint/2010/main" val="4124052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5AC1C-268D-4E90-AD48-BD598269630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1A1662-BF4A-4295-B18D-E2DF0C67D62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D377212-C674-40AF-8EE0-6359C5DCCB6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9A0739D-EC23-4A44-BF9F-13B0D2E0785E}"/>
              </a:ext>
            </a:extLst>
          </p:cNvPr>
          <p:cNvSpPr>
            <a:spLocks noGrp="1"/>
          </p:cNvSpPr>
          <p:nvPr>
            <p:ph type="dt" sz="half" idx="10"/>
          </p:nvPr>
        </p:nvSpPr>
        <p:spPr/>
        <p:txBody>
          <a:bodyPr/>
          <a:lstStyle/>
          <a:p>
            <a:fld id="{23C5380F-EF2D-45B1-B704-9319826ED783}" type="datetimeFigureOut">
              <a:rPr lang="en-GB" smtClean="0"/>
              <a:t>28/10/2017</a:t>
            </a:fld>
            <a:endParaRPr lang="en-GB"/>
          </a:p>
        </p:txBody>
      </p:sp>
      <p:sp>
        <p:nvSpPr>
          <p:cNvPr id="6" name="Footer Placeholder 5">
            <a:extLst>
              <a:ext uri="{FF2B5EF4-FFF2-40B4-BE49-F238E27FC236}">
                <a16:creationId xmlns:a16="http://schemas.microsoft.com/office/drawing/2014/main" id="{1D44DFB2-DEBE-444D-95DD-E21FCE2AD0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1C9DAC-FCBE-445E-AF8F-E945FC725B93}"/>
              </a:ext>
            </a:extLst>
          </p:cNvPr>
          <p:cNvSpPr>
            <a:spLocks noGrp="1"/>
          </p:cNvSpPr>
          <p:nvPr>
            <p:ph type="sldNum" sz="quarter" idx="12"/>
          </p:nvPr>
        </p:nvSpPr>
        <p:spPr/>
        <p:txBody>
          <a:bodyPr/>
          <a:lstStyle/>
          <a:p>
            <a:fld id="{C3F957C3-7CA6-49FE-B5D1-587F0FE5DF3F}" type="slidenum">
              <a:rPr lang="en-GB" smtClean="0"/>
              <a:t>‹#›</a:t>
            </a:fld>
            <a:endParaRPr lang="en-GB"/>
          </a:p>
        </p:txBody>
      </p:sp>
    </p:spTree>
    <p:extLst>
      <p:ext uri="{BB962C8B-B14F-4D97-AF65-F5344CB8AC3E}">
        <p14:creationId xmlns:p14="http://schemas.microsoft.com/office/powerpoint/2010/main" val="365351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02B0C-48EA-4891-8EDA-363EDD116B9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012BCF9-A13F-4536-BCBC-6794962B0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0509F5E-A192-4EB4-9169-C92BAAE7AEE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FB895FA-8D92-4952-B30E-D4F104B577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76F04E4-DAD3-44AB-B656-2EC503C7A6B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6F088D3-39D9-4B3F-9F65-9BF47F24A5AD}"/>
              </a:ext>
            </a:extLst>
          </p:cNvPr>
          <p:cNvSpPr>
            <a:spLocks noGrp="1"/>
          </p:cNvSpPr>
          <p:nvPr>
            <p:ph type="dt" sz="half" idx="10"/>
          </p:nvPr>
        </p:nvSpPr>
        <p:spPr/>
        <p:txBody>
          <a:bodyPr/>
          <a:lstStyle/>
          <a:p>
            <a:fld id="{23C5380F-EF2D-45B1-B704-9319826ED783}" type="datetimeFigureOut">
              <a:rPr lang="en-GB" smtClean="0"/>
              <a:t>28/10/2017</a:t>
            </a:fld>
            <a:endParaRPr lang="en-GB"/>
          </a:p>
        </p:txBody>
      </p:sp>
      <p:sp>
        <p:nvSpPr>
          <p:cNvPr id="8" name="Footer Placeholder 7">
            <a:extLst>
              <a:ext uri="{FF2B5EF4-FFF2-40B4-BE49-F238E27FC236}">
                <a16:creationId xmlns:a16="http://schemas.microsoft.com/office/drawing/2014/main" id="{850A649B-6DC1-4707-970A-2516400ED96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5BFE082-0AD8-4761-A1FB-24E7F6429AA3}"/>
              </a:ext>
            </a:extLst>
          </p:cNvPr>
          <p:cNvSpPr>
            <a:spLocks noGrp="1"/>
          </p:cNvSpPr>
          <p:nvPr>
            <p:ph type="sldNum" sz="quarter" idx="12"/>
          </p:nvPr>
        </p:nvSpPr>
        <p:spPr/>
        <p:txBody>
          <a:bodyPr/>
          <a:lstStyle/>
          <a:p>
            <a:fld id="{C3F957C3-7CA6-49FE-B5D1-587F0FE5DF3F}" type="slidenum">
              <a:rPr lang="en-GB" smtClean="0"/>
              <a:t>‹#›</a:t>
            </a:fld>
            <a:endParaRPr lang="en-GB"/>
          </a:p>
        </p:txBody>
      </p:sp>
    </p:spTree>
    <p:extLst>
      <p:ext uri="{BB962C8B-B14F-4D97-AF65-F5344CB8AC3E}">
        <p14:creationId xmlns:p14="http://schemas.microsoft.com/office/powerpoint/2010/main" val="2348967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57E58-E11D-40DC-99F4-0E61BE8BC03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232A3DC-5302-4E32-A209-425B3D7CD2BC}"/>
              </a:ext>
            </a:extLst>
          </p:cNvPr>
          <p:cNvSpPr>
            <a:spLocks noGrp="1"/>
          </p:cNvSpPr>
          <p:nvPr>
            <p:ph type="dt" sz="half" idx="10"/>
          </p:nvPr>
        </p:nvSpPr>
        <p:spPr/>
        <p:txBody>
          <a:bodyPr/>
          <a:lstStyle/>
          <a:p>
            <a:fld id="{23C5380F-EF2D-45B1-B704-9319826ED783}" type="datetimeFigureOut">
              <a:rPr lang="en-GB" smtClean="0"/>
              <a:t>28/10/2017</a:t>
            </a:fld>
            <a:endParaRPr lang="en-GB"/>
          </a:p>
        </p:txBody>
      </p:sp>
      <p:sp>
        <p:nvSpPr>
          <p:cNvPr id="4" name="Footer Placeholder 3">
            <a:extLst>
              <a:ext uri="{FF2B5EF4-FFF2-40B4-BE49-F238E27FC236}">
                <a16:creationId xmlns:a16="http://schemas.microsoft.com/office/drawing/2014/main" id="{C08449E4-6D89-4FE1-BEEA-D1C48DA1F3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56DF238-AAE5-4327-A9F9-0EE3213249A9}"/>
              </a:ext>
            </a:extLst>
          </p:cNvPr>
          <p:cNvSpPr>
            <a:spLocks noGrp="1"/>
          </p:cNvSpPr>
          <p:nvPr>
            <p:ph type="sldNum" sz="quarter" idx="12"/>
          </p:nvPr>
        </p:nvSpPr>
        <p:spPr/>
        <p:txBody>
          <a:bodyPr/>
          <a:lstStyle/>
          <a:p>
            <a:fld id="{C3F957C3-7CA6-49FE-B5D1-587F0FE5DF3F}" type="slidenum">
              <a:rPr lang="en-GB" smtClean="0"/>
              <a:t>‹#›</a:t>
            </a:fld>
            <a:endParaRPr lang="en-GB"/>
          </a:p>
        </p:txBody>
      </p:sp>
    </p:spTree>
    <p:extLst>
      <p:ext uri="{BB962C8B-B14F-4D97-AF65-F5344CB8AC3E}">
        <p14:creationId xmlns:p14="http://schemas.microsoft.com/office/powerpoint/2010/main" val="3314261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947951-5517-4936-99E2-DDDD2C50C9E9}"/>
              </a:ext>
            </a:extLst>
          </p:cNvPr>
          <p:cNvSpPr>
            <a:spLocks noGrp="1"/>
          </p:cNvSpPr>
          <p:nvPr>
            <p:ph type="dt" sz="half" idx="10"/>
          </p:nvPr>
        </p:nvSpPr>
        <p:spPr/>
        <p:txBody>
          <a:bodyPr/>
          <a:lstStyle/>
          <a:p>
            <a:fld id="{23C5380F-EF2D-45B1-B704-9319826ED783}" type="datetimeFigureOut">
              <a:rPr lang="en-GB" smtClean="0"/>
              <a:t>28/10/2017</a:t>
            </a:fld>
            <a:endParaRPr lang="en-GB"/>
          </a:p>
        </p:txBody>
      </p:sp>
      <p:sp>
        <p:nvSpPr>
          <p:cNvPr id="3" name="Footer Placeholder 2">
            <a:extLst>
              <a:ext uri="{FF2B5EF4-FFF2-40B4-BE49-F238E27FC236}">
                <a16:creationId xmlns:a16="http://schemas.microsoft.com/office/drawing/2014/main" id="{79491193-EA80-41EB-B724-5F58864CBB9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278AF94-468D-418C-9ABB-ABFDF10FA113}"/>
              </a:ext>
            </a:extLst>
          </p:cNvPr>
          <p:cNvSpPr>
            <a:spLocks noGrp="1"/>
          </p:cNvSpPr>
          <p:nvPr>
            <p:ph type="sldNum" sz="quarter" idx="12"/>
          </p:nvPr>
        </p:nvSpPr>
        <p:spPr/>
        <p:txBody>
          <a:bodyPr/>
          <a:lstStyle/>
          <a:p>
            <a:fld id="{C3F957C3-7CA6-49FE-B5D1-587F0FE5DF3F}" type="slidenum">
              <a:rPr lang="en-GB" smtClean="0"/>
              <a:t>‹#›</a:t>
            </a:fld>
            <a:endParaRPr lang="en-GB"/>
          </a:p>
        </p:txBody>
      </p:sp>
    </p:spTree>
    <p:extLst>
      <p:ext uri="{BB962C8B-B14F-4D97-AF65-F5344CB8AC3E}">
        <p14:creationId xmlns:p14="http://schemas.microsoft.com/office/powerpoint/2010/main" val="631436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15CA2-9A59-49F7-977C-81BF11116E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3298339-0E02-48FE-A828-E6E26EADC0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D6169DE-85F0-450F-838C-E7DE609F16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7A2CC8-D78D-454C-99AB-00F7CA131AFB}"/>
              </a:ext>
            </a:extLst>
          </p:cNvPr>
          <p:cNvSpPr>
            <a:spLocks noGrp="1"/>
          </p:cNvSpPr>
          <p:nvPr>
            <p:ph type="dt" sz="half" idx="10"/>
          </p:nvPr>
        </p:nvSpPr>
        <p:spPr/>
        <p:txBody>
          <a:bodyPr/>
          <a:lstStyle/>
          <a:p>
            <a:fld id="{23C5380F-EF2D-45B1-B704-9319826ED783}" type="datetimeFigureOut">
              <a:rPr lang="en-GB" smtClean="0"/>
              <a:t>28/10/2017</a:t>
            </a:fld>
            <a:endParaRPr lang="en-GB"/>
          </a:p>
        </p:txBody>
      </p:sp>
      <p:sp>
        <p:nvSpPr>
          <p:cNvPr id="6" name="Footer Placeholder 5">
            <a:extLst>
              <a:ext uri="{FF2B5EF4-FFF2-40B4-BE49-F238E27FC236}">
                <a16:creationId xmlns:a16="http://schemas.microsoft.com/office/drawing/2014/main" id="{9F37D961-A89B-40AC-954E-4CC531D1EB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F04C2D-C025-48DE-8AF8-B30AA45FF615}"/>
              </a:ext>
            </a:extLst>
          </p:cNvPr>
          <p:cNvSpPr>
            <a:spLocks noGrp="1"/>
          </p:cNvSpPr>
          <p:nvPr>
            <p:ph type="sldNum" sz="quarter" idx="12"/>
          </p:nvPr>
        </p:nvSpPr>
        <p:spPr/>
        <p:txBody>
          <a:bodyPr/>
          <a:lstStyle/>
          <a:p>
            <a:fld id="{C3F957C3-7CA6-49FE-B5D1-587F0FE5DF3F}" type="slidenum">
              <a:rPr lang="en-GB" smtClean="0"/>
              <a:t>‹#›</a:t>
            </a:fld>
            <a:endParaRPr lang="en-GB"/>
          </a:p>
        </p:txBody>
      </p:sp>
    </p:spTree>
    <p:extLst>
      <p:ext uri="{BB962C8B-B14F-4D97-AF65-F5344CB8AC3E}">
        <p14:creationId xmlns:p14="http://schemas.microsoft.com/office/powerpoint/2010/main" val="4239132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87A9B-3E36-414C-80D0-E005026435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B151587-1662-4650-90CF-DE396DE980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EF7082C-CBF7-42FE-9324-BA778C76DB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FF154C-2F66-45EE-8DA4-C119D14F6258}"/>
              </a:ext>
            </a:extLst>
          </p:cNvPr>
          <p:cNvSpPr>
            <a:spLocks noGrp="1"/>
          </p:cNvSpPr>
          <p:nvPr>
            <p:ph type="dt" sz="half" idx="10"/>
          </p:nvPr>
        </p:nvSpPr>
        <p:spPr/>
        <p:txBody>
          <a:bodyPr/>
          <a:lstStyle/>
          <a:p>
            <a:fld id="{23C5380F-EF2D-45B1-B704-9319826ED783}" type="datetimeFigureOut">
              <a:rPr lang="en-GB" smtClean="0"/>
              <a:t>28/10/2017</a:t>
            </a:fld>
            <a:endParaRPr lang="en-GB"/>
          </a:p>
        </p:txBody>
      </p:sp>
      <p:sp>
        <p:nvSpPr>
          <p:cNvPr id="6" name="Footer Placeholder 5">
            <a:extLst>
              <a:ext uri="{FF2B5EF4-FFF2-40B4-BE49-F238E27FC236}">
                <a16:creationId xmlns:a16="http://schemas.microsoft.com/office/drawing/2014/main" id="{472B3C72-4DBE-44EF-9EE0-38D36ED1D9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1B2F95-2E14-4B44-8A97-C52AC3BBF7EE}"/>
              </a:ext>
            </a:extLst>
          </p:cNvPr>
          <p:cNvSpPr>
            <a:spLocks noGrp="1"/>
          </p:cNvSpPr>
          <p:nvPr>
            <p:ph type="sldNum" sz="quarter" idx="12"/>
          </p:nvPr>
        </p:nvSpPr>
        <p:spPr/>
        <p:txBody>
          <a:bodyPr/>
          <a:lstStyle/>
          <a:p>
            <a:fld id="{C3F957C3-7CA6-49FE-B5D1-587F0FE5DF3F}" type="slidenum">
              <a:rPr lang="en-GB" smtClean="0"/>
              <a:t>‹#›</a:t>
            </a:fld>
            <a:endParaRPr lang="en-GB"/>
          </a:p>
        </p:txBody>
      </p:sp>
    </p:spTree>
    <p:extLst>
      <p:ext uri="{BB962C8B-B14F-4D97-AF65-F5344CB8AC3E}">
        <p14:creationId xmlns:p14="http://schemas.microsoft.com/office/powerpoint/2010/main" val="2754179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DAAD21-0B52-49BF-A0F1-B318EBD2AB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DA0E89-66EF-4C2E-99E4-49A60FD6D4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6453B2-16E3-4972-9A73-9BE772FF7B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5380F-EF2D-45B1-B704-9319826ED783}" type="datetimeFigureOut">
              <a:rPr lang="en-GB" smtClean="0"/>
              <a:t>28/10/2017</a:t>
            </a:fld>
            <a:endParaRPr lang="en-GB"/>
          </a:p>
        </p:txBody>
      </p:sp>
      <p:sp>
        <p:nvSpPr>
          <p:cNvPr id="5" name="Footer Placeholder 4">
            <a:extLst>
              <a:ext uri="{FF2B5EF4-FFF2-40B4-BE49-F238E27FC236}">
                <a16:creationId xmlns:a16="http://schemas.microsoft.com/office/drawing/2014/main" id="{6A0AD045-9FC7-4BF6-B09F-DFE9CEA8D7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F8EC37A-D616-4F41-89B7-AE0E45B2B7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F957C3-7CA6-49FE-B5D1-587F0FE5DF3F}" type="slidenum">
              <a:rPr lang="en-GB" smtClean="0"/>
              <a:t>‹#›</a:t>
            </a:fld>
            <a:endParaRPr lang="en-GB"/>
          </a:p>
        </p:txBody>
      </p:sp>
    </p:spTree>
    <p:extLst>
      <p:ext uri="{BB962C8B-B14F-4D97-AF65-F5344CB8AC3E}">
        <p14:creationId xmlns:p14="http://schemas.microsoft.com/office/powerpoint/2010/main" val="149934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9904C-62D7-4125-A03F-85A58662E77D}"/>
              </a:ext>
            </a:extLst>
          </p:cNvPr>
          <p:cNvSpPr>
            <a:spLocks noGrp="1"/>
          </p:cNvSpPr>
          <p:nvPr>
            <p:ph type="ctrTitle"/>
          </p:nvPr>
        </p:nvSpPr>
        <p:spPr>
          <a:xfrm>
            <a:off x="1356049" y="1159685"/>
            <a:ext cx="9850016" cy="2387600"/>
          </a:xfrm>
        </p:spPr>
        <p:txBody>
          <a:bodyPr/>
          <a:lstStyle/>
          <a:p>
            <a:r>
              <a:rPr lang="en-GB" b="1" dirty="0"/>
              <a:t>A</a:t>
            </a:r>
            <a:r>
              <a:rPr lang="en-US" b="1" dirty="0"/>
              <a:t>shmolean</a:t>
            </a:r>
            <a:r>
              <a:rPr lang="zh-CN" altLang="en-US" dirty="0"/>
              <a:t>博物馆的今生前世</a:t>
            </a:r>
            <a:endParaRPr lang="en-GB" dirty="0"/>
          </a:p>
        </p:txBody>
      </p:sp>
    </p:spTree>
    <p:extLst>
      <p:ext uri="{BB962C8B-B14F-4D97-AF65-F5344CB8AC3E}">
        <p14:creationId xmlns:p14="http://schemas.microsoft.com/office/powerpoint/2010/main" val="1059071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8" name="Picture 2" descr="Related image">
            <a:extLst>
              <a:ext uri="{FF2B5EF4-FFF2-40B4-BE49-F238E27FC236}">
                <a16:creationId xmlns:a16="http://schemas.microsoft.com/office/drawing/2014/main" id="{2CECFE0C-1AC5-4450-AE3F-8BF2AB379F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62" r="-2" b="-2"/>
          <a:stretch/>
        </p:blipFill>
        <p:spPr bwMode="auto">
          <a:xfrm>
            <a:off x="0" y="0"/>
            <a:ext cx="7524963" cy="6858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B9070D3-AD82-4D37-AC5D-AB816CBB387C}"/>
              </a:ext>
            </a:extLst>
          </p:cNvPr>
          <p:cNvSpPr>
            <a:spLocks noGrp="1"/>
          </p:cNvSpPr>
          <p:nvPr>
            <p:ph type="title"/>
          </p:nvPr>
        </p:nvSpPr>
        <p:spPr>
          <a:xfrm>
            <a:off x="7552956" y="419880"/>
            <a:ext cx="4660053" cy="2425957"/>
          </a:xfrm>
        </p:spPr>
        <p:txBody>
          <a:bodyPr>
            <a:normAutofit/>
          </a:bodyPr>
          <a:lstStyle/>
          <a:p>
            <a:pPr algn="ctr"/>
            <a:r>
              <a:rPr lang="en-GB" dirty="0"/>
              <a:t>Old Ashmolean</a:t>
            </a:r>
            <a:br>
              <a:rPr lang="en-GB" dirty="0"/>
            </a:br>
            <a:r>
              <a:rPr lang="en-GB" sz="2000" dirty="0"/>
              <a:t>Opened on 21</a:t>
            </a:r>
            <a:r>
              <a:rPr lang="en-GB" sz="2000" baseline="30000" dirty="0"/>
              <a:t>st</a:t>
            </a:r>
            <a:r>
              <a:rPr lang="en-GB" sz="2000" dirty="0"/>
              <a:t> May 1683 by Duke of York </a:t>
            </a:r>
            <a:br>
              <a:rPr lang="en-GB" sz="2000" dirty="0"/>
            </a:br>
            <a:br>
              <a:rPr lang="en-GB" sz="2000" dirty="0"/>
            </a:br>
            <a:r>
              <a:rPr lang="en-GB" sz="2000" dirty="0"/>
              <a:t>Broad Street </a:t>
            </a:r>
            <a:br>
              <a:rPr lang="en-GB" sz="2000" b="1" dirty="0"/>
            </a:br>
            <a:br>
              <a:rPr lang="en-GB" sz="2000" b="1" dirty="0"/>
            </a:br>
            <a:r>
              <a:rPr lang="en-GB" sz="2000" b="1" dirty="0"/>
              <a:t>Admission fee: </a:t>
            </a:r>
            <a:r>
              <a:rPr lang="en-GB" sz="2000" b="1" u="sng" dirty="0"/>
              <a:t>Sixpences </a:t>
            </a:r>
            <a:br>
              <a:rPr lang="en-GB" sz="2000" b="1" dirty="0"/>
            </a:br>
            <a:endParaRPr lang="en-GB" sz="2000" b="1" dirty="0"/>
          </a:p>
        </p:txBody>
      </p:sp>
      <p:pic>
        <p:nvPicPr>
          <p:cNvPr id="4" name="Picture 3">
            <a:extLst>
              <a:ext uri="{FF2B5EF4-FFF2-40B4-BE49-F238E27FC236}">
                <a16:creationId xmlns:a16="http://schemas.microsoft.com/office/drawing/2014/main" id="{3202EA11-930C-4B75-BD9D-7F3F984FECD3}"/>
              </a:ext>
            </a:extLst>
          </p:cNvPr>
          <p:cNvPicPr>
            <a:picLocks noChangeAspect="1"/>
          </p:cNvPicPr>
          <p:nvPr/>
        </p:nvPicPr>
        <p:blipFill rotWithShape="1">
          <a:blip r:embed="rId3"/>
          <a:srcRect l="4375" t="2991" r="12191" b="16913"/>
          <a:stretch/>
        </p:blipFill>
        <p:spPr>
          <a:xfrm>
            <a:off x="7524963" y="3004457"/>
            <a:ext cx="4667037" cy="3321698"/>
          </a:xfrm>
          <a:prstGeom prst="rect">
            <a:avLst/>
          </a:prstGeom>
        </p:spPr>
      </p:pic>
      <p:sp>
        <p:nvSpPr>
          <p:cNvPr id="3" name="Rectangle 2">
            <a:extLst>
              <a:ext uri="{FF2B5EF4-FFF2-40B4-BE49-F238E27FC236}">
                <a16:creationId xmlns:a16="http://schemas.microsoft.com/office/drawing/2014/main" id="{CAF70B58-5464-400E-A4E7-3A9F91C95E60}"/>
              </a:ext>
            </a:extLst>
          </p:cNvPr>
          <p:cNvSpPr/>
          <p:nvPr/>
        </p:nvSpPr>
        <p:spPr>
          <a:xfrm>
            <a:off x="7552956" y="6363472"/>
            <a:ext cx="4639044" cy="461665"/>
          </a:xfrm>
          <a:prstGeom prst="rect">
            <a:avLst/>
          </a:prstGeom>
        </p:spPr>
        <p:txBody>
          <a:bodyPr wrap="square">
            <a:spAutoFit/>
          </a:bodyPr>
          <a:lstStyle/>
          <a:p>
            <a:pPr algn="ctr"/>
            <a:r>
              <a:rPr lang="en-GB" sz="2400" dirty="0"/>
              <a:t>Museum of the History of Science</a:t>
            </a:r>
          </a:p>
        </p:txBody>
      </p:sp>
    </p:spTree>
    <p:extLst>
      <p:ext uri="{BB962C8B-B14F-4D97-AF65-F5344CB8AC3E}">
        <p14:creationId xmlns:p14="http://schemas.microsoft.com/office/powerpoint/2010/main" val="1772629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77">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3" name="Picture 2" descr="Related image">
            <a:extLst>
              <a:ext uri="{FF2B5EF4-FFF2-40B4-BE49-F238E27FC236}">
                <a16:creationId xmlns:a16="http://schemas.microsoft.com/office/drawing/2014/main" id="{8164DC68-CA67-4608-B29F-9DE2EAA75A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145" r="2" b="2"/>
          <a:stretch/>
        </p:blipFill>
        <p:spPr bwMode="auto">
          <a:xfrm>
            <a:off x="5066522" y="371916"/>
            <a:ext cx="5235517" cy="58847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642B1B0-41E6-4C09-8792-92DD256C649D}"/>
              </a:ext>
            </a:extLst>
          </p:cNvPr>
          <p:cNvSpPr>
            <a:spLocks noGrp="1"/>
          </p:cNvSpPr>
          <p:nvPr>
            <p:ph type="title"/>
          </p:nvPr>
        </p:nvSpPr>
        <p:spPr>
          <a:xfrm>
            <a:off x="640079" y="1968759"/>
            <a:ext cx="2859637" cy="2814879"/>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r>
              <a:rPr lang="en-US" sz="2000" kern="1200" dirty="0">
                <a:solidFill>
                  <a:schemeClr val="bg1"/>
                </a:solidFill>
                <a:latin typeface="+mj-lt"/>
                <a:ea typeface="+mj-ea"/>
                <a:cs typeface="+mj-cs"/>
              </a:rPr>
              <a:t>Statues Orders </a:t>
            </a:r>
            <a:r>
              <a:rPr lang="en-US" altLang="zh-CN" sz="2000" kern="1200" dirty="0">
                <a:solidFill>
                  <a:schemeClr val="bg1"/>
                </a:solidFill>
                <a:latin typeface="+mj-lt"/>
                <a:ea typeface="+mj-ea"/>
                <a:cs typeface="+mj-cs"/>
              </a:rPr>
              <a:t>&amp; </a:t>
            </a:r>
            <a:r>
              <a:rPr lang="en-US" sz="2000" kern="1200" dirty="0">
                <a:solidFill>
                  <a:schemeClr val="bg1"/>
                </a:solidFill>
                <a:latin typeface="+mj-lt"/>
                <a:ea typeface="+mj-ea"/>
                <a:cs typeface="+mj-cs"/>
              </a:rPr>
              <a:t>Rules for the Ashmolean Museum</a:t>
            </a:r>
            <a:br>
              <a:rPr lang="en-US" sz="2000" kern="1200" dirty="0">
                <a:solidFill>
                  <a:schemeClr val="bg1"/>
                </a:solidFill>
                <a:latin typeface="+mj-lt"/>
                <a:ea typeface="+mj-ea"/>
                <a:cs typeface="+mj-cs"/>
              </a:rPr>
            </a:br>
            <a:r>
              <a:rPr lang="en-US" sz="2000" kern="1200" dirty="0">
                <a:solidFill>
                  <a:schemeClr val="bg1"/>
                </a:solidFill>
                <a:latin typeface="+mj-lt"/>
                <a:ea typeface="+mj-ea"/>
                <a:cs typeface="+mj-cs"/>
              </a:rPr>
              <a:t>1683</a:t>
            </a:r>
          </a:p>
        </p:txBody>
      </p:sp>
    </p:spTree>
    <p:extLst>
      <p:ext uri="{BB962C8B-B14F-4D97-AF65-F5344CB8AC3E}">
        <p14:creationId xmlns:p14="http://schemas.microsoft.com/office/powerpoint/2010/main" val="3468068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81C3D9-683B-4071-8E1E-2A34ADDD7967}"/>
              </a:ext>
            </a:extLst>
          </p:cNvPr>
          <p:cNvPicPr>
            <a:picLocks noChangeAspect="1"/>
          </p:cNvPicPr>
          <p:nvPr/>
        </p:nvPicPr>
        <p:blipFill rotWithShape="1">
          <a:blip r:embed="rId2"/>
          <a:srcRect l="27473" r="37377"/>
          <a:stretch/>
        </p:blipFill>
        <p:spPr>
          <a:xfrm flipH="1">
            <a:off x="0" y="10"/>
            <a:ext cx="4635571" cy="6857990"/>
          </a:xfrm>
          <a:prstGeom prst="rect">
            <a:avLst/>
          </a:prstGeom>
          <a:solidFill>
            <a:srgbClr val="FFFFFF">
              <a:shade val="85000"/>
            </a:srgbClr>
          </a:solidFill>
          <a:effectLst/>
          <a:scene3d>
            <a:camera prst="orthographicFront"/>
            <a:lightRig rig="twoPt" dir="t">
              <a:rot lat="0" lon="0" rev="7200000"/>
            </a:lightRig>
          </a:scene3d>
          <a:sp3d>
            <a:bevelT w="25400" h="19050"/>
            <a:contourClr>
              <a:srgbClr val="FFFFFF"/>
            </a:contourClr>
          </a:sp3d>
        </p:spPr>
      </p:pic>
      <p:cxnSp>
        <p:nvCxnSpPr>
          <p:cNvPr id="11" name="Straight Connector 8">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574A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AC319D6-F99D-41BC-BB2E-1AF9A70BDF1B}"/>
              </a:ext>
            </a:extLst>
          </p:cNvPr>
          <p:cNvSpPr>
            <a:spLocks noGrp="1"/>
          </p:cNvSpPr>
          <p:nvPr>
            <p:ph type="title"/>
          </p:nvPr>
        </p:nvSpPr>
        <p:spPr>
          <a:xfrm>
            <a:off x="4965430" y="629268"/>
            <a:ext cx="6586491" cy="1286160"/>
          </a:xfrm>
        </p:spPr>
        <p:txBody>
          <a:bodyPr anchor="b">
            <a:normAutofit/>
          </a:bodyPr>
          <a:lstStyle/>
          <a:p>
            <a:r>
              <a:rPr lang="en-GB" b="1" dirty="0">
                <a:solidFill>
                  <a:schemeClr val="bg1"/>
                </a:solidFill>
              </a:rPr>
              <a:t>Decay and Loss</a:t>
            </a:r>
            <a:endParaRPr lang="en-GB" dirty="0">
              <a:solidFill>
                <a:schemeClr val="bg1"/>
              </a:solidFill>
            </a:endParaRPr>
          </a:p>
        </p:txBody>
      </p:sp>
      <p:sp>
        <p:nvSpPr>
          <p:cNvPr id="3" name="Content Placeholder 2">
            <a:extLst>
              <a:ext uri="{FF2B5EF4-FFF2-40B4-BE49-F238E27FC236}">
                <a16:creationId xmlns:a16="http://schemas.microsoft.com/office/drawing/2014/main" id="{E2D7C2C9-C46A-477E-8F00-FAC3374D93B5}"/>
              </a:ext>
            </a:extLst>
          </p:cNvPr>
          <p:cNvSpPr>
            <a:spLocks noGrp="1"/>
          </p:cNvSpPr>
          <p:nvPr>
            <p:ph idx="1"/>
          </p:nvPr>
        </p:nvSpPr>
        <p:spPr>
          <a:xfrm>
            <a:off x="4965431" y="2438401"/>
            <a:ext cx="6586489" cy="1946988"/>
          </a:xfrm>
        </p:spPr>
        <p:txBody>
          <a:bodyPr>
            <a:normAutofit lnSpcReduction="10000"/>
          </a:bodyPr>
          <a:lstStyle/>
          <a:p>
            <a:r>
              <a:rPr lang="en-GB" sz="2000" dirty="0">
                <a:solidFill>
                  <a:schemeClr val="bg1"/>
                </a:solidFill>
              </a:rPr>
              <a:t>In the mid 18th century an audit of the Ashmolean collections revealed the extent of decay and loss of original specimens.</a:t>
            </a:r>
          </a:p>
          <a:p>
            <a:r>
              <a:rPr lang="en-GB" sz="2000" dirty="0">
                <a:solidFill>
                  <a:schemeClr val="bg1"/>
                </a:solidFill>
              </a:rPr>
              <a:t>Bye the Oxford Dodo</a:t>
            </a:r>
            <a:br>
              <a:rPr lang="en-GB" sz="2000" dirty="0">
                <a:solidFill>
                  <a:schemeClr val="bg1"/>
                </a:solidFill>
              </a:rPr>
            </a:br>
            <a:r>
              <a:rPr lang="en-GB" sz="1600" dirty="0">
                <a:solidFill>
                  <a:schemeClr val="bg1"/>
                </a:solidFill>
              </a:rPr>
              <a:t>1755 </a:t>
            </a:r>
            <a:r>
              <a:rPr lang="en-US" altLang="zh-CN" sz="1600" dirty="0">
                <a:solidFill>
                  <a:schemeClr val="bg1"/>
                </a:solidFill>
              </a:rPr>
              <a:t>moth-eaten</a:t>
            </a:r>
            <a:br>
              <a:rPr lang="en-US" altLang="zh-CN" sz="1600" dirty="0">
                <a:solidFill>
                  <a:schemeClr val="bg1"/>
                </a:solidFill>
              </a:rPr>
            </a:br>
            <a:r>
              <a:rPr lang="en-US" altLang="zh-CN" sz="1600" dirty="0">
                <a:solidFill>
                  <a:schemeClr val="bg1"/>
                </a:solidFill>
              </a:rPr>
              <a:t>the last Dodo in Europe </a:t>
            </a:r>
            <a:br>
              <a:rPr lang="en-US" altLang="zh-CN" sz="1600" dirty="0">
                <a:solidFill>
                  <a:schemeClr val="bg1"/>
                </a:solidFill>
              </a:rPr>
            </a:br>
            <a:r>
              <a:rPr lang="en-GB" sz="1600" dirty="0">
                <a:solidFill>
                  <a:schemeClr val="bg1"/>
                </a:solidFill>
              </a:rPr>
              <a:t>Only the head and a claw now remain</a:t>
            </a:r>
            <a:endParaRPr lang="en-GB" sz="1800" dirty="0"/>
          </a:p>
          <a:p>
            <a:endParaRPr lang="en-GB" sz="2000" dirty="0"/>
          </a:p>
          <a:p>
            <a:endParaRPr lang="en-GB" sz="2000" dirty="0"/>
          </a:p>
        </p:txBody>
      </p:sp>
      <p:pic>
        <p:nvPicPr>
          <p:cNvPr id="14" name="Picture 13">
            <a:extLst>
              <a:ext uri="{FF2B5EF4-FFF2-40B4-BE49-F238E27FC236}">
                <a16:creationId xmlns:a16="http://schemas.microsoft.com/office/drawing/2014/main" id="{BD1CE68F-B93C-4966-8956-043210C7A702}"/>
              </a:ext>
            </a:extLst>
          </p:cNvPr>
          <p:cNvPicPr>
            <a:picLocks noChangeAspect="1"/>
          </p:cNvPicPr>
          <p:nvPr/>
        </p:nvPicPr>
        <p:blipFill>
          <a:blip r:embed="rId3"/>
          <a:stretch>
            <a:fillRect/>
          </a:stretch>
        </p:blipFill>
        <p:spPr>
          <a:xfrm>
            <a:off x="9237306" y="3141350"/>
            <a:ext cx="2821756" cy="2962844"/>
          </a:xfrm>
          <a:prstGeom prst="ellipse">
            <a:avLst/>
          </a:prstGeom>
          <a:ln>
            <a:noFill/>
          </a:ln>
          <a:effectLst>
            <a:softEdge rad="112500"/>
          </a:effectLst>
        </p:spPr>
      </p:pic>
      <p:sp>
        <p:nvSpPr>
          <p:cNvPr id="5" name="Rectangle 4">
            <a:extLst>
              <a:ext uri="{FF2B5EF4-FFF2-40B4-BE49-F238E27FC236}">
                <a16:creationId xmlns:a16="http://schemas.microsoft.com/office/drawing/2014/main" id="{B5FF7555-EAD4-41D4-AAA0-F2ACA24A9FCC}"/>
              </a:ext>
            </a:extLst>
          </p:cNvPr>
          <p:cNvSpPr/>
          <p:nvPr/>
        </p:nvSpPr>
        <p:spPr>
          <a:xfrm>
            <a:off x="4896834" y="6018448"/>
            <a:ext cx="7242298" cy="615553"/>
          </a:xfrm>
          <a:prstGeom prst="rect">
            <a:avLst/>
          </a:prstGeom>
        </p:spPr>
        <p:txBody>
          <a:bodyPr wrap="square">
            <a:spAutoFit/>
          </a:bodyPr>
          <a:lstStyle/>
          <a:p>
            <a:r>
              <a:rPr lang="en-GB" dirty="0">
                <a:solidFill>
                  <a:schemeClr val="bg1"/>
                </a:solidFill>
              </a:rPr>
              <a:t>Iconic representations</a:t>
            </a:r>
            <a:br>
              <a:rPr lang="en-GB" dirty="0">
                <a:solidFill>
                  <a:schemeClr val="bg1"/>
                </a:solidFill>
              </a:rPr>
            </a:br>
            <a:r>
              <a:rPr lang="en-GB" sz="1600" dirty="0">
                <a:solidFill>
                  <a:schemeClr val="bg1"/>
                </a:solidFill>
              </a:rPr>
              <a:t>Sir John Tenniel illustrated Lewis Carroll’s </a:t>
            </a:r>
            <a:r>
              <a:rPr lang="en-GB" sz="1600" i="1" dirty="0">
                <a:solidFill>
                  <a:schemeClr val="bg1"/>
                </a:solidFill>
              </a:rPr>
              <a:t>Alice's Adventures in Wonderland</a:t>
            </a:r>
            <a:r>
              <a:rPr lang="en-GB" sz="1600" dirty="0">
                <a:solidFill>
                  <a:schemeClr val="bg1"/>
                </a:solidFill>
              </a:rPr>
              <a:t> in 1865.</a:t>
            </a:r>
            <a:endParaRPr lang="en-GB" dirty="0">
              <a:solidFill>
                <a:schemeClr val="bg1"/>
              </a:solidFill>
            </a:endParaRPr>
          </a:p>
        </p:txBody>
      </p:sp>
    </p:spTree>
    <p:extLst>
      <p:ext uri="{BB962C8B-B14F-4D97-AF65-F5344CB8AC3E}">
        <p14:creationId xmlns:p14="http://schemas.microsoft.com/office/powerpoint/2010/main" val="2445611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the interior of the ashmolean 1836">
            <a:extLst>
              <a:ext uri="{FF2B5EF4-FFF2-40B4-BE49-F238E27FC236}">
                <a16:creationId xmlns:a16="http://schemas.microsoft.com/office/drawing/2014/main" id="{2A1050BB-F157-44F7-BB58-03E6E4AC76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614"/>
            <a:ext cx="8696131" cy="68503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C57BE4D-9E84-43A6-994D-FA8733CE5CD8}"/>
              </a:ext>
            </a:extLst>
          </p:cNvPr>
          <p:cNvSpPr/>
          <p:nvPr/>
        </p:nvSpPr>
        <p:spPr>
          <a:xfrm>
            <a:off x="8696130" y="7614"/>
            <a:ext cx="3495869" cy="2123658"/>
          </a:xfrm>
          <a:prstGeom prst="rect">
            <a:avLst/>
          </a:prstGeom>
        </p:spPr>
        <p:txBody>
          <a:bodyPr wrap="square">
            <a:spAutoFit/>
          </a:bodyPr>
          <a:lstStyle/>
          <a:p>
            <a:r>
              <a:rPr lang="en-GB" sz="4400" dirty="0">
                <a:solidFill>
                  <a:srgbClr val="000000"/>
                </a:solidFill>
                <a:latin typeface="+mj-lt"/>
              </a:rPr>
              <a:t>Natural </a:t>
            </a:r>
            <a:br>
              <a:rPr lang="en-GB" sz="4400" dirty="0">
                <a:solidFill>
                  <a:srgbClr val="000000"/>
                </a:solidFill>
                <a:latin typeface="+mj-lt"/>
              </a:rPr>
            </a:br>
            <a:r>
              <a:rPr lang="en-GB" sz="4400" dirty="0">
                <a:solidFill>
                  <a:srgbClr val="000000"/>
                </a:solidFill>
                <a:latin typeface="+mj-lt"/>
              </a:rPr>
              <a:t>History Museum</a:t>
            </a:r>
            <a:endParaRPr lang="en-GB" sz="1600" dirty="0"/>
          </a:p>
        </p:txBody>
      </p:sp>
      <p:sp>
        <p:nvSpPr>
          <p:cNvPr id="7" name="Rectangle 6">
            <a:extLst>
              <a:ext uri="{FF2B5EF4-FFF2-40B4-BE49-F238E27FC236}">
                <a16:creationId xmlns:a16="http://schemas.microsoft.com/office/drawing/2014/main" id="{72ABB536-8FCF-47B3-A147-1CD5965AAAA5}"/>
              </a:ext>
            </a:extLst>
          </p:cNvPr>
          <p:cNvSpPr/>
          <p:nvPr/>
        </p:nvSpPr>
        <p:spPr>
          <a:xfrm>
            <a:off x="9700256" y="4271866"/>
            <a:ext cx="1487617" cy="369332"/>
          </a:xfrm>
          <a:prstGeom prst="rect">
            <a:avLst/>
          </a:prstGeom>
        </p:spPr>
        <p:txBody>
          <a:bodyPr wrap="square">
            <a:spAutoFit/>
          </a:bodyPr>
          <a:lstStyle/>
          <a:p>
            <a:r>
              <a:rPr lang="en-GB" dirty="0">
                <a:solidFill>
                  <a:srgbClr val="000000"/>
                </a:solidFill>
              </a:rPr>
              <a:t>The </a:t>
            </a:r>
            <a:r>
              <a:rPr lang="en-GB" dirty="0" err="1">
                <a:solidFill>
                  <a:srgbClr val="000000"/>
                </a:solidFill>
              </a:rPr>
              <a:t>Duncans</a:t>
            </a:r>
            <a:r>
              <a:rPr lang="en-GB" dirty="0">
                <a:solidFill>
                  <a:srgbClr val="000000"/>
                </a:solidFill>
              </a:rPr>
              <a:t> </a:t>
            </a:r>
            <a:endParaRPr lang="en-GB" sz="1400" dirty="0"/>
          </a:p>
        </p:txBody>
      </p:sp>
      <p:grpSp>
        <p:nvGrpSpPr>
          <p:cNvPr id="6" name="Group 5">
            <a:extLst>
              <a:ext uri="{FF2B5EF4-FFF2-40B4-BE49-F238E27FC236}">
                <a16:creationId xmlns:a16="http://schemas.microsoft.com/office/drawing/2014/main" id="{D3857205-7D48-41C8-AD60-7D026F2A03C4}"/>
              </a:ext>
            </a:extLst>
          </p:cNvPr>
          <p:cNvGrpSpPr/>
          <p:nvPr/>
        </p:nvGrpSpPr>
        <p:grpSpPr>
          <a:xfrm>
            <a:off x="9091126" y="4217806"/>
            <a:ext cx="2705878" cy="2201656"/>
            <a:chOff x="8771471" y="4309970"/>
            <a:chExt cx="3296623" cy="2547662"/>
          </a:xfrm>
        </p:grpSpPr>
        <p:pic>
          <p:nvPicPr>
            <p:cNvPr id="2" name="Picture 1">
              <a:extLst>
                <a:ext uri="{FF2B5EF4-FFF2-40B4-BE49-F238E27FC236}">
                  <a16:creationId xmlns:a16="http://schemas.microsoft.com/office/drawing/2014/main" id="{DC286741-F12C-4995-B34A-CB644C3DA0B8}"/>
                </a:ext>
              </a:extLst>
            </p:cNvPr>
            <p:cNvPicPr>
              <a:picLocks noChangeAspect="1"/>
            </p:cNvPicPr>
            <p:nvPr/>
          </p:nvPicPr>
          <p:blipFill>
            <a:blip r:embed="rId3"/>
            <a:stretch>
              <a:fillRect/>
            </a:stretch>
          </p:blipFill>
          <p:spPr>
            <a:xfrm>
              <a:off x="8771471" y="4916865"/>
              <a:ext cx="1595376" cy="1940767"/>
            </a:xfrm>
            <a:prstGeom prst="rect">
              <a:avLst/>
            </a:prstGeom>
          </p:spPr>
        </p:pic>
        <p:pic>
          <p:nvPicPr>
            <p:cNvPr id="4" name="Picture 3">
              <a:extLst>
                <a:ext uri="{FF2B5EF4-FFF2-40B4-BE49-F238E27FC236}">
                  <a16:creationId xmlns:a16="http://schemas.microsoft.com/office/drawing/2014/main" id="{11A7999B-9ADB-47D8-92D8-72DC84015842}"/>
                </a:ext>
              </a:extLst>
            </p:cNvPr>
            <p:cNvPicPr>
              <a:picLocks noChangeAspect="1"/>
            </p:cNvPicPr>
            <p:nvPr/>
          </p:nvPicPr>
          <p:blipFill rotWithShape="1">
            <a:blip r:embed="rId4"/>
            <a:srcRect t="1020"/>
            <a:stretch/>
          </p:blipFill>
          <p:spPr>
            <a:xfrm>
              <a:off x="10442187" y="4916865"/>
              <a:ext cx="1625907" cy="1940400"/>
            </a:xfrm>
            <a:prstGeom prst="rect">
              <a:avLst/>
            </a:prstGeom>
          </p:spPr>
        </p:pic>
        <p:sp>
          <p:nvSpPr>
            <p:cNvPr id="5" name="Rectangle 4">
              <a:extLst>
                <a:ext uri="{FF2B5EF4-FFF2-40B4-BE49-F238E27FC236}">
                  <a16:creationId xmlns:a16="http://schemas.microsoft.com/office/drawing/2014/main" id="{F4FCBF00-D2C0-4156-9122-1F00F317A63E}"/>
                </a:ext>
              </a:extLst>
            </p:cNvPr>
            <p:cNvSpPr/>
            <p:nvPr/>
          </p:nvSpPr>
          <p:spPr>
            <a:xfrm>
              <a:off x="8771472" y="4309970"/>
              <a:ext cx="3296622" cy="2547295"/>
            </a:xfrm>
            <a:prstGeom prst="rect">
              <a:avLst/>
            </a:pr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7">
            <a:extLst>
              <a:ext uri="{FF2B5EF4-FFF2-40B4-BE49-F238E27FC236}">
                <a16:creationId xmlns:a16="http://schemas.microsoft.com/office/drawing/2014/main" id="{C9AF6135-7AC5-446A-B5C8-7DFDD40374B7}"/>
              </a:ext>
            </a:extLst>
          </p:cNvPr>
          <p:cNvSpPr/>
          <p:nvPr/>
        </p:nvSpPr>
        <p:spPr>
          <a:xfrm>
            <a:off x="9016478" y="4170786"/>
            <a:ext cx="2842727" cy="22950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88071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the university museum 1860 engraving">
            <a:extLst>
              <a:ext uri="{FF2B5EF4-FFF2-40B4-BE49-F238E27FC236}">
                <a16:creationId xmlns:a16="http://schemas.microsoft.com/office/drawing/2014/main" id="{5770ABF3-A62F-423B-952F-4C86B111FAF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716" t="4512" r="21824" b="7268"/>
          <a:stretch/>
        </p:blipFill>
        <p:spPr bwMode="auto">
          <a:xfrm>
            <a:off x="7572598" y="42007"/>
            <a:ext cx="2957805" cy="295780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Related image">
            <a:extLst>
              <a:ext uri="{FF2B5EF4-FFF2-40B4-BE49-F238E27FC236}">
                <a16:creationId xmlns:a16="http://schemas.microsoft.com/office/drawing/2014/main" id="{A4FAB5BF-6BE3-4479-B7E6-7C93E86E73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62" r="-2" b="-2"/>
          <a:stretch/>
        </p:blipFill>
        <p:spPr bwMode="auto">
          <a:xfrm>
            <a:off x="405144" y="1770897"/>
            <a:ext cx="3259071" cy="2959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6" name="Picture 4" descr="Related image">
            <a:extLst>
              <a:ext uri="{FF2B5EF4-FFF2-40B4-BE49-F238E27FC236}">
                <a16:creationId xmlns:a16="http://schemas.microsoft.com/office/drawing/2014/main" id="{B002B0AA-C684-450F-AA23-1F10868FB5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677" r="22677"/>
          <a:stretch/>
        </p:blipFill>
        <p:spPr bwMode="auto">
          <a:xfrm>
            <a:off x="7572598" y="3500485"/>
            <a:ext cx="2959200" cy="2959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0B5159EA-2678-47E0-906B-846133EA122F}"/>
              </a:ext>
            </a:extLst>
          </p:cNvPr>
          <p:cNvCxnSpPr>
            <a:cxnSpLocks/>
            <a:stCxn id="6" idx="6"/>
            <a:endCxn id="13314" idx="2"/>
          </p:cNvCxnSpPr>
          <p:nvPr/>
        </p:nvCxnSpPr>
        <p:spPr>
          <a:xfrm flipV="1">
            <a:off x="3664215" y="1520910"/>
            <a:ext cx="3908383" cy="17295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56C8C19-1491-489E-B534-803290BA92D9}"/>
              </a:ext>
            </a:extLst>
          </p:cNvPr>
          <p:cNvCxnSpPr>
            <a:cxnSpLocks/>
            <a:stCxn id="6" idx="6"/>
            <a:endCxn id="13316" idx="2"/>
          </p:cNvCxnSpPr>
          <p:nvPr/>
        </p:nvCxnSpPr>
        <p:spPr>
          <a:xfrm>
            <a:off x="3664215" y="3250497"/>
            <a:ext cx="3908383" cy="17295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96B399B-1D3D-4EA5-93A9-B7332037D3B6}"/>
              </a:ext>
            </a:extLst>
          </p:cNvPr>
          <p:cNvSpPr txBox="1"/>
          <p:nvPr/>
        </p:nvSpPr>
        <p:spPr>
          <a:xfrm>
            <a:off x="6943300" y="2958110"/>
            <a:ext cx="4216400" cy="584775"/>
          </a:xfrm>
          <a:prstGeom prst="rect">
            <a:avLst/>
          </a:prstGeom>
          <a:noFill/>
        </p:spPr>
        <p:txBody>
          <a:bodyPr wrap="square" rtlCol="0">
            <a:spAutoFit/>
          </a:bodyPr>
          <a:lstStyle/>
          <a:p>
            <a:pPr algn="ctr"/>
            <a:r>
              <a:rPr lang="en-GB" sz="1600" dirty="0"/>
              <a:t>Oxford University Museum Of Natural History 1855</a:t>
            </a:r>
          </a:p>
        </p:txBody>
      </p:sp>
      <p:sp>
        <p:nvSpPr>
          <p:cNvPr id="17" name="TextBox 16">
            <a:extLst>
              <a:ext uri="{FF2B5EF4-FFF2-40B4-BE49-F238E27FC236}">
                <a16:creationId xmlns:a16="http://schemas.microsoft.com/office/drawing/2014/main" id="{EA277A09-6417-40AD-8054-0356A16C1547}"/>
              </a:ext>
            </a:extLst>
          </p:cNvPr>
          <p:cNvSpPr txBox="1"/>
          <p:nvPr/>
        </p:nvSpPr>
        <p:spPr>
          <a:xfrm>
            <a:off x="6943300" y="6347713"/>
            <a:ext cx="4216400" cy="584775"/>
          </a:xfrm>
          <a:prstGeom prst="rect">
            <a:avLst/>
          </a:prstGeom>
          <a:noFill/>
        </p:spPr>
        <p:txBody>
          <a:bodyPr wrap="square" rtlCol="0">
            <a:spAutoFit/>
          </a:bodyPr>
          <a:lstStyle/>
          <a:p>
            <a:pPr algn="ctr"/>
            <a:r>
              <a:rPr lang="en-GB" sz="1600" dirty="0"/>
              <a:t>Pitt River Museum </a:t>
            </a:r>
            <a:br>
              <a:rPr lang="en-GB" sz="1600" dirty="0"/>
            </a:br>
            <a:r>
              <a:rPr lang="en-GB" sz="1600" dirty="0"/>
              <a:t>1886</a:t>
            </a:r>
          </a:p>
        </p:txBody>
      </p:sp>
      <p:sp>
        <p:nvSpPr>
          <p:cNvPr id="15" name="Rectangle 14">
            <a:extLst>
              <a:ext uri="{FF2B5EF4-FFF2-40B4-BE49-F238E27FC236}">
                <a16:creationId xmlns:a16="http://schemas.microsoft.com/office/drawing/2014/main" id="{6748A651-EC1C-442D-B7DB-9EDB5618BD94}"/>
              </a:ext>
            </a:extLst>
          </p:cNvPr>
          <p:cNvSpPr/>
          <p:nvPr/>
        </p:nvSpPr>
        <p:spPr>
          <a:xfrm rot="20203325">
            <a:off x="3893342" y="1783858"/>
            <a:ext cx="3130549" cy="520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Zoological and Botanical Collections </a:t>
            </a:r>
            <a:endParaRPr lang="en-GB" dirty="0"/>
          </a:p>
        </p:txBody>
      </p:sp>
      <p:sp>
        <p:nvSpPr>
          <p:cNvPr id="26" name="Rectangle 25">
            <a:extLst>
              <a:ext uri="{FF2B5EF4-FFF2-40B4-BE49-F238E27FC236}">
                <a16:creationId xmlns:a16="http://schemas.microsoft.com/office/drawing/2014/main" id="{824F2015-9739-42B9-916A-A0BCF45378E1}"/>
              </a:ext>
            </a:extLst>
          </p:cNvPr>
          <p:cNvSpPr/>
          <p:nvPr/>
        </p:nvSpPr>
        <p:spPr>
          <a:xfrm rot="1401933">
            <a:off x="4073246" y="4221510"/>
            <a:ext cx="3012294" cy="520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Ethnographic </a:t>
            </a:r>
            <a:br>
              <a:rPr lang="en-GB" dirty="0"/>
            </a:br>
            <a:r>
              <a:rPr lang="en-GB" dirty="0"/>
              <a:t>Collections</a:t>
            </a:r>
          </a:p>
        </p:txBody>
      </p:sp>
      <p:sp>
        <p:nvSpPr>
          <p:cNvPr id="12" name="TextBox 11">
            <a:extLst>
              <a:ext uri="{FF2B5EF4-FFF2-40B4-BE49-F238E27FC236}">
                <a16:creationId xmlns:a16="http://schemas.microsoft.com/office/drawing/2014/main" id="{78864CDF-12E2-4F15-9198-241F01930C3B}"/>
              </a:ext>
            </a:extLst>
          </p:cNvPr>
          <p:cNvSpPr txBox="1"/>
          <p:nvPr/>
        </p:nvSpPr>
        <p:spPr>
          <a:xfrm>
            <a:off x="214604" y="4786311"/>
            <a:ext cx="4969251" cy="523220"/>
          </a:xfrm>
          <a:prstGeom prst="rect">
            <a:avLst/>
          </a:prstGeom>
          <a:noFill/>
        </p:spPr>
        <p:txBody>
          <a:bodyPr wrap="square" rtlCol="0">
            <a:spAutoFit/>
          </a:bodyPr>
          <a:lstStyle/>
          <a:p>
            <a:r>
              <a:rPr lang="en-GB" sz="2800" dirty="0"/>
              <a:t>Expansion phase since 1820s</a:t>
            </a:r>
          </a:p>
        </p:txBody>
      </p:sp>
    </p:spTree>
    <p:extLst>
      <p:ext uri="{BB962C8B-B14F-4D97-AF65-F5344CB8AC3E}">
        <p14:creationId xmlns:p14="http://schemas.microsoft.com/office/powerpoint/2010/main" val="47044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874DC-4424-4593-A9BD-91CE79EE7636}"/>
              </a:ext>
            </a:extLst>
          </p:cNvPr>
          <p:cNvSpPr>
            <a:spLocks noGrp="1"/>
          </p:cNvSpPr>
          <p:nvPr>
            <p:ph type="title"/>
          </p:nvPr>
        </p:nvSpPr>
        <p:spPr/>
        <p:txBody>
          <a:bodyPr/>
          <a:lstStyle/>
          <a:p>
            <a:r>
              <a:rPr lang="en-GB" dirty="0"/>
              <a:t>Chaos</a:t>
            </a:r>
          </a:p>
        </p:txBody>
      </p:sp>
      <p:sp>
        <p:nvSpPr>
          <p:cNvPr id="3" name="Content Placeholder 2">
            <a:extLst>
              <a:ext uri="{FF2B5EF4-FFF2-40B4-BE49-F238E27FC236}">
                <a16:creationId xmlns:a16="http://schemas.microsoft.com/office/drawing/2014/main" id="{3425AAF0-635A-462F-BABF-30D7CCBEEE69}"/>
              </a:ext>
            </a:extLst>
          </p:cNvPr>
          <p:cNvSpPr>
            <a:spLocks noGrp="1"/>
          </p:cNvSpPr>
          <p:nvPr>
            <p:ph idx="1"/>
          </p:nvPr>
        </p:nvSpPr>
        <p:spPr/>
        <p:txBody>
          <a:bodyPr>
            <a:normAutofit/>
          </a:bodyPr>
          <a:lstStyle/>
          <a:p>
            <a:r>
              <a:rPr lang="en-GB" dirty="0"/>
              <a:t>A natural history museum the collections had been transferred to other museums. </a:t>
            </a:r>
          </a:p>
          <a:p>
            <a:r>
              <a:rPr lang="en-GB" dirty="0"/>
              <a:t>The lower floor housed some art and archaeology,</a:t>
            </a:r>
          </a:p>
          <a:p>
            <a:r>
              <a:rPr lang="en-GB" dirty="0"/>
              <a:t> but the upper floor was being used for university functions. </a:t>
            </a:r>
          </a:p>
        </p:txBody>
      </p:sp>
    </p:spTree>
    <p:extLst>
      <p:ext uri="{BB962C8B-B14F-4D97-AF65-F5344CB8AC3E}">
        <p14:creationId xmlns:p14="http://schemas.microsoft.com/office/powerpoint/2010/main" val="4007834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9" name="Picture 2" descr="Image result for arthur evans">
            <a:extLst>
              <a:ext uri="{FF2B5EF4-FFF2-40B4-BE49-F238E27FC236}">
                <a16:creationId xmlns:a16="http://schemas.microsoft.com/office/drawing/2014/main" id="{4F753B94-211C-44CD-80A0-309AAFD9BF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44"/>
          <a:stretch/>
        </p:blipFill>
        <p:spPr bwMode="auto">
          <a:xfrm>
            <a:off x="7556408" y="10"/>
            <a:ext cx="4635591"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D14869-41F5-4643-A176-04F4B6C6AD51}"/>
              </a:ext>
            </a:extLst>
          </p:cNvPr>
          <p:cNvSpPr>
            <a:spLocks noGrp="1"/>
          </p:cNvSpPr>
          <p:nvPr>
            <p:ph type="title"/>
          </p:nvPr>
        </p:nvSpPr>
        <p:spPr>
          <a:xfrm>
            <a:off x="648929" y="629266"/>
            <a:ext cx="6586491" cy="1676603"/>
          </a:xfrm>
        </p:spPr>
        <p:txBody>
          <a:bodyPr>
            <a:normAutofit/>
          </a:bodyPr>
          <a:lstStyle/>
          <a:p>
            <a:r>
              <a:rPr lang="en-GB" dirty="0"/>
              <a:t>Change in the Ashmolean </a:t>
            </a:r>
          </a:p>
        </p:txBody>
      </p:sp>
      <p:sp>
        <p:nvSpPr>
          <p:cNvPr id="1031" name="Content Placeholder 1030"/>
          <p:cNvSpPr>
            <a:spLocks noGrp="1"/>
          </p:cNvSpPr>
          <p:nvPr>
            <p:ph idx="1"/>
          </p:nvPr>
        </p:nvSpPr>
        <p:spPr>
          <a:xfrm>
            <a:off x="648930" y="2438400"/>
            <a:ext cx="6586489" cy="3785419"/>
          </a:xfrm>
        </p:spPr>
        <p:txBody>
          <a:bodyPr>
            <a:normAutofit/>
          </a:bodyPr>
          <a:lstStyle/>
          <a:p>
            <a:pPr marL="0" indent="0">
              <a:buNone/>
            </a:pPr>
            <a:r>
              <a:rPr lang="en-US" sz="2400" dirty="0"/>
              <a:t>S</a:t>
            </a:r>
            <a:r>
              <a:rPr lang="en-US" altLang="zh-CN" sz="2400" dirty="0"/>
              <a:t>ir Arthur Evans (1851-1941)</a:t>
            </a:r>
          </a:p>
          <a:p>
            <a:r>
              <a:rPr lang="en-GB" sz="2400" dirty="0"/>
              <a:t>Excavations at Knossos &amp; Developing the concept of Minoan civilization</a:t>
            </a:r>
          </a:p>
          <a:p>
            <a:r>
              <a:rPr lang="en-US" altLang="zh-CN" sz="2400" dirty="0"/>
              <a:t>Knighted 1911</a:t>
            </a:r>
          </a:p>
          <a:p>
            <a:r>
              <a:rPr lang="en-US" altLang="zh-CN" sz="2400" dirty="0"/>
              <a:t>Keeper of Ashmolean museum in 1884-1901</a:t>
            </a:r>
          </a:p>
          <a:p>
            <a:endParaRPr lang="en-US" altLang="zh-CN" sz="2400" dirty="0"/>
          </a:p>
          <a:p>
            <a:pPr marL="0" indent="0">
              <a:buNone/>
            </a:pPr>
            <a:endParaRPr lang="en-US" sz="2400" dirty="0"/>
          </a:p>
        </p:txBody>
      </p:sp>
    </p:spTree>
    <p:extLst>
      <p:ext uri="{BB962C8B-B14F-4D97-AF65-F5344CB8AC3E}">
        <p14:creationId xmlns:p14="http://schemas.microsoft.com/office/powerpoint/2010/main" val="1710968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66693-4EED-42B1-9E47-F4D9A911942D}"/>
              </a:ext>
            </a:extLst>
          </p:cNvPr>
          <p:cNvSpPr>
            <a:spLocks noGrp="1"/>
          </p:cNvSpPr>
          <p:nvPr>
            <p:ph type="title"/>
          </p:nvPr>
        </p:nvSpPr>
        <p:spPr/>
        <p:txBody>
          <a:bodyPr/>
          <a:lstStyle/>
          <a:p>
            <a:r>
              <a:rPr lang="en-US" dirty="0"/>
              <a:t>S</a:t>
            </a:r>
            <a:r>
              <a:rPr lang="en-US" altLang="zh-CN" dirty="0"/>
              <a:t>ir Arthur Evans’ Contribution </a:t>
            </a:r>
            <a:endParaRPr lang="en-GB" dirty="0"/>
          </a:p>
        </p:txBody>
      </p:sp>
      <p:sp>
        <p:nvSpPr>
          <p:cNvPr id="3" name="Content Placeholder 2">
            <a:extLst>
              <a:ext uri="{FF2B5EF4-FFF2-40B4-BE49-F238E27FC236}">
                <a16:creationId xmlns:a16="http://schemas.microsoft.com/office/drawing/2014/main" id="{3A854AC2-1335-4F01-BA58-D322DD660333}"/>
              </a:ext>
            </a:extLst>
          </p:cNvPr>
          <p:cNvSpPr>
            <a:spLocks noGrp="1"/>
          </p:cNvSpPr>
          <p:nvPr>
            <p:ph idx="1"/>
          </p:nvPr>
        </p:nvSpPr>
        <p:spPr/>
        <p:txBody>
          <a:bodyPr>
            <a:normAutofit fontScale="92500" lnSpcReduction="20000"/>
          </a:bodyPr>
          <a:lstStyle/>
          <a:p>
            <a:r>
              <a:rPr lang="en-GB" dirty="0"/>
              <a:t>New direction</a:t>
            </a:r>
            <a:r>
              <a:rPr lang="en-US" altLang="zh-CN" dirty="0"/>
              <a:t>—</a:t>
            </a:r>
            <a:r>
              <a:rPr lang="en-GB" dirty="0"/>
              <a:t> Archaeology Museum</a:t>
            </a:r>
            <a:br>
              <a:rPr lang="en-GB" dirty="0"/>
            </a:br>
            <a:r>
              <a:rPr lang="en-GB" sz="2200" i="1" dirty="0"/>
              <a:t>The Ashmolean as a Home of Archaeology in Oxford (Evans, 1884)</a:t>
            </a:r>
          </a:p>
          <a:p>
            <a:r>
              <a:rPr lang="en-GB" dirty="0"/>
              <a:t>Persuaded Charles Drury Edward Fortnum</a:t>
            </a:r>
            <a:br>
              <a:rPr lang="en-GB" dirty="0"/>
            </a:br>
            <a:r>
              <a:rPr lang="en-GB" sz="2200" dirty="0"/>
              <a:t>Fortnum’s collections &amp; Donations £10,000</a:t>
            </a:r>
          </a:p>
          <a:p>
            <a:r>
              <a:rPr lang="en-GB" dirty="0"/>
              <a:t>Aegean World </a:t>
            </a:r>
            <a:br>
              <a:rPr lang="en-GB" dirty="0"/>
            </a:br>
            <a:r>
              <a:rPr lang="en-GB" sz="2200" dirty="0"/>
              <a:t>The most comprehensive Mycenaean and Cycladic collections outside Greece </a:t>
            </a:r>
            <a:endParaRPr lang="en-GB" sz="2400" dirty="0"/>
          </a:p>
          <a:p>
            <a:r>
              <a:rPr lang="en-GB" sz="3000" dirty="0" err="1"/>
              <a:t>Heberden</a:t>
            </a:r>
            <a:r>
              <a:rPr lang="en-GB" sz="3000" dirty="0"/>
              <a:t> Coin Room</a:t>
            </a:r>
            <a:br>
              <a:rPr lang="en-GB" sz="3000" dirty="0"/>
            </a:br>
            <a:r>
              <a:rPr lang="en-GB" sz="2200" dirty="0"/>
              <a:t>The Bodleian’s collection of coins</a:t>
            </a:r>
            <a:endParaRPr lang="en-GB" sz="2600" dirty="0"/>
          </a:p>
          <a:p>
            <a:r>
              <a:rPr lang="en-GB" dirty="0"/>
              <a:t>New Ashmolean Museum</a:t>
            </a:r>
            <a:br>
              <a:rPr lang="en-GB" dirty="0"/>
            </a:br>
            <a:r>
              <a:rPr lang="en-GB" sz="2200" dirty="0"/>
              <a:t>1894 Moved the collection from Broad Street to Beaumont Street </a:t>
            </a:r>
            <a:br>
              <a:rPr lang="en-GB" sz="2200" dirty="0"/>
            </a:br>
            <a:r>
              <a:rPr lang="en-GB" sz="2200" dirty="0"/>
              <a:t>1908 Old Ashmolean and University Art Galleries combined, create the current Ashmolean Museum of Art and Archaeology.</a:t>
            </a:r>
            <a:br>
              <a:rPr lang="en-GB" sz="2200" dirty="0"/>
            </a:br>
            <a:br>
              <a:rPr lang="en-GB" sz="2200" dirty="0"/>
            </a:br>
            <a:endParaRPr lang="en-GB" sz="2400" dirty="0"/>
          </a:p>
        </p:txBody>
      </p:sp>
    </p:spTree>
    <p:extLst>
      <p:ext uri="{BB962C8B-B14F-4D97-AF65-F5344CB8AC3E}">
        <p14:creationId xmlns:p14="http://schemas.microsoft.com/office/powerpoint/2010/main" val="3114129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upload.wikimedia.org/wikipedia/commons/thumb/0/0a/Ashmolean_Museum_and_Taylorian_Institute%2C_Oxford%3B_panoramic_Wellcome_V0014258.jpg/1920px-Ashmolean_Museum_and_Taylorian_Institute%2C_Oxford%3B_panoramic_Wellcome_V0014258.jpg">
            <a:extLst>
              <a:ext uri="{FF2B5EF4-FFF2-40B4-BE49-F238E27FC236}">
                <a16:creationId xmlns:a16="http://schemas.microsoft.com/office/drawing/2014/main" id="{46024C6C-68FB-4310-8CD9-D1E55D76B01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49" t="4756" r="4347" b="5016"/>
          <a:stretch/>
        </p:blipFill>
        <p:spPr bwMode="auto">
          <a:xfrm>
            <a:off x="5417203" y="2444620"/>
            <a:ext cx="6572888" cy="39631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A50EC62-FC46-467E-8263-D1F1A5E4994E}"/>
              </a:ext>
            </a:extLst>
          </p:cNvPr>
          <p:cNvSpPr/>
          <p:nvPr/>
        </p:nvSpPr>
        <p:spPr>
          <a:xfrm>
            <a:off x="200906" y="419877"/>
            <a:ext cx="5029200" cy="5987871"/>
          </a:xfrm>
          <a:prstGeom prst="rect">
            <a:avLst/>
          </a:prstGeom>
          <a:solidFill>
            <a:schemeClr val="tx1">
              <a:lumMod val="85000"/>
              <a:lumOff val="1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GB" dirty="0"/>
          </a:p>
        </p:txBody>
      </p:sp>
      <p:sp>
        <p:nvSpPr>
          <p:cNvPr id="6" name="TextBox 5">
            <a:extLst>
              <a:ext uri="{FF2B5EF4-FFF2-40B4-BE49-F238E27FC236}">
                <a16:creationId xmlns:a16="http://schemas.microsoft.com/office/drawing/2014/main" id="{A127017E-1999-4529-863E-1898BE5D38DE}"/>
              </a:ext>
            </a:extLst>
          </p:cNvPr>
          <p:cNvSpPr txBox="1"/>
          <p:nvPr/>
        </p:nvSpPr>
        <p:spPr>
          <a:xfrm>
            <a:off x="5417203" y="1031367"/>
            <a:ext cx="6572888" cy="1046440"/>
          </a:xfrm>
          <a:prstGeom prst="rect">
            <a:avLst/>
          </a:prstGeom>
          <a:noFill/>
        </p:spPr>
        <p:txBody>
          <a:bodyPr wrap="square" rtlCol="0">
            <a:spAutoFit/>
          </a:bodyPr>
          <a:lstStyle/>
          <a:p>
            <a:pPr algn="ctr"/>
            <a:r>
              <a:rPr lang="en-GB" sz="4400" dirty="0">
                <a:latin typeface="+mj-lt"/>
              </a:rPr>
              <a:t>The University Galleries </a:t>
            </a:r>
          </a:p>
          <a:p>
            <a:pPr algn="ctr"/>
            <a:r>
              <a:rPr lang="en-GB" dirty="0"/>
              <a:t> </a:t>
            </a:r>
            <a:endParaRPr lang="en-GB" sz="4400" dirty="0">
              <a:latin typeface="+mj-lt"/>
            </a:endParaRPr>
          </a:p>
        </p:txBody>
      </p:sp>
      <p:sp>
        <p:nvSpPr>
          <p:cNvPr id="2" name="TextBox 1">
            <a:extLst>
              <a:ext uri="{FF2B5EF4-FFF2-40B4-BE49-F238E27FC236}">
                <a16:creationId xmlns:a16="http://schemas.microsoft.com/office/drawing/2014/main" id="{79359F5F-4492-4324-9910-E8E8143532A9}"/>
              </a:ext>
            </a:extLst>
          </p:cNvPr>
          <p:cNvSpPr txBox="1"/>
          <p:nvPr/>
        </p:nvSpPr>
        <p:spPr>
          <a:xfrm>
            <a:off x="200906" y="774441"/>
            <a:ext cx="5029200" cy="2031325"/>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bg1"/>
                </a:solidFill>
              </a:rPr>
              <a:t>Early 1600</a:t>
            </a:r>
            <a:r>
              <a:rPr lang="en-US" altLang="zh-CN" dirty="0">
                <a:solidFill>
                  <a:schemeClr val="bg1"/>
                </a:solidFill>
              </a:rPr>
              <a:t>s</a:t>
            </a:r>
          </a:p>
          <a:p>
            <a:pPr marL="285750" indent="-285750">
              <a:buFont typeface="Arial" panose="020B0604020202020204" pitchFamily="34" charset="0"/>
              <a:buChar char="•"/>
            </a:pPr>
            <a:r>
              <a:rPr lang="en-US" dirty="0">
                <a:solidFill>
                  <a:schemeClr val="bg1"/>
                </a:solidFill>
              </a:rPr>
              <a:t>The Picture Gallery in the </a:t>
            </a:r>
            <a:r>
              <a:rPr lang="en-US" dirty="0" err="1">
                <a:solidFill>
                  <a:schemeClr val="bg1"/>
                </a:solidFill>
              </a:rPr>
              <a:t>Bodeian</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1755 the Arundel Collection of Greek and Rome Marble</a:t>
            </a:r>
          </a:p>
          <a:p>
            <a:pPr marL="285750" indent="-285750">
              <a:buFont typeface="Arial" panose="020B0604020202020204" pitchFamily="34" charset="0"/>
              <a:buChar char="•"/>
            </a:pPr>
            <a:r>
              <a:rPr lang="en-US" dirty="0">
                <a:solidFill>
                  <a:schemeClr val="bg1"/>
                </a:solidFill>
              </a:rPr>
              <a:t>1845  Charles </a:t>
            </a:r>
            <a:r>
              <a:rPr lang="en-US" dirty="0" err="1">
                <a:solidFill>
                  <a:schemeClr val="bg1"/>
                </a:solidFill>
              </a:rPr>
              <a:t>Cockerell</a:t>
            </a:r>
            <a:r>
              <a:rPr lang="en-US" dirty="0">
                <a:solidFill>
                  <a:schemeClr val="bg1"/>
                </a:solidFill>
              </a:rPr>
              <a:t> </a:t>
            </a:r>
            <a:r>
              <a:rPr lang="en-GB" dirty="0"/>
              <a:t> </a:t>
            </a:r>
          </a:p>
          <a:p>
            <a:pPr marL="285750" indent="-285750">
              <a:buFont typeface="Arial" panose="020B0604020202020204" pitchFamily="34" charset="0"/>
              <a:buChar char="•"/>
            </a:pPr>
            <a:r>
              <a:rPr lang="en-GB" dirty="0">
                <a:solidFill>
                  <a:schemeClr val="bg1"/>
                </a:solidFill>
              </a:rPr>
              <a:t>Neo-classical building</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Shared with Taylor Institution</a:t>
            </a:r>
            <a:endParaRPr lang="en-GB" dirty="0">
              <a:solidFill>
                <a:schemeClr val="bg1"/>
              </a:solidFill>
            </a:endParaRPr>
          </a:p>
        </p:txBody>
      </p:sp>
      <p:pic>
        <p:nvPicPr>
          <p:cNvPr id="3" name="Picture 2">
            <a:extLst>
              <a:ext uri="{FF2B5EF4-FFF2-40B4-BE49-F238E27FC236}">
                <a16:creationId xmlns:a16="http://schemas.microsoft.com/office/drawing/2014/main" id="{A8B5BF2E-32EF-4751-8014-7BA03812E483}"/>
              </a:ext>
            </a:extLst>
          </p:cNvPr>
          <p:cNvPicPr>
            <a:picLocks noChangeAspect="1"/>
          </p:cNvPicPr>
          <p:nvPr/>
        </p:nvPicPr>
        <p:blipFill rotWithShape="1">
          <a:blip r:embed="rId3"/>
          <a:srcRect l="8398" t="33803" r="12379" b="35002"/>
          <a:stretch/>
        </p:blipFill>
        <p:spPr>
          <a:xfrm>
            <a:off x="383297" y="3722914"/>
            <a:ext cx="4664418" cy="2448820"/>
          </a:xfrm>
          <a:prstGeom prst="rect">
            <a:avLst/>
          </a:prstGeom>
        </p:spPr>
      </p:pic>
    </p:spTree>
    <p:extLst>
      <p:ext uri="{BB962C8B-B14F-4D97-AF65-F5344CB8AC3E}">
        <p14:creationId xmlns:p14="http://schemas.microsoft.com/office/powerpoint/2010/main" val="3249847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text on a white background&#10;&#10;Description generated with high confidence">
            <a:extLst>
              <a:ext uri="{FF2B5EF4-FFF2-40B4-BE49-F238E27FC236}">
                <a16:creationId xmlns:a16="http://schemas.microsoft.com/office/drawing/2014/main" id="{253DBE6E-C5F8-4EC9-BD94-314906FE32BD}"/>
              </a:ext>
            </a:extLst>
          </p:cNvPr>
          <p:cNvPicPr>
            <a:picLocks noChangeAspect="1"/>
          </p:cNvPicPr>
          <p:nvPr/>
        </p:nvPicPr>
        <p:blipFill rotWithShape="1">
          <a:blip r:embed="rId2"/>
          <a:srcRect l="8398" t="33803" r="12379" b="35002"/>
          <a:stretch/>
        </p:blipFill>
        <p:spPr>
          <a:xfrm>
            <a:off x="6253817" y="2039096"/>
            <a:ext cx="5294715" cy="2779807"/>
          </a:xfrm>
          <a:prstGeom prst="rect">
            <a:avLst/>
          </a:prstGeom>
        </p:spPr>
      </p:pic>
      <p:pic>
        <p:nvPicPr>
          <p:cNvPr id="5" name="Content Placeholder 4" descr="A large empty room&#10;&#10;Description generated with very high confidence">
            <a:extLst>
              <a:ext uri="{FF2B5EF4-FFF2-40B4-BE49-F238E27FC236}">
                <a16:creationId xmlns:a16="http://schemas.microsoft.com/office/drawing/2014/main" id="{D04E3B18-5483-47BA-8F3C-6D760074CAB5}"/>
              </a:ext>
            </a:extLst>
          </p:cNvPr>
          <p:cNvPicPr>
            <a:picLocks noGrp="1" noChangeAspect="1"/>
          </p:cNvPicPr>
          <p:nvPr>
            <p:ph idx="1"/>
          </p:nvPr>
        </p:nvPicPr>
        <p:blipFill>
          <a:blip r:embed="rId3"/>
          <a:stretch>
            <a:fillRect/>
          </a:stretch>
        </p:blipFill>
        <p:spPr>
          <a:xfrm>
            <a:off x="643467" y="1800874"/>
            <a:ext cx="5294716" cy="3256250"/>
          </a:xfrm>
          <a:prstGeom prst="rect">
            <a:avLst/>
          </a:prstGeom>
        </p:spPr>
      </p:pic>
      <p:cxnSp>
        <p:nvCxnSpPr>
          <p:cNvPr id="14" name="Straight Connector 13">
            <a:extLst>
              <a:ext uri="{FF2B5EF4-FFF2-40B4-BE49-F238E27FC236}">
                <a16:creationId xmlns:a16="http://schemas.microsoft.com/office/drawing/2014/main" id="{8C730EAB-A532-4295-A302-FB4B90DB9F5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212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5" name="Rectangle 616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87" name="Rectangle 86">
            <a:extLst>
              <a:ext uri="{FF2B5EF4-FFF2-40B4-BE49-F238E27FC236}">
                <a16:creationId xmlns:a16="http://schemas.microsoft.com/office/drawing/2014/main" id="{D6CF29CD-38B8-4924-BA11-6D60517487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62" name="Picture 6" descr="Image result for ashmolean logo">
            <a:extLst>
              <a:ext uri="{FF2B5EF4-FFF2-40B4-BE49-F238E27FC236}">
                <a16:creationId xmlns:a16="http://schemas.microsoft.com/office/drawing/2014/main" id="{9EC4D4A0-F05F-4CF5-A64E-098A80B6E2C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650449" y="839776"/>
            <a:ext cx="10901471" cy="30796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9704BF2-877F-4388-9115-5D6FAED62378}"/>
              </a:ext>
            </a:extLst>
          </p:cNvPr>
          <p:cNvSpPr txBox="1"/>
          <p:nvPr/>
        </p:nvSpPr>
        <p:spPr>
          <a:xfrm>
            <a:off x="1091681" y="4628588"/>
            <a:ext cx="10593355" cy="258532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2400" dirty="0">
                <a:solidFill>
                  <a:schemeClr val="bg1"/>
                </a:solidFill>
              </a:rPr>
              <a:t>世界上第一家公立博物馆</a:t>
            </a:r>
            <a:endParaRPr lang="en-GB" altLang="zh-CN" sz="2400" dirty="0">
              <a:solidFill>
                <a:schemeClr val="bg1"/>
              </a:solidFill>
            </a:endParaRPr>
          </a:p>
          <a:p>
            <a:pPr marL="342900" indent="-342900">
              <a:lnSpc>
                <a:spcPct val="150000"/>
              </a:lnSpc>
              <a:buFont typeface="Arial" panose="020B0604020202020204" pitchFamily="34" charset="0"/>
              <a:buChar char="•"/>
            </a:pPr>
            <a:r>
              <a:rPr lang="zh-CN" altLang="en-US" sz="2400" dirty="0">
                <a:solidFill>
                  <a:schemeClr val="bg1"/>
                </a:solidFill>
              </a:rPr>
              <a:t>最大的大学博物馆</a:t>
            </a:r>
            <a:endParaRPr lang="en-GB" altLang="zh-CN" sz="2400" dirty="0">
              <a:solidFill>
                <a:schemeClr val="bg1"/>
              </a:solidFill>
            </a:endParaRPr>
          </a:p>
          <a:p>
            <a:pPr marL="342900" indent="-342900">
              <a:lnSpc>
                <a:spcPct val="150000"/>
              </a:lnSpc>
              <a:buFont typeface="Arial" panose="020B0604020202020204" pitchFamily="34" charset="0"/>
              <a:buChar char="•"/>
            </a:pPr>
            <a:r>
              <a:rPr lang="zh-CN" altLang="en-US" sz="2400" dirty="0">
                <a:solidFill>
                  <a:schemeClr val="bg1"/>
                </a:solidFill>
              </a:rPr>
              <a:t>近代博物馆的鼻祖</a:t>
            </a:r>
            <a:endParaRPr lang="en-GB" altLang="zh-CN" sz="2400" dirty="0">
              <a:solidFill>
                <a:schemeClr val="bg1"/>
              </a:solidFill>
            </a:endParaRPr>
          </a:p>
          <a:p>
            <a:pPr marL="342900" indent="-342900">
              <a:lnSpc>
                <a:spcPct val="150000"/>
              </a:lnSpc>
              <a:buFont typeface="Arial" panose="020B0604020202020204" pitchFamily="34" charset="0"/>
              <a:buChar char="•"/>
            </a:pPr>
            <a:endParaRPr lang="en-GB" altLang="zh-CN" sz="2400" dirty="0">
              <a:solidFill>
                <a:schemeClr val="bg1"/>
              </a:solidFill>
            </a:endParaRPr>
          </a:p>
          <a:p>
            <a:endParaRPr lang="en-GB" dirty="0"/>
          </a:p>
        </p:txBody>
      </p:sp>
    </p:spTree>
    <p:extLst>
      <p:ext uri="{BB962C8B-B14F-4D97-AF65-F5344CB8AC3E}">
        <p14:creationId xmlns:p14="http://schemas.microsoft.com/office/powerpoint/2010/main" val="88660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9F529C3-C941-49FD-8C67-82F134F64B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0586029-32A0-47E5-9AEC-AE3ABA6B94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dining table&#10;&#10;Description generated with very high confidence">
            <a:extLst>
              <a:ext uri="{FF2B5EF4-FFF2-40B4-BE49-F238E27FC236}">
                <a16:creationId xmlns:a16="http://schemas.microsoft.com/office/drawing/2014/main" id="{3ACF1E40-6FB8-456A-8B50-20AD8512D83A}"/>
              </a:ext>
            </a:extLst>
          </p:cNvPr>
          <p:cNvPicPr>
            <a:picLocks noChangeAspect="1"/>
          </p:cNvPicPr>
          <p:nvPr/>
        </p:nvPicPr>
        <p:blipFill>
          <a:blip r:embed="rId2"/>
          <a:stretch>
            <a:fillRect/>
          </a:stretch>
        </p:blipFill>
        <p:spPr>
          <a:xfrm>
            <a:off x="6253817" y="1661889"/>
            <a:ext cx="5294715" cy="3534222"/>
          </a:xfrm>
          <a:prstGeom prst="rect">
            <a:avLst/>
          </a:prstGeom>
        </p:spPr>
      </p:pic>
      <p:pic>
        <p:nvPicPr>
          <p:cNvPr id="4" name="Content Placeholder 3" descr="A kitchen with a sink and a dining table&#10;&#10;Description generated with high confidence">
            <a:extLst>
              <a:ext uri="{FF2B5EF4-FFF2-40B4-BE49-F238E27FC236}">
                <a16:creationId xmlns:a16="http://schemas.microsoft.com/office/drawing/2014/main" id="{6BF69F89-C0A4-4870-9E35-A16C760D5AF1}"/>
              </a:ext>
            </a:extLst>
          </p:cNvPr>
          <p:cNvPicPr>
            <a:picLocks noGrp="1" noChangeAspect="1"/>
          </p:cNvPicPr>
          <p:nvPr>
            <p:ph idx="1"/>
          </p:nvPr>
        </p:nvPicPr>
        <p:blipFill rotWithShape="1">
          <a:blip r:embed="rId3"/>
          <a:srcRect r="5325"/>
          <a:stretch/>
        </p:blipFill>
        <p:spPr>
          <a:xfrm>
            <a:off x="643467" y="1933242"/>
            <a:ext cx="5294716" cy="2991514"/>
          </a:xfrm>
          <a:prstGeom prst="rect">
            <a:avLst/>
          </a:prstGeom>
        </p:spPr>
      </p:pic>
      <p:cxnSp>
        <p:nvCxnSpPr>
          <p:cNvPr id="24" name="Straight Connector 23">
            <a:extLst>
              <a:ext uri="{FF2B5EF4-FFF2-40B4-BE49-F238E27FC236}">
                <a16:creationId xmlns:a16="http://schemas.microsoft.com/office/drawing/2014/main" id="{8C730EAB-A532-4295-A302-FB4B90DB9F5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280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Related image">
            <a:extLst>
              <a:ext uri="{FF2B5EF4-FFF2-40B4-BE49-F238E27FC236}">
                <a16:creationId xmlns:a16="http://schemas.microsoft.com/office/drawing/2014/main" id="{ADBC09F6-171E-4A44-B550-C9642E7557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7164"/>
          <a:stretch/>
        </p:blipFill>
        <p:spPr bwMode="auto">
          <a:xfrm>
            <a:off x="7556408" y="10"/>
            <a:ext cx="4635591"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14CA32C-1DF9-4B75-A01A-9F38A833DBA2}"/>
              </a:ext>
            </a:extLst>
          </p:cNvPr>
          <p:cNvSpPr>
            <a:spLocks noGrp="1"/>
          </p:cNvSpPr>
          <p:nvPr>
            <p:ph type="title"/>
          </p:nvPr>
        </p:nvSpPr>
        <p:spPr>
          <a:xfrm>
            <a:off x="648929" y="629266"/>
            <a:ext cx="6586491" cy="1676603"/>
          </a:xfrm>
        </p:spPr>
        <p:txBody>
          <a:bodyPr>
            <a:normAutofit fontScale="90000"/>
          </a:bodyPr>
          <a:lstStyle/>
          <a:p>
            <a:r>
              <a:rPr lang="en-GB" dirty="0"/>
              <a:t>The Ashmolean Museum of Art and Archaeology</a:t>
            </a:r>
            <a:br>
              <a:rPr lang="en-GB" dirty="0"/>
            </a:br>
            <a:r>
              <a:rPr lang="en-GB" dirty="0"/>
              <a:t> </a:t>
            </a:r>
          </a:p>
        </p:txBody>
      </p:sp>
      <p:sp>
        <p:nvSpPr>
          <p:cNvPr id="3" name="Content Placeholder 2">
            <a:extLst>
              <a:ext uri="{FF2B5EF4-FFF2-40B4-BE49-F238E27FC236}">
                <a16:creationId xmlns:a16="http://schemas.microsoft.com/office/drawing/2014/main" id="{E6AD05BA-56E4-4E0A-B495-A28BDE857824}"/>
              </a:ext>
            </a:extLst>
          </p:cNvPr>
          <p:cNvSpPr>
            <a:spLocks noGrp="1"/>
          </p:cNvSpPr>
          <p:nvPr>
            <p:ph idx="1"/>
          </p:nvPr>
        </p:nvSpPr>
        <p:spPr>
          <a:xfrm>
            <a:off x="648930" y="2438400"/>
            <a:ext cx="6586489" cy="3785419"/>
          </a:xfrm>
        </p:spPr>
        <p:txBody>
          <a:bodyPr>
            <a:normAutofit/>
          </a:bodyPr>
          <a:lstStyle/>
          <a:p>
            <a:r>
              <a:rPr lang="en-GB" sz="2400" dirty="0"/>
              <a:t>Architect Rick Mather D</a:t>
            </a:r>
            <a:r>
              <a:rPr lang="en-US" altLang="zh-CN" sz="2400" dirty="0"/>
              <a:t>esign 2009</a:t>
            </a:r>
          </a:p>
          <a:p>
            <a:endParaRPr lang="en-US" altLang="zh-CN" sz="2400" dirty="0"/>
          </a:p>
          <a:p>
            <a:pPr marL="0" indent="0">
              <a:buNone/>
            </a:pPr>
            <a:endParaRPr lang="en-US" altLang="zh-CN" sz="2400" dirty="0"/>
          </a:p>
          <a:p>
            <a:endParaRPr lang="en-US" altLang="zh-CN" sz="2400" dirty="0"/>
          </a:p>
          <a:p>
            <a:endParaRPr lang="en-GB" sz="2400" dirty="0"/>
          </a:p>
          <a:p>
            <a:endParaRPr lang="en-GB" sz="2400" dirty="0"/>
          </a:p>
        </p:txBody>
      </p:sp>
    </p:spTree>
    <p:extLst>
      <p:ext uri="{BB962C8B-B14F-4D97-AF65-F5344CB8AC3E}">
        <p14:creationId xmlns:p14="http://schemas.microsoft.com/office/powerpoint/2010/main" val="615589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7E4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8E83157-4E21-46A8-A49F-44FF43DCCFF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121" r="8581"/>
          <a:stretch/>
        </p:blipFill>
        <p:spPr>
          <a:xfrm>
            <a:off x="5144960" y="91942"/>
            <a:ext cx="6966175" cy="66727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a:extLst>
              <a:ext uri="{FF2B5EF4-FFF2-40B4-BE49-F238E27FC236}">
                <a16:creationId xmlns:a16="http://schemas.microsoft.com/office/drawing/2014/main" id="{39B76D79-BAF5-44B1-A36B-B33C35A367C2}"/>
              </a:ext>
            </a:extLst>
          </p:cNvPr>
          <p:cNvSpPr>
            <a:spLocks noGrp="1"/>
          </p:cNvSpPr>
          <p:nvPr>
            <p:ph type="title"/>
          </p:nvPr>
        </p:nvSpPr>
        <p:spPr>
          <a:xfrm>
            <a:off x="638175" y="171162"/>
            <a:ext cx="3248025" cy="2371148"/>
          </a:xfrm>
        </p:spPr>
        <p:txBody>
          <a:bodyPr vert="horz" lIns="91440" tIns="45720" rIns="91440" bIns="45720" rtlCol="0" anchor="ctr">
            <a:normAutofit/>
          </a:bodyPr>
          <a:lstStyle/>
          <a:p>
            <a:pPr algn="ctr"/>
            <a:r>
              <a:rPr lang="en-US" altLang="zh-CN" sz="3200" kern="1200" dirty="0">
                <a:solidFill>
                  <a:srgbClr val="FFFFFF"/>
                </a:solidFill>
                <a:latin typeface="+mj-lt"/>
                <a:ea typeface="+mj-ea"/>
                <a:cs typeface="+mj-cs"/>
              </a:rPr>
              <a:t>Crossing Cultures Crossing Time</a:t>
            </a:r>
            <a:endParaRPr lang="en-US" sz="3200" kern="1200" dirty="0">
              <a:solidFill>
                <a:srgbClr val="FFFFFF"/>
              </a:solidFill>
              <a:latin typeface="+mj-lt"/>
              <a:ea typeface="+mj-ea"/>
              <a:cs typeface="+mj-cs"/>
            </a:endParaRPr>
          </a:p>
        </p:txBody>
      </p:sp>
    </p:spTree>
    <p:extLst>
      <p:ext uri="{BB962C8B-B14F-4D97-AF65-F5344CB8AC3E}">
        <p14:creationId xmlns:p14="http://schemas.microsoft.com/office/powerpoint/2010/main" val="1992286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9" name="Straight Arrow Connector 78">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4346" name="Picture 2" descr="Michael Sullivan by Qu Leilei">
            <a:extLst>
              <a:ext uri="{FF2B5EF4-FFF2-40B4-BE49-F238E27FC236}">
                <a16:creationId xmlns:a16="http://schemas.microsoft.com/office/drawing/2014/main" id="{376AC264-4C85-4DD9-B865-C3984520EE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89" r="1" b="16639"/>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8B87589-2FC5-4E7E-93C4-43FC83AEFDD3}"/>
              </a:ext>
            </a:extLst>
          </p:cNvPr>
          <p:cNvSpPr>
            <a:spLocks noGrp="1"/>
          </p:cNvSpPr>
          <p:nvPr>
            <p:ph type="title"/>
          </p:nvPr>
        </p:nvSpPr>
        <p:spPr>
          <a:xfrm>
            <a:off x="655320" y="365125"/>
            <a:ext cx="5120114" cy="1692794"/>
          </a:xfrm>
        </p:spPr>
        <p:txBody>
          <a:bodyPr>
            <a:normAutofit/>
          </a:bodyPr>
          <a:lstStyle/>
          <a:p>
            <a:r>
              <a:rPr lang="en-GB" dirty="0"/>
              <a:t>Modern Chinses Art</a:t>
            </a:r>
          </a:p>
        </p:txBody>
      </p:sp>
      <p:sp>
        <p:nvSpPr>
          <p:cNvPr id="3" name="Content Placeholder 2">
            <a:extLst>
              <a:ext uri="{FF2B5EF4-FFF2-40B4-BE49-F238E27FC236}">
                <a16:creationId xmlns:a16="http://schemas.microsoft.com/office/drawing/2014/main" id="{B47F8AA7-F5AC-481E-B3AA-B74CD96C9F3D}"/>
              </a:ext>
            </a:extLst>
          </p:cNvPr>
          <p:cNvSpPr>
            <a:spLocks noGrp="1"/>
          </p:cNvSpPr>
          <p:nvPr>
            <p:ph idx="1"/>
          </p:nvPr>
        </p:nvSpPr>
        <p:spPr>
          <a:xfrm>
            <a:off x="373225" y="2575034"/>
            <a:ext cx="6997960" cy="3462228"/>
          </a:xfrm>
        </p:spPr>
        <p:txBody>
          <a:bodyPr>
            <a:normAutofit/>
          </a:bodyPr>
          <a:lstStyle/>
          <a:p>
            <a:r>
              <a:rPr lang="en-GB" dirty="0"/>
              <a:t>Michael Sullivan </a:t>
            </a:r>
            <a:r>
              <a:rPr lang="zh-CN" altLang="en-US" dirty="0"/>
              <a:t>蘇立文</a:t>
            </a:r>
            <a:br>
              <a:rPr lang="en-GB" altLang="zh-CN" dirty="0"/>
            </a:br>
            <a:r>
              <a:rPr lang="en-GB" altLang="zh-CN" sz="2400" dirty="0"/>
              <a:t>(10/29/1916</a:t>
            </a:r>
            <a:r>
              <a:rPr lang="zh-CN" altLang="en-US" sz="2400" dirty="0"/>
              <a:t>－</a:t>
            </a:r>
            <a:r>
              <a:rPr lang="en-GB" altLang="zh-CN" sz="2400" dirty="0"/>
              <a:t>29/09/2013)</a:t>
            </a:r>
          </a:p>
          <a:p>
            <a:endParaRPr lang="en-GB" altLang="zh-CN" sz="2400" dirty="0"/>
          </a:p>
          <a:p>
            <a:r>
              <a:rPr lang="zh-CN" altLang="en-US" sz="2200" dirty="0"/>
              <a:t>最早向西方介绍中国现代美术的西方学者之一</a:t>
            </a:r>
            <a:br>
              <a:rPr lang="en-GB" altLang="zh-CN" sz="2200" dirty="0"/>
            </a:br>
            <a:r>
              <a:rPr lang="en-US" altLang="zh-CN" sz="2200" dirty="0"/>
              <a:t>20</a:t>
            </a:r>
            <a:r>
              <a:rPr lang="zh-CN" altLang="en-US" sz="2200" dirty="0"/>
              <a:t>世纪美术领域的马可</a:t>
            </a:r>
            <a:r>
              <a:rPr lang="en-US" altLang="zh-CN" sz="2200" dirty="0"/>
              <a:t>·</a:t>
            </a:r>
            <a:r>
              <a:rPr lang="zh-CN" altLang="en-US" sz="2200" dirty="0"/>
              <a:t>波罗</a:t>
            </a:r>
            <a:endParaRPr lang="en-GB" altLang="zh-CN" sz="2200" dirty="0"/>
          </a:p>
          <a:p>
            <a:endParaRPr lang="en-GB" sz="2200" dirty="0"/>
          </a:p>
          <a:p>
            <a:r>
              <a:rPr lang="en-US" altLang="zh-CN" sz="2200" dirty="0"/>
              <a:t>《20</a:t>
            </a:r>
            <a:r>
              <a:rPr lang="zh-CN" altLang="en-US" sz="2200" dirty="0"/>
              <a:t>世纪中国艺术与艺术家</a:t>
            </a:r>
            <a:r>
              <a:rPr lang="en-US" altLang="zh-CN" sz="2200" dirty="0"/>
              <a:t>》</a:t>
            </a:r>
            <a:endParaRPr lang="en-GB" sz="2200" dirty="0"/>
          </a:p>
        </p:txBody>
      </p:sp>
    </p:spTree>
    <p:extLst>
      <p:ext uri="{BB962C8B-B14F-4D97-AF65-F5344CB8AC3E}">
        <p14:creationId xmlns:p14="http://schemas.microsoft.com/office/powerpoint/2010/main" val="1841823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2049B20F-F868-4DAC-A69E-8453C763EDA0}"/>
              </a:ext>
            </a:extLst>
          </p:cNvPr>
          <p:cNvGraphicFramePr>
            <a:graphicFrameLocks noGrp="1"/>
          </p:cNvGraphicFramePr>
          <p:nvPr>
            <p:ph idx="1"/>
            <p:extLst>
              <p:ext uri="{D42A27DB-BD31-4B8C-83A1-F6EECF244321}">
                <p14:modId xmlns:p14="http://schemas.microsoft.com/office/powerpoint/2010/main" val="765838492"/>
              </p:ext>
            </p:extLst>
          </p:nvPr>
        </p:nvGraphicFramePr>
        <p:xfrm>
          <a:off x="167951" y="139959"/>
          <a:ext cx="11896531" cy="6805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0076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Freeform: Shape 70">
            <a:extLst>
              <a:ext uri="{FF2B5EF4-FFF2-40B4-BE49-F238E27FC236}">
                <a16:creationId xmlns:a16="http://schemas.microsoft.com/office/drawing/2014/main" id="{F60FCA6E-0894-46CD-BD49-5955A51E00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E78C6E4B-A1F1-4B6C-97EC-BE997495D6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elated image">
            <a:extLst>
              <a:ext uri="{FF2B5EF4-FFF2-40B4-BE49-F238E27FC236}">
                <a16:creationId xmlns:a16="http://schemas.microsoft.com/office/drawing/2014/main" id="{0FA5F424-DEC3-4B94-BDEC-F1995777E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907929" cy="52016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222B576-0294-4F91-838E-C26C7ABEC23F}"/>
              </a:ext>
            </a:extLst>
          </p:cNvPr>
          <p:cNvSpPr>
            <a:spLocks noGrp="1"/>
          </p:cNvSpPr>
          <p:nvPr>
            <p:ph type="title"/>
          </p:nvPr>
        </p:nvSpPr>
        <p:spPr>
          <a:xfrm>
            <a:off x="-1" y="5590572"/>
            <a:ext cx="6730785" cy="1267428"/>
          </a:xfrm>
        </p:spPr>
        <p:txBody>
          <a:bodyPr>
            <a:normAutofit fontScale="90000"/>
          </a:bodyPr>
          <a:lstStyle/>
          <a:p>
            <a:r>
              <a:rPr lang="en-GB" sz="4000" dirty="0"/>
              <a:t>University of Oxford </a:t>
            </a:r>
            <a:br>
              <a:rPr lang="en-GB" sz="4000" dirty="0"/>
            </a:br>
            <a:r>
              <a:rPr lang="en-GB" sz="4000" dirty="0"/>
              <a:t>Gardens, Libraries and Museums</a:t>
            </a:r>
            <a:br>
              <a:rPr lang="en-GB" sz="4000" dirty="0"/>
            </a:br>
            <a:endParaRPr lang="en-GB" sz="4000" dirty="0"/>
          </a:p>
        </p:txBody>
      </p:sp>
      <p:sp>
        <p:nvSpPr>
          <p:cNvPr id="6" name="Rectangle 5">
            <a:extLst>
              <a:ext uri="{FF2B5EF4-FFF2-40B4-BE49-F238E27FC236}">
                <a16:creationId xmlns:a16="http://schemas.microsoft.com/office/drawing/2014/main" id="{4A27D803-BE9E-49D2-A47C-485075684072}"/>
              </a:ext>
            </a:extLst>
          </p:cNvPr>
          <p:cNvSpPr/>
          <p:nvPr/>
        </p:nvSpPr>
        <p:spPr>
          <a:xfrm>
            <a:off x="9097348" y="184904"/>
            <a:ext cx="1942934" cy="1323439"/>
          </a:xfrm>
          <a:prstGeom prst="rect">
            <a:avLst/>
          </a:prstGeom>
          <a:noFill/>
        </p:spPr>
        <p:txBody>
          <a:bodyPr wrap="square" lIns="91440" tIns="45720" rIns="91440" bIns="45720">
            <a:spAutoFit/>
          </a:bodyPr>
          <a:lstStyle/>
          <a:p>
            <a:pPr algn="ctr"/>
            <a:endParaRPr lang="en-US" sz="8000" b="0" cap="none" spc="0" dirty="0">
              <a:ln w="0"/>
              <a:solidFill>
                <a:schemeClr val="tx1"/>
              </a:solidFill>
              <a:effectLst>
                <a:outerShdw blurRad="38100" dist="19050" dir="2700000" algn="tl" rotWithShape="0">
                  <a:schemeClr val="dk1">
                    <a:alpha val="40000"/>
                  </a:schemeClr>
                </a:outerShdw>
              </a:effectLst>
            </a:endParaRPr>
          </a:p>
        </p:txBody>
      </p:sp>
      <p:sp>
        <p:nvSpPr>
          <p:cNvPr id="11" name="Title 1">
            <a:extLst>
              <a:ext uri="{FF2B5EF4-FFF2-40B4-BE49-F238E27FC236}">
                <a16:creationId xmlns:a16="http://schemas.microsoft.com/office/drawing/2014/main" id="{555DF168-E763-42A3-9ECF-8E5FA5C7B38C}"/>
              </a:ext>
            </a:extLst>
          </p:cNvPr>
          <p:cNvSpPr txBox="1">
            <a:spLocks/>
          </p:cNvSpPr>
          <p:nvPr/>
        </p:nvSpPr>
        <p:spPr>
          <a:xfrm>
            <a:off x="6047745" y="5386566"/>
            <a:ext cx="6144255" cy="16164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20000"/>
              </a:lnSpc>
            </a:pPr>
            <a:r>
              <a:rPr lang="en-GB" sz="1400" dirty="0">
                <a:solidFill>
                  <a:schemeClr val="bg1"/>
                </a:solidFill>
                <a:latin typeface="+mn-lt"/>
              </a:rPr>
              <a:t>Ashmolean Museum </a:t>
            </a:r>
            <a:br>
              <a:rPr lang="en-GB" sz="1400" dirty="0">
                <a:solidFill>
                  <a:schemeClr val="bg1"/>
                </a:solidFill>
                <a:latin typeface="+mn-lt"/>
              </a:rPr>
            </a:br>
            <a:r>
              <a:rPr lang="en-GB" sz="1400" dirty="0">
                <a:solidFill>
                  <a:schemeClr val="bg1"/>
                </a:solidFill>
                <a:latin typeface="+mn-lt"/>
              </a:rPr>
              <a:t>Bodleian Libraries</a:t>
            </a:r>
            <a:br>
              <a:rPr lang="en-GB" sz="1400" dirty="0">
                <a:solidFill>
                  <a:schemeClr val="bg1"/>
                </a:solidFill>
                <a:latin typeface="+mn-lt"/>
              </a:rPr>
            </a:br>
            <a:r>
              <a:rPr lang="en-GB" sz="1400" dirty="0">
                <a:solidFill>
                  <a:schemeClr val="bg1"/>
                </a:solidFill>
                <a:latin typeface="+mn-lt"/>
              </a:rPr>
              <a:t>Botanic Garden &amp; Harcourt </a:t>
            </a:r>
            <a:r>
              <a:rPr lang="en-GB" sz="1400" dirty="0" err="1">
                <a:solidFill>
                  <a:schemeClr val="bg1"/>
                </a:solidFill>
                <a:latin typeface="+mn-lt"/>
              </a:rPr>
              <a:t>Arbretum</a:t>
            </a:r>
            <a:br>
              <a:rPr lang="en-GB" sz="1400" dirty="0">
                <a:solidFill>
                  <a:schemeClr val="bg1"/>
                </a:solidFill>
                <a:latin typeface="+mn-lt"/>
              </a:rPr>
            </a:br>
            <a:r>
              <a:rPr lang="en-GB" sz="1400" dirty="0">
                <a:solidFill>
                  <a:schemeClr val="bg1"/>
                </a:solidFill>
                <a:latin typeface="+mn-lt"/>
              </a:rPr>
              <a:t>Museum of Natural History</a:t>
            </a:r>
            <a:br>
              <a:rPr lang="en-GB" sz="1400" dirty="0">
                <a:solidFill>
                  <a:schemeClr val="bg1"/>
                </a:solidFill>
                <a:latin typeface="+mn-lt"/>
              </a:rPr>
            </a:br>
            <a:r>
              <a:rPr lang="en-GB" sz="1400" dirty="0">
                <a:solidFill>
                  <a:schemeClr val="bg1"/>
                </a:solidFill>
                <a:latin typeface="+mn-lt"/>
              </a:rPr>
              <a:t>Museum of the History of Science</a:t>
            </a:r>
            <a:br>
              <a:rPr lang="en-GB" sz="1400" dirty="0">
                <a:solidFill>
                  <a:schemeClr val="bg1"/>
                </a:solidFill>
                <a:latin typeface="+mn-lt"/>
              </a:rPr>
            </a:br>
            <a:r>
              <a:rPr lang="en-GB" sz="1400" dirty="0">
                <a:solidFill>
                  <a:schemeClr val="bg1"/>
                </a:solidFill>
                <a:latin typeface="+mn-lt"/>
              </a:rPr>
              <a:t>Pitt Rivers Museum</a:t>
            </a:r>
            <a:br>
              <a:rPr lang="en-GB" sz="1400" dirty="0"/>
            </a:br>
            <a:endParaRPr lang="en-GB" sz="1400" dirty="0"/>
          </a:p>
        </p:txBody>
      </p:sp>
    </p:spTree>
    <p:extLst>
      <p:ext uri="{BB962C8B-B14F-4D97-AF65-F5344CB8AC3E}">
        <p14:creationId xmlns:p14="http://schemas.microsoft.com/office/powerpoint/2010/main" val="2603591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ABA249C-8915-4BE3-AF8B-7C87CCE80BD5}"/>
              </a:ext>
            </a:extLst>
          </p:cNvPr>
          <p:cNvSpPr>
            <a:spLocks noGrp="1"/>
          </p:cNvSpPr>
          <p:nvPr>
            <p:ph idx="1"/>
          </p:nvPr>
        </p:nvSpPr>
        <p:spPr>
          <a:xfrm>
            <a:off x="5510136" y="163290"/>
            <a:ext cx="6681864" cy="1817914"/>
          </a:xfrm>
        </p:spPr>
        <p:txBody>
          <a:bodyPr>
            <a:normAutofit/>
          </a:bodyPr>
          <a:lstStyle/>
          <a:p>
            <a:r>
              <a:rPr lang="en-GB" sz="2000" dirty="0"/>
              <a:t>30/12/1999 —C</a:t>
            </a:r>
            <a:r>
              <a:rPr lang="en-US" altLang="zh-CN" sz="2000" dirty="0" err="1"/>
              <a:t>ezanne</a:t>
            </a:r>
            <a:r>
              <a:rPr lang="en-US" altLang="zh-CN" sz="2000" dirty="0"/>
              <a:t> painting stolen</a:t>
            </a:r>
          </a:p>
          <a:p>
            <a:r>
              <a:rPr lang="en-GB" sz="2000" dirty="0"/>
              <a:t>£3 million</a:t>
            </a:r>
          </a:p>
          <a:p>
            <a:r>
              <a:rPr lang="en-GB" sz="2000" dirty="0"/>
              <a:t>Pre-planned, well executed burglary</a:t>
            </a:r>
          </a:p>
          <a:p>
            <a:r>
              <a:rPr lang="en-GB" sz="2000" dirty="0"/>
              <a:t>Entered the building through a skylight on the roof </a:t>
            </a:r>
          </a:p>
        </p:txBody>
      </p:sp>
      <p:pic>
        <p:nvPicPr>
          <p:cNvPr id="8" name="Picture 7">
            <a:extLst>
              <a:ext uri="{FF2B5EF4-FFF2-40B4-BE49-F238E27FC236}">
                <a16:creationId xmlns:a16="http://schemas.microsoft.com/office/drawing/2014/main" id="{CD83A9A4-3B43-4109-B39F-994106840723}"/>
              </a:ext>
            </a:extLst>
          </p:cNvPr>
          <p:cNvPicPr>
            <a:picLocks noChangeAspect="1"/>
          </p:cNvPicPr>
          <p:nvPr/>
        </p:nvPicPr>
        <p:blipFill>
          <a:blip r:embed="rId2"/>
          <a:stretch>
            <a:fillRect/>
          </a:stretch>
        </p:blipFill>
        <p:spPr>
          <a:xfrm>
            <a:off x="0" y="-10884"/>
            <a:ext cx="5510136" cy="6858000"/>
          </a:xfrm>
          <a:prstGeom prst="rect">
            <a:avLst/>
          </a:prstGeom>
        </p:spPr>
      </p:pic>
      <p:pic>
        <p:nvPicPr>
          <p:cNvPr id="9" name="Picture 2" descr="https://images-eu.ssl-images-amazon.com/images/I/51OLlnAKzSL.jpg">
            <a:extLst>
              <a:ext uri="{FF2B5EF4-FFF2-40B4-BE49-F238E27FC236}">
                <a16:creationId xmlns:a16="http://schemas.microsoft.com/office/drawing/2014/main" id="{008FF0D9-157C-4E62-B9F2-A5FF2A991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6850" y="2095500"/>
            <a:ext cx="3105150" cy="4762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DAC8904-34D2-4950-A310-0EE3B33656A2}"/>
              </a:ext>
            </a:extLst>
          </p:cNvPr>
          <p:cNvSpPr/>
          <p:nvPr/>
        </p:nvSpPr>
        <p:spPr>
          <a:xfrm>
            <a:off x="5595257" y="5923786"/>
            <a:ext cx="3491593" cy="923330"/>
          </a:xfrm>
          <a:prstGeom prst="rect">
            <a:avLst/>
          </a:prstGeom>
        </p:spPr>
        <p:txBody>
          <a:bodyPr wrap="square">
            <a:spAutoFit/>
          </a:bodyPr>
          <a:lstStyle/>
          <a:p>
            <a:pPr algn="r"/>
            <a:r>
              <a:rPr lang="en-GB" dirty="0">
                <a:latin typeface="arial" panose="020B0604020202020204" pitchFamily="34" charset="0"/>
              </a:rPr>
              <a:t>Siobhan Dowd (2012)</a:t>
            </a:r>
          </a:p>
          <a:p>
            <a:pPr algn="r"/>
            <a:r>
              <a:rPr lang="en-GB" dirty="0"/>
              <a:t>Inspired by her mother’s experience in the Ashmolean </a:t>
            </a:r>
          </a:p>
        </p:txBody>
      </p:sp>
    </p:spTree>
    <p:extLst>
      <p:ext uri="{BB962C8B-B14F-4D97-AF65-F5344CB8AC3E}">
        <p14:creationId xmlns:p14="http://schemas.microsoft.com/office/powerpoint/2010/main" val="1976424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05A6016-D211-49DE-A930-C25FCB65B905}"/>
              </a:ext>
            </a:extLst>
          </p:cNvPr>
          <p:cNvPicPr>
            <a:picLocks noGrp="1" noChangeAspect="1"/>
          </p:cNvPicPr>
          <p:nvPr>
            <p:ph idx="1"/>
          </p:nvPr>
        </p:nvPicPr>
        <p:blipFill>
          <a:blip r:embed="rId2"/>
          <a:stretch>
            <a:fillRect/>
          </a:stretch>
        </p:blipFill>
        <p:spPr>
          <a:xfrm>
            <a:off x="0" y="0"/>
            <a:ext cx="4841438" cy="6858000"/>
          </a:xfrm>
          <a:prstGeom prst="rect">
            <a:avLst/>
          </a:prstGeom>
        </p:spPr>
      </p:pic>
      <p:pic>
        <p:nvPicPr>
          <p:cNvPr id="3" name="Picture 2">
            <a:extLst>
              <a:ext uri="{FF2B5EF4-FFF2-40B4-BE49-F238E27FC236}">
                <a16:creationId xmlns:a16="http://schemas.microsoft.com/office/drawing/2014/main" id="{D3C7CDAE-FB85-4547-B155-357CC4EA94EC}"/>
              </a:ext>
            </a:extLst>
          </p:cNvPr>
          <p:cNvPicPr>
            <a:picLocks noChangeAspect="1"/>
          </p:cNvPicPr>
          <p:nvPr/>
        </p:nvPicPr>
        <p:blipFill>
          <a:blip r:embed="rId3"/>
          <a:stretch>
            <a:fillRect/>
          </a:stretch>
        </p:blipFill>
        <p:spPr>
          <a:xfrm>
            <a:off x="7353270" y="412468"/>
            <a:ext cx="2315448" cy="1636250"/>
          </a:xfrm>
          <a:prstGeom prst="rect">
            <a:avLst/>
          </a:prstGeom>
        </p:spPr>
      </p:pic>
      <p:sp>
        <p:nvSpPr>
          <p:cNvPr id="5" name="Rectangle 4">
            <a:extLst>
              <a:ext uri="{FF2B5EF4-FFF2-40B4-BE49-F238E27FC236}">
                <a16:creationId xmlns:a16="http://schemas.microsoft.com/office/drawing/2014/main" id="{88F46CF6-9F9D-4AEA-B6F8-5B28D7E2C585}"/>
              </a:ext>
            </a:extLst>
          </p:cNvPr>
          <p:cNvSpPr/>
          <p:nvPr/>
        </p:nvSpPr>
        <p:spPr>
          <a:xfrm>
            <a:off x="5465856" y="2505670"/>
            <a:ext cx="6096000" cy="923330"/>
          </a:xfrm>
          <a:prstGeom prst="rect">
            <a:avLst/>
          </a:prstGeom>
        </p:spPr>
        <p:txBody>
          <a:bodyPr>
            <a:spAutoFit/>
          </a:bodyPr>
          <a:lstStyle/>
          <a:p>
            <a:r>
              <a:rPr lang="en-GB" dirty="0"/>
              <a:t>A five-year (2013-2017) humanities research project funded by the </a:t>
            </a:r>
            <a:r>
              <a:rPr lang="en-GB" dirty="0" err="1"/>
              <a:t>Leverhulme</a:t>
            </a:r>
            <a:r>
              <a:rPr lang="en-GB" dirty="0"/>
              <a:t> Trust and jointly hosted by the British Museum and Oxford University.</a:t>
            </a:r>
          </a:p>
        </p:txBody>
      </p:sp>
      <p:pic>
        <p:nvPicPr>
          <p:cNvPr id="6" name="Picture 5">
            <a:extLst>
              <a:ext uri="{FF2B5EF4-FFF2-40B4-BE49-F238E27FC236}">
                <a16:creationId xmlns:a16="http://schemas.microsoft.com/office/drawing/2014/main" id="{1E6F5A85-A627-4EFC-897C-A2F728D5B2A9}"/>
              </a:ext>
            </a:extLst>
          </p:cNvPr>
          <p:cNvPicPr>
            <a:picLocks noChangeAspect="1"/>
          </p:cNvPicPr>
          <p:nvPr/>
        </p:nvPicPr>
        <p:blipFill>
          <a:blip r:embed="rId4"/>
          <a:stretch>
            <a:fillRect/>
          </a:stretch>
        </p:blipFill>
        <p:spPr>
          <a:xfrm>
            <a:off x="4835713" y="4135569"/>
            <a:ext cx="7350562" cy="2722431"/>
          </a:xfrm>
          <a:prstGeom prst="rect">
            <a:avLst/>
          </a:prstGeom>
        </p:spPr>
      </p:pic>
    </p:spTree>
    <p:extLst>
      <p:ext uri="{BB962C8B-B14F-4D97-AF65-F5344CB8AC3E}">
        <p14:creationId xmlns:p14="http://schemas.microsoft.com/office/powerpoint/2010/main" val="2617757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48D7C8-D99F-4169-8F10-22D5378C42E1}"/>
              </a:ext>
            </a:extLst>
          </p:cNvPr>
          <p:cNvSpPr/>
          <p:nvPr/>
        </p:nvSpPr>
        <p:spPr>
          <a:xfrm>
            <a:off x="1296955" y="2836513"/>
            <a:ext cx="9918441" cy="4348065"/>
          </a:xfrm>
          <a:prstGeom prst="rect">
            <a:avLst/>
          </a:prstGeom>
          <a:noFill/>
        </p:spPr>
        <p:txBody>
          <a:bodyPr wrap="none" lIns="91440" tIns="45720" rIns="91440" bIns="45720">
            <a:prstTxWarp prst="textArchUp">
              <a:avLst>
                <a:gd name="adj" fmla="val 11883782"/>
              </a:avLst>
            </a:prstTxWarp>
            <a:spAutoFit/>
          </a:bodyPr>
          <a:lstStyle/>
          <a:p>
            <a:pPr algn="ctr"/>
            <a:r>
              <a:rPr lang="en-GB" sz="16600" b="1" cap="none" spc="0" dirty="0">
                <a:ln w="12700">
                  <a:solidFill>
                    <a:schemeClr val="tx2">
                      <a:lumMod val="75000"/>
                    </a:schemeClr>
                  </a:solidFill>
                  <a:prstDash val="solid"/>
                </a:ln>
                <a:pattFill prst="wdUpDiag">
                  <a:fgClr>
                    <a:schemeClr val="tx1"/>
                  </a:fgClr>
                  <a:bgClr>
                    <a:schemeClr val="bg1"/>
                  </a:bgClr>
                </a:pattFill>
                <a:effectLst>
                  <a:outerShdw dist="38100" dir="2640000" algn="bl" rotWithShape="0">
                    <a:schemeClr val="tx2">
                      <a:lumMod val="75000"/>
                    </a:schemeClr>
                  </a:outerShdw>
                </a:effectLst>
              </a:rPr>
              <a:t>R</a:t>
            </a:r>
            <a:r>
              <a:rPr lang="en-US" altLang="zh-CN" sz="16600" b="1" cap="none" spc="0" dirty="0">
                <a:ln w="12700">
                  <a:solidFill>
                    <a:schemeClr val="tx2">
                      <a:lumMod val="75000"/>
                    </a:schemeClr>
                  </a:solidFill>
                  <a:prstDash val="solid"/>
                </a:ln>
                <a:pattFill prst="wdUpDiag">
                  <a:fgClr>
                    <a:schemeClr val="tx1"/>
                  </a:fgClr>
                  <a:bgClr>
                    <a:schemeClr val="bg1"/>
                  </a:bgClr>
                </a:pattFill>
                <a:effectLst>
                  <a:outerShdw dist="38100" dir="2640000" algn="bl" rotWithShape="0">
                    <a:schemeClr val="tx2">
                      <a:lumMod val="75000"/>
                    </a:schemeClr>
                  </a:outerShdw>
                </a:effectLst>
              </a:rPr>
              <a:t>oast Time</a:t>
            </a:r>
            <a:endParaRPr lang="en-GB" sz="16600" b="1" cap="none" spc="0" dirty="0">
              <a:ln w="12700">
                <a:solidFill>
                  <a:schemeClr val="tx2">
                    <a:lumMod val="75000"/>
                  </a:schemeClr>
                </a:solidFill>
                <a:prstDash val="solid"/>
              </a:ln>
              <a:pattFill prst="wdUpDiag">
                <a:fgClr>
                  <a:schemeClr val="tx1"/>
                </a:fgClr>
                <a:bgClr>
                  <a:schemeClr val="bg1"/>
                </a:bgClr>
              </a:pattFill>
              <a:effectLst>
                <a:outerShdw dist="38100" dir="2640000" algn="bl" rotWithShape="0">
                  <a:schemeClr val="tx2">
                    <a:lumMod val="75000"/>
                  </a:schemeClr>
                </a:outerShdw>
              </a:effectLst>
            </a:endParaRPr>
          </a:p>
        </p:txBody>
      </p:sp>
      <p:sp>
        <p:nvSpPr>
          <p:cNvPr id="7" name="Rectangle 6">
            <a:extLst>
              <a:ext uri="{FF2B5EF4-FFF2-40B4-BE49-F238E27FC236}">
                <a16:creationId xmlns:a16="http://schemas.microsoft.com/office/drawing/2014/main" id="{96044B72-D4C0-4C3E-AF5F-C30BBB5C7B41}"/>
              </a:ext>
            </a:extLst>
          </p:cNvPr>
          <p:cNvSpPr/>
          <p:nvPr/>
        </p:nvSpPr>
        <p:spPr>
          <a:xfrm>
            <a:off x="1617306" y="4369844"/>
            <a:ext cx="9918441" cy="4348065"/>
          </a:xfrm>
          <a:prstGeom prst="rect">
            <a:avLst/>
          </a:prstGeom>
          <a:noFill/>
        </p:spPr>
        <p:txBody>
          <a:bodyPr wrap="none" lIns="91440" tIns="45720" rIns="91440" bIns="45720">
            <a:prstTxWarp prst="textArchUp">
              <a:avLst>
                <a:gd name="adj" fmla="val 12248697"/>
              </a:avLst>
            </a:prstTxWarp>
            <a:spAutoFit/>
          </a:bodyPr>
          <a:lstStyle/>
          <a:p>
            <a:pPr algn="ctr"/>
            <a:r>
              <a:rPr lang="zh-CN" altLang="en-US" sz="8800" b="1" dirty="0">
                <a:ln w="12700">
                  <a:solidFill>
                    <a:schemeClr val="tx2">
                      <a:lumMod val="75000"/>
                    </a:schemeClr>
                  </a:solidFill>
                  <a:prstDash val="solid"/>
                </a:ln>
                <a:pattFill prst="pct90">
                  <a:fgClr>
                    <a:schemeClr val="tx1"/>
                  </a:fgClr>
                  <a:bgClr>
                    <a:schemeClr val="bg1"/>
                  </a:bgClr>
                </a:pattFill>
                <a:effectLst>
                  <a:outerShdw dist="38100" dir="2640000" algn="bl" rotWithShape="0">
                    <a:schemeClr val="tx2">
                      <a:lumMod val="75000"/>
                    </a:schemeClr>
                  </a:outerShdw>
                </a:effectLst>
              </a:rPr>
              <a:t>吐槽时间</a:t>
            </a:r>
            <a:endParaRPr lang="en-GB" sz="8800" b="1" cap="none" spc="0" dirty="0">
              <a:ln w="12700">
                <a:solidFill>
                  <a:schemeClr val="tx2">
                    <a:lumMod val="75000"/>
                  </a:schemeClr>
                </a:solidFill>
                <a:prstDash val="solid"/>
              </a:ln>
              <a:pattFill prst="pct90">
                <a:fgClr>
                  <a:schemeClr val="tx1"/>
                </a:fgClr>
                <a:bgClr>
                  <a:schemeClr val="bg1"/>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77396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ppt_w</p:attrName>
                                        </p:attrNameLst>
                                      </p:cBhvr>
                                      <p:tavLst>
                                        <p:tav tm="0" fmla="#ppt_w*sin(2.5*pi*$)">
                                          <p:val>
                                            <p:fltVal val="0"/>
                                          </p:val>
                                        </p:tav>
                                        <p:tav tm="100000">
                                          <p:val>
                                            <p:fltVal val="1"/>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uilding with a wooden pole&#10;&#10;Description generated with very high confidence">
            <a:extLst>
              <a:ext uri="{FF2B5EF4-FFF2-40B4-BE49-F238E27FC236}">
                <a16:creationId xmlns:a16="http://schemas.microsoft.com/office/drawing/2014/main" id="{84838F66-2413-48D7-99AA-E8BD63573F1B}"/>
              </a:ext>
            </a:extLst>
          </p:cNvPr>
          <p:cNvPicPr>
            <a:picLocks noChangeAspect="1"/>
          </p:cNvPicPr>
          <p:nvPr/>
        </p:nvPicPr>
        <p:blipFill rotWithShape="1">
          <a:blip r:embed="rId2">
            <a:extLst>
              <a:ext uri="{28A0092B-C50C-407E-A947-70E740481C1C}">
                <a14:useLocalDpi xmlns:a14="http://schemas.microsoft.com/office/drawing/2010/main" val="0"/>
              </a:ext>
            </a:extLst>
          </a:blip>
          <a:srcRect t="898" b="27217"/>
          <a:stretch/>
        </p:blipFill>
        <p:spPr>
          <a:xfrm>
            <a:off x="392258" y="1365546"/>
            <a:ext cx="6882748" cy="4191192"/>
          </a:xfrm>
          <a:prstGeom prst="rect">
            <a:avLst/>
          </a:prstGeom>
        </p:spPr>
      </p:pic>
      <p:pic>
        <p:nvPicPr>
          <p:cNvPr id="6" name="Picture 5">
            <a:extLst>
              <a:ext uri="{FF2B5EF4-FFF2-40B4-BE49-F238E27FC236}">
                <a16:creationId xmlns:a16="http://schemas.microsoft.com/office/drawing/2014/main" id="{D85E60C8-0729-4E3B-A689-228C3BB39FE4}"/>
              </a:ext>
            </a:extLst>
          </p:cNvPr>
          <p:cNvPicPr>
            <a:picLocks noChangeAspect="1"/>
          </p:cNvPicPr>
          <p:nvPr/>
        </p:nvPicPr>
        <p:blipFill>
          <a:blip r:embed="rId3"/>
          <a:stretch>
            <a:fillRect/>
          </a:stretch>
        </p:blipFill>
        <p:spPr>
          <a:xfrm>
            <a:off x="7454764" y="2534639"/>
            <a:ext cx="4181227" cy="1630679"/>
          </a:xfrm>
          <a:prstGeom prst="rect">
            <a:avLst/>
          </a:prstGeom>
        </p:spPr>
      </p:pic>
    </p:spTree>
    <p:extLst>
      <p:ext uri="{BB962C8B-B14F-4D97-AF65-F5344CB8AC3E}">
        <p14:creationId xmlns:p14="http://schemas.microsoft.com/office/powerpoint/2010/main" val="2100652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2C38B-1F13-42BC-A4C9-83BB7555608E}"/>
              </a:ext>
            </a:extLst>
          </p:cNvPr>
          <p:cNvSpPr>
            <a:spLocks noGrp="1"/>
          </p:cNvSpPr>
          <p:nvPr>
            <p:ph type="title"/>
          </p:nvPr>
        </p:nvSpPr>
        <p:spPr/>
        <p:txBody>
          <a:bodyPr/>
          <a:lstStyle/>
          <a:p>
            <a:r>
              <a:rPr lang="en-GB" dirty="0"/>
              <a:t>International Council Of Museum </a:t>
            </a:r>
          </a:p>
        </p:txBody>
      </p:sp>
      <p:sp>
        <p:nvSpPr>
          <p:cNvPr id="3" name="Content Placeholder 2">
            <a:extLst>
              <a:ext uri="{FF2B5EF4-FFF2-40B4-BE49-F238E27FC236}">
                <a16:creationId xmlns:a16="http://schemas.microsoft.com/office/drawing/2014/main" id="{83CD88FD-19A6-473C-B216-66B49D7E35E1}"/>
              </a:ext>
            </a:extLst>
          </p:cNvPr>
          <p:cNvSpPr>
            <a:spLocks noGrp="1"/>
          </p:cNvSpPr>
          <p:nvPr>
            <p:ph idx="1"/>
          </p:nvPr>
        </p:nvSpPr>
        <p:spPr/>
        <p:txBody>
          <a:bodyPr/>
          <a:lstStyle/>
          <a:p>
            <a:r>
              <a:rPr lang="en-GB" dirty="0"/>
              <a:t>A museum is a non-profit, permanent institution in the service of society and its development, open to the public, which acquires, conserves, researches, communicates and exhibits the tangible and intangible heritage of humanity and its environment for the purposes of education, study and enjoyment.</a:t>
            </a:r>
          </a:p>
        </p:txBody>
      </p:sp>
    </p:spTree>
    <p:extLst>
      <p:ext uri="{BB962C8B-B14F-4D97-AF65-F5344CB8AC3E}">
        <p14:creationId xmlns:p14="http://schemas.microsoft.com/office/powerpoint/2010/main" val="3413043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2" descr="File:Musei Wormiani Historia.jpg">
            <a:extLst>
              <a:ext uri="{FF2B5EF4-FFF2-40B4-BE49-F238E27FC236}">
                <a16:creationId xmlns:a16="http://schemas.microsoft.com/office/drawing/2014/main" id="{882B9BA8-6B23-4E43-BCA6-718AEC7D33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33" b="18113"/>
          <a:stretch/>
        </p:blipFill>
        <p:spPr bwMode="auto">
          <a:xfrm>
            <a:off x="0"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4" name="Freeform 5">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76" name="Straight Connector 75">
            <a:extLst>
              <a:ext uri="{FF2B5EF4-FFF2-40B4-BE49-F238E27FC236}">
                <a16:creationId xmlns:a16="http://schemas.microsoft.com/office/drawing/2014/main"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E21CEF8-F1AE-4E6E-BBA0-E56FD6B7299A}"/>
              </a:ext>
            </a:extLst>
          </p:cNvPr>
          <p:cNvSpPr>
            <a:spLocks noGrp="1"/>
          </p:cNvSpPr>
          <p:nvPr>
            <p:ph type="title"/>
          </p:nvPr>
        </p:nvSpPr>
        <p:spPr>
          <a:xfrm>
            <a:off x="709448" y="1913950"/>
            <a:ext cx="4204137" cy="1342754"/>
          </a:xfrm>
        </p:spPr>
        <p:txBody>
          <a:bodyPr>
            <a:normAutofit/>
          </a:bodyPr>
          <a:lstStyle/>
          <a:p>
            <a:pPr algn="ctr"/>
            <a:r>
              <a:rPr lang="zh-CN" altLang="en-US" sz="3600" dirty="0"/>
              <a:t>早期博物馆</a:t>
            </a:r>
            <a:endParaRPr lang="en-GB" sz="3600" dirty="0"/>
          </a:p>
        </p:txBody>
      </p:sp>
      <p:sp>
        <p:nvSpPr>
          <p:cNvPr id="2059" name="Content Placeholder 2054"/>
          <p:cNvSpPr>
            <a:spLocks noGrp="1"/>
          </p:cNvSpPr>
          <p:nvPr>
            <p:ph idx="1"/>
          </p:nvPr>
        </p:nvSpPr>
        <p:spPr>
          <a:xfrm>
            <a:off x="525516" y="3417573"/>
            <a:ext cx="4593021" cy="2619839"/>
          </a:xfrm>
        </p:spPr>
        <p:txBody>
          <a:bodyPr anchor="ctr">
            <a:normAutofit fontScale="47500" lnSpcReduction="20000"/>
          </a:bodyPr>
          <a:lstStyle/>
          <a:p>
            <a:endParaRPr lang="en-GB" dirty="0"/>
          </a:p>
          <a:p>
            <a:endParaRPr lang="en-GB" dirty="0"/>
          </a:p>
          <a:p>
            <a:r>
              <a:rPr lang="en-GB" sz="4400" dirty="0"/>
              <a:t>Cabinet of Curiosities</a:t>
            </a:r>
            <a:br>
              <a:rPr lang="en-GB" sz="4400" dirty="0"/>
            </a:br>
            <a:r>
              <a:rPr lang="zh-CN" altLang="en-US" sz="4400" dirty="0"/>
              <a:t>珍奇屋</a:t>
            </a:r>
            <a:endParaRPr lang="en-GB" sz="4400" dirty="0"/>
          </a:p>
          <a:p>
            <a:endParaRPr lang="en-GB" sz="4400" dirty="0"/>
          </a:p>
          <a:p>
            <a:r>
              <a:rPr lang="zh-CN" altLang="en-US" sz="4400" dirty="0"/>
              <a:t>上流人士的专属</a:t>
            </a:r>
            <a:endParaRPr lang="en-GB" altLang="zh-CN" sz="4400" dirty="0"/>
          </a:p>
          <a:p>
            <a:endParaRPr lang="en-GB" altLang="zh-CN" sz="4400" dirty="0"/>
          </a:p>
          <a:p>
            <a:r>
              <a:rPr lang="zh-CN" altLang="en-US" sz="4400" dirty="0"/>
              <a:t>高逼格的炫耀</a:t>
            </a:r>
            <a:br>
              <a:rPr lang="en-GB" altLang="zh-CN" dirty="0"/>
            </a:br>
            <a:endParaRPr lang="en-GB" altLang="zh-CN" dirty="0"/>
          </a:p>
          <a:p>
            <a:endParaRPr lang="en-GB" dirty="0"/>
          </a:p>
          <a:p>
            <a:pPr marL="0" indent="0">
              <a:buNone/>
            </a:pPr>
            <a:endParaRPr lang="en-GB" dirty="0"/>
          </a:p>
        </p:txBody>
      </p:sp>
    </p:spTree>
    <p:extLst>
      <p:ext uri="{BB962C8B-B14F-4D97-AF65-F5344CB8AC3E}">
        <p14:creationId xmlns:p14="http://schemas.microsoft.com/office/powerpoint/2010/main" val="2954201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C40E44-BC69-4D38-963D-BEBD945E8CD4}"/>
              </a:ext>
            </a:extLst>
          </p:cNvPr>
          <p:cNvPicPr>
            <a:picLocks noChangeAspect="1"/>
          </p:cNvPicPr>
          <p:nvPr/>
        </p:nvPicPr>
        <p:blipFill rotWithShape="1">
          <a:blip r:embed="rId2"/>
          <a:srcRect l="54" r="2" b="2"/>
          <a:stretch/>
        </p:blipFill>
        <p:spPr>
          <a:xfrm>
            <a:off x="4338735" y="10"/>
            <a:ext cx="7853265" cy="6857990"/>
          </a:xfrm>
          <a:prstGeom prst="rect">
            <a:avLst/>
          </a:prstGeom>
          <a:effectLst/>
        </p:spPr>
      </p:pic>
      <p:sp>
        <p:nvSpPr>
          <p:cNvPr id="3" name="Content Placeholder 2">
            <a:extLst>
              <a:ext uri="{FF2B5EF4-FFF2-40B4-BE49-F238E27FC236}">
                <a16:creationId xmlns:a16="http://schemas.microsoft.com/office/drawing/2014/main" id="{A5A2B0FC-B00A-41F6-ABDB-DC3AAD09E513}"/>
              </a:ext>
            </a:extLst>
          </p:cNvPr>
          <p:cNvSpPr>
            <a:spLocks noGrp="1"/>
          </p:cNvSpPr>
          <p:nvPr>
            <p:ph idx="1"/>
          </p:nvPr>
        </p:nvSpPr>
        <p:spPr>
          <a:xfrm>
            <a:off x="129240" y="753748"/>
            <a:ext cx="4209495" cy="1633300"/>
          </a:xfrm>
        </p:spPr>
        <p:txBody>
          <a:bodyPr>
            <a:normAutofit/>
          </a:bodyPr>
          <a:lstStyle/>
          <a:p>
            <a:r>
              <a:rPr lang="zh-CN" altLang="en-US" sz="1600" dirty="0">
                <a:latin typeface="Calibri" panose="020F0502020204030204" pitchFamily="34" charset="0"/>
                <a:ea typeface="Calibri" panose="020F0502020204030204" pitchFamily="34" charset="0"/>
                <a:cs typeface="Times New Roman" panose="02020603050405020304" pitchFamily="18" charset="0"/>
              </a:rPr>
              <a:t>最早的珍奇屋图像记录来自</a:t>
            </a:r>
            <a:r>
              <a:rPr lang="en-GB" altLang="zh-CN" sz="1600" dirty="0">
                <a:latin typeface="Calibri" panose="020F0502020204030204" pitchFamily="34" charset="0"/>
                <a:ea typeface="Calibri" panose="020F0502020204030204" pitchFamily="34" charset="0"/>
                <a:cs typeface="Times New Roman" panose="02020603050405020304" pitchFamily="18" charset="0"/>
              </a:rPr>
              <a:t>1599</a:t>
            </a:r>
            <a:r>
              <a:rPr lang="zh-CN" altLang="en-US" sz="1600" dirty="0">
                <a:latin typeface="Calibri" panose="020F0502020204030204" pitchFamily="34" charset="0"/>
                <a:ea typeface="Calibri" panose="020F0502020204030204" pitchFamily="34" charset="0"/>
                <a:cs typeface="Times New Roman" panose="02020603050405020304" pitchFamily="18" charset="0"/>
              </a:rPr>
              <a:t>年那不勒斯药剂师</a:t>
            </a:r>
            <a:r>
              <a:rPr lang="en-GB" sz="1600" dirty="0">
                <a:latin typeface="Calibri" panose="020F0502020204030204" pitchFamily="34" charset="0"/>
                <a:ea typeface="Calibri" panose="020F0502020204030204" pitchFamily="34" charset="0"/>
                <a:cs typeface="Times New Roman" panose="02020603050405020304" pitchFamily="18" charset="0"/>
              </a:rPr>
              <a:t>Ferrante </a:t>
            </a:r>
            <a:r>
              <a:rPr lang="en-GB" sz="1600" dirty="0" err="1">
                <a:latin typeface="Calibri" panose="020F0502020204030204" pitchFamily="34" charset="0"/>
                <a:ea typeface="Calibri" panose="020F0502020204030204" pitchFamily="34" charset="0"/>
                <a:cs typeface="Times New Roman" panose="02020603050405020304" pitchFamily="18" charset="0"/>
              </a:rPr>
              <a:t>Imperato</a:t>
            </a:r>
            <a:r>
              <a:rPr lang="zh-CN" altLang="en-US" sz="1600" dirty="0">
                <a:latin typeface="Calibri" panose="020F0502020204030204" pitchFamily="34" charset="0"/>
                <a:ea typeface="Calibri" panose="020F0502020204030204" pitchFamily="34" charset="0"/>
                <a:cs typeface="Times New Roman" panose="02020603050405020304" pitchFamily="18" charset="0"/>
              </a:rPr>
              <a:t>出版的</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i="1" dirty="0" err="1">
                <a:latin typeface="Calibri" panose="020F0502020204030204" pitchFamily="34" charset="0"/>
                <a:ea typeface="Calibri" panose="020F0502020204030204" pitchFamily="34" charset="0"/>
                <a:cs typeface="Times New Roman" panose="02020603050405020304" pitchFamily="18" charset="0"/>
              </a:rPr>
              <a:t>Dell‘Historia</a:t>
            </a:r>
            <a:r>
              <a:rPr lang="en-GB" sz="1600" i="1" dirty="0">
                <a:latin typeface="Calibri" panose="020F0502020204030204" pitchFamily="34" charset="0"/>
                <a:ea typeface="Calibri" panose="020F0502020204030204" pitchFamily="34" charset="0"/>
                <a:cs typeface="Times New Roman" panose="02020603050405020304" pitchFamily="18" charset="0"/>
              </a:rPr>
              <a:t> </a:t>
            </a:r>
            <a:r>
              <a:rPr lang="en-GB" sz="1600" i="1" dirty="0" err="1">
                <a:latin typeface="Calibri" panose="020F0502020204030204" pitchFamily="34" charset="0"/>
                <a:ea typeface="Calibri" panose="020F0502020204030204" pitchFamily="34" charset="0"/>
                <a:cs typeface="Times New Roman" panose="02020603050405020304" pitchFamily="18" charset="0"/>
              </a:rPr>
              <a:t>Naturale</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altLang="zh-CN" sz="1600" dirty="0">
                <a:latin typeface="Calibri" panose="020F0502020204030204" pitchFamily="34" charset="0"/>
                <a:ea typeface="Calibri" panose="020F0502020204030204" pitchFamily="34" charset="0"/>
                <a:cs typeface="Times New Roman" panose="02020603050405020304" pitchFamily="18" charset="0"/>
              </a:rPr>
              <a:t>(</a:t>
            </a:r>
            <a:r>
              <a:rPr lang="en-GB" altLang="zh-CN" sz="1600" i="1" dirty="0">
                <a:latin typeface="Calibri" panose="020F0502020204030204" pitchFamily="34" charset="0"/>
                <a:ea typeface="Calibri" panose="020F0502020204030204" pitchFamily="34" charset="0"/>
                <a:cs typeface="Times New Roman" panose="02020603050405020304" pitchFamily="18" charset="0"/>
              </a:rPr>
              <a:t>H</a:t>
            </a:r>
            <a:r>
              <a:rPr lang="en-US" altLang="zh-CN" sz="1600" i="1" dirty="0">
                <a:latin typeface="Calibri" panose="020F0502020204030204" pitchFamily="34" charset="0"/>
                <a:ea typeface="Calibri" panose="020F0502020204030204" pitchFamily="34" charset="0"/>
                <a:cs typeface="Times New Roman" panose="02020603050405020304" pitchFamily="18" charset="0"/>
              </a:rPr>
              <a:t>istory of Nature</a:t>
            </a:r>
            <a:r>
              <a:rPr lang="en-GB" altLang="zh-CN" sz="1600" dirty="0">
                <a:latin typeface="Calibri" panose="020F0502020204030204" pitchFamily="34" charset="0"/>
                <a:ea typeface="Calibri" panose="020F0502020204030204" pitchFamily="34" charset="0"/>
                <a:cs typeface="Times New Roman" panose="02020603050405020304" pitchFamily="18" charset="0"/>
              </a:rPr>
              <a:t>)</a:t>
            </a:r>
            <a:r>
              <a:rPr lang="en-GB" altLang="zh-CN" sz="1600" i="1" dirty="0">
                <a:latin typeface="Calibri" panose="020F0502020204030204" pitchFamily="34" charset="0"/>
                <a:ea typeface="Calibri" panose="020F0502020204030204" pitchFamily="34" charset="0"/>
                <a:cs typeface="Times New Roman" panose="02020603050405020304" pitchFamily="18" charset="0"/>
              </a:rPr>
              <a:t> </a:t>
            </a:r>
            <a:r>
              <a:rPr lang="en-GB" sz="1600" dirty="0">
                <a:latin typeface="Calibri" panose="020F0502020204030204" pitchFamily="34" charset="0"/>
                <a:ea typeface="Calibri" panose="020F0502020204030204" pitchFamily="34" charset="0"/>
                <a:cs typeface="Times New Roman" panose="02020603050405020304" pitchFamily="18" charset="0"/>
              </a:rPr>
              <a:t> </a:t>
            </a:r>
          </a:p>
          <a:p>
            <a:pPr marL="0" indent="0">
              <a:buNone/>
            </a:pPr>
            <a:r>
              <a:rPr lang="en-GB" altLang="zh-CN" sz="1600" dirty="0">
                <a:latin typeface="Calibri" panose="020F0502020204030204" pitchFamily="34" charset="0"/>
                <a:ea typeface="Calibri" panose="020F0502020204030204" pitchFamily="34" charset="0"/>
                <a:cs typeface="Times New Roman" panose="02020603050405020304" pitchFamily="18" charset="0"/>
              </a:rPr>
              <a:t>    </a:t>
            </a:r>
            <a:endParaRPr lang="en-GB" sz="1600" dirty="0"/>
          </a:p>
          <a:p>
            <a:endParaRPr lang="en-GB" sz="1600" dirty="0"/>
          </a:p>
        </p:txBody>
      </p:sp>
    </p:spTree>
    <p:extLst>
      <p:ext uri="{BB962C8B-B14F-4D97-AF65-F5344CB8AC3E}">
        <p14:creationId xmlns:p14="http://schemas.microsoft.com/office/powerpoint/2010/main" val="3966984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elias ashmole">
            <a:extLst>
              <a:ext uri="{FF2B5EF4-FFF2-40B4-BE49-F238E27FC236}">
                <a16:creationId xmlns:a16="http://schemas.microsoft.com/office/drawing/2014/main" id="{6FCFA18C-5F09-437B-8BFF-BF34C77BE21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8220" r="5673"/>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9F8254"/>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85A21975-F30B-4D09-8C1F-4272A39D02F9}"/>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b="1" dirty="0"/>
              <a:t>E</a:t>
            </a:r>
            <a:r>
              <a:rPr lang="en-US" altLang="zh-CN" b="1" dirty="0"/>
              <a:t>lias Ashmole</a:t>
            </a:r>
            <a:endParaRPr lang="en-US" b="1" dirty="0"/>
          </a:p>
        </p:txBody>
      </p:sp>
      <p:sp>
        <p:nvSpPr>
          <p:cNvPr id="5" name="Content Placeholder 8">
            <a:extLst>
              <a:ext uri="{FF2B5EF4-FFF2-40B4-BE49-F238E27FC236}">
                <a16:creationId xmlns:a16="http://schemas.microsoft.com/office/drawing/2014/main" id="{49DB29A5-B114-41F4-AAEC-7FDB734ABA21}"/>
              </a:ext>
            </a:extLst>
          </p:cNvPr>
          <p:cNvSpPr txBox="1">
            <a:spLocks/>
          </p:cNvSpPr>
          <p:nvPr/>
        </p:nvSpPr>
        <p:spPr>
          <a:xfrm>
            <a:off x="4965431" y="2438400"/>
            <a:ext cx="6586489" cy="3785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GB" altLang="zh-CN" sz="2400" dirty="0"/>
              <a:t>Politician</a:t>
            </a:r>
          </a:p>
          <a:p>
            <a:pPr>
              <a:spcAft>
                <a:spcPts val="600"/>
              </a:spcAft>
            </a:pPr>
            <a:r>
              <a:rPr lang="en-US" sz="2400" dirty="0"/>
              <a:t>Officer of Arms</a:t>
            </a:r>
          </a:p>
          <a:p>
            <a:pPr>
              <a:spcAft>
                <a:spcPts val="600"/>
              </a:spcAft>
            </a:pPr>
            <a:r>
              <a:rPr lang="en-GB" altLang="zh-CN" sz="2400" dirty="0"/>
              <a:t>The Founding</a:t>
            </a:r>
            <a:r>
              <a:rPr lang="zh-CN" altLang="en-US" sz="2400" dirty="0"/>
              <a:t> </a:t>
            </a:r>
            <a:r>
              <a:rPr lang="en-GB" sz="2400" dirty="0"/>
              <a:t>Fellow of the Royal Society</a:t>
            </a:r>
            <a:endParaRPr lang="en-US" sz="2400" dirty="0"/>
          </a:p>
          <a:p>
            <a:pPr>
              <a:spcAft>
                <a:spcPts val="600"/>
              </a:spcAft>
            </a:pPr>
            <a:r>
              <a:rPr lang="en-GB" altLang="zh-CN" sz="2400" dirty="0"/>
              <a:t>An Early Freemason</a:t>
            </a:r>
          </a:p>
          <a:p>
            <a:pPr>
              <a:spcAft>
                <a:spcPts val="600"/>
              </a:spcAft>
            </a:pPr>
            <a:r>
              <a:rPr lang="en-GB" altLang="zh-CN" sz="2400" dirty="0"/>
              <a:t>Founder of the A</a:t>
            </a:r>
            <a:r>
              <a:rPr lang="en-US" altLang="zh-CN" sz="2400" dirty="0"/>
              <a:t>shmolean</a:t>
            </a:r>
            <a:r>
              <a:rPr lang="zh-CN" altLang="en-US" sz="2400" dirty="0"/>
              <a:t> </a:t>
            </a:r>
            <a:r>
              <a:rPr lang="en-GB" altLang="zh-CN" sz="2400" dirty="0"/>
              <a:t>Museum </a:t>
            </a:r>
            <a:endParaRPr lang="en-US" sz="2000" dirty="0"/>
          </a:p>
        </p:txBody>
      </p:sp>
    </p:spTree>
    <p:extLst>
      <p:ext uri="{BB962C8B-B14F-4D97-AF65-F5344CB8AC3E}">
        <p14:creationId xmlns:p14="http://schemas.microsoft.com/office/powerpoint/2010/main" val="1619504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elias ashmole">
            <a:extLst>
              <a:ext uri="{FF2B5EF4-FFF2-40B4-BE49-F238E27FC236}">
                <a16:creationId xmlns:a16="http://schemas.microsoft.com/office/drawing/2014/main" id="{AB59544F-F6D5-4A0F-A9D9-CB9FF816DE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82" r="5634"/>
          <a:stretch/>
        </p:blipFill>
        <p:spPr bwMode="auto">
          <a:xfrm>
            <a:off x="7552266" y="10"/>
            <a:ext cx="4639733"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EF70E86-2201-4F45-98B3-70858BB1C6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EDD5F0-E0C4-4919-93C8-D6613C87DE82}"/>
              </a:ext>
            </a:extLst>
          </p:cNvPr>
          <p:cNvSpPr>
            <a:spLocks noGrp="1"/>
          </p:cNvSpPr>
          <p:nvPr>
            <p:ph type="title"/>
          </p:nvPr>
        </p:nvSpPr>
        <p:spPr>
          <a:xfrm>
            <a:off x="838200" y="365125"/>
            <a:ext cx="6254496" cy="1828800"/>
          </a:xfrm>
        </p:spPr>
        <p:txBody>
          <a:bodyPr>
            <a:normAutofit/>
          </a:bodyPr>
          <a:lstStyle/>
          <a:p>
            <a:r>
              <a:rPr lang="en-GB" b="1" dirty="0">
                <a:solidFill>
                  <a:schemeClr val="bg1"/>
                </a:solidFill>
              </a:rPr>
              <a:t>E</a:t>
            </a:r>
            <a:r>
              <a:rPr lang="en-US" altLang="zh-CN" b="1" dirty="0">
                <a:solidFill>
                  <a:schemeClr val="bg1"/>
                </a:solidFill>
              </a:rPr>
              <a:t>lias Ashmole</a:t>
            </a:r>
            <a:endParaRPr lang="en-GB" b="1" dirty="0">
              <a:solidFill>
                <a:schemeClr val="bg1"/>
              </a:solidFill>
            </a:endParaRPr>
          </a:p>
        </p:txBody>
      </p:sp>
      <p:sp>
        <p:nvSpPr>
          <p:cNvPr id="9" name="Content Placeholder 8"/>
          <p:cNvSpPr>
            <a:spLocks noGrp="1"/>
          </p:cNvSpPr>
          <p:nvPr>
            <p:ph idx="1"/>
          </p:nvPr>
        </p:nvSpPr>
        <p:spPr>
          <a:xfrm>
            <a:off x="597159" y="1987420"/>
            <a:ext cx="6495537" cy="4193924"/>
          </a:xfrm>
        </p:spPr>
        <p:txBody>
          <a:bodyPr>
            <a:normAutofit/>
          </a:bodyPr>
          <a:lstStyle/>
          <a:p>
            <a:pPr>
              <a:spcAft>
                <a:spcPts val="600"/>
              </a:spcAft>
            </a:pPr>
            <a:r>
              <a:rPr lang="en-GB" altLang="zh-CN" sz="2400" dirty="0">
                <a:solidFill>
                  <a:schemeClr val="bg1"/>
                </a:solidFill>
              </a:rPr>
              <a:t>A Lichfield saddler’s son </a:t>
            </a:r>
          </a:p>
          <a:p>
            <a:pPr>
              <a:spcAft>
                <a:spcPts val="600"/>
              </a:spcAft>
            </a:pPr>
            <a:r>
              <a:rPr lang="en-US" altLang="zh-CN" sz="2400" dirty="0">
                <a:solidFill>
                  <a:schemeClr val="bg1"/>
                </a:solidFill>
              </a:rPr>
              <a:t>Lichfield Grammar School</a:t>
            </a:r>
          </a:p>
          <a:p>
            <a:pPr>
              <a:spcAft>
                <a:spcPts val="600"/>
              </a:spcAft>
            </a:pPr>
            <a:r>
              <a:rPr lang="en-GB" altLang="zh-CN" sz="2400" dirty="0">
                <a:solidFill>
                  <a:schemeClr val="bg1"/>
                </a:solidFill>
              </a:rPr>
              <a:t>3 Marriages </a:t>
            </a:r>
            <a:endParaRPr lang="en-US" altLang="zh-CN" sz="2400" dirty="0">
              <a:solidFill>
                <a:schemeClr val="bg1"/>
              </a:solidFill>
            </a:endParaRPr>
          </a:p>
          <a:p>
            <a:pPr>
              <a:spcAft>
                <a:spcPts val="600"/>
              </a:spcAft>
            </a:pPr>
            <a:r>
              <a:rPr lang="en-GB" altLang="zh-CN" sz="2400" dirty="0">
                <a:solidFill>
                  <a:schemeClr val="bg1"/>
                </a:solidFill>
              </a:rPr>
              <a:t>The Royalist</a:t>
            </a:r>
          </a:p>
          <a:p>
            <a:pPr>
              <a:spcAft>
                <a:spcPts val="600"/>
              </a:spcAft>
            </a:pPr>
            <a:r>
              <a:rPr lang="en-GB" altLang="zh-CN" sz="2400" dirty="0">
                <a:solidFill>
                  <a:schemeClr val="bg1"/>
                </a:solidFill>
              </a:rPr>
              <a:t>S</a:t>
            </a:r>
            <a:r>
              <a:rPr lang="en-US" altLang="zh-CN" sz="2400" dirty="0">
                <a:solidFill>
                  <a:schemeClr val="bg1"/>
                </a:solidFill>
              </a:rPr>
              <a:t>ocial climber</a:t>
            </a:r>
            <a:endParaRPr lang="en-GB" altLang="zh-CN" sz="2400" dirty="0">
              <a:solidFill>
                <a:schemeClr val="bg1"/>
              </a:solidFill>
            </a:endParaRPr>
          </a:p>
          <a:p>
            <a:pPr>
              <a:spcAft>
                <a:spcPts val="600"/>
              </a:spcAft>
            </a:pPr>
            <a:r>
              <a:rPr lang="en-GB" altLang="zh-CN" sz="2400" dirty="0">
                <a:solidFill>
                  <a:schemeClr val="bg1"/>
                </a:solidFill>
              </a:rPr>
              <a:t>Liar?</a:t>
            </a:r>
          </a:p>
          <a:p>
            <a:pPr>
              <a:spcAft>
                <a:spcPts val="600"/>
              </a:spcAft>
            </a:pPr>
            <a:r>
              <a:rPr lang="en-GB" altLang="zh-CN" sz="2400" dirty="0">
                <a:solidFill>
                  <a:schemeClr val="bg1"/>
                </a:solidFill>
              </a:rPr>
              <a:t>Murder?</a:t>
            </a:r>
            <a:endParaRPr lang="en-US" altLang="zh-CN" sz="2400" dirty="0">
              <a:solidFill>
                <a:schemeClr val="bg1"/>
              </a:solidFill>
            </a:endParaRPr>
          </a:p>
          <a:p>
            <a:endParaRPr lang="en-US" sz="2400" dirty="0">
              <a:solidFill>
                <a:schemeClr val="bg1"/>
              </a:solidFill>
            </a:endParaRPr>
          </a:p>
        </p:txBody>
      </p:sp>
      <p:cxnSp>
        <p:nvCxnSpPr>
          <p:cNvPr id="4" name="Straight Connector 3">
            <a:extLst>
              <a:ext uri="{FF2B5EF4-FFF2-40B4-BE49-F238E27FC236}">
                <a16:creationId xmlns:a16="http://schemas.microsoft.com/office/drawing/2014/main" id="{ED7872F1-D7A1-46F0-B040-4750A3BD20E8}"/>
              </a:ext>
            </a:extLst>
          </p:cNvPr>
          <p:cNvCxnSpPr>
            <a:cxnSpLocks/>
          </p:cNvCxnSpPr>
          <p:nvPr/>
        </p:nvCxnSpPr>
        <p:spPr>
          <a:xfrm>
            <a:off x="681138" y="1707502"/>
            <a:ext cx="649553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662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4" name="Rectangle 83">
            <a:extLst>
              <a:ext uri="{FF2B5EF4-FFF2-40B4-BE49-F238E27FC236}">
                <a16:creationId xmlns:a16="http://schemas.microsoft.com/office/drawing/2014/main" id="{1B2AF202-99CD-4D7D-B75F-9C9E5FCB35D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91" y="481264"/>
            <a:ext cx="2212848" cy="1857871"/>
          </a:xfrm>
          <a:prstGeom prst="rect">
            <a:avLst/>
          </a:prstGeom>
          <a:solidFill>
            <a:srgbClr val="AE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5" name="Rectangle 85">
            <a:extLst>
              <a:ext uri="{FF2B5EF4-FFF2-40B4-BE49-F238E27FC236}">
                <a16:creationId xmlns:a16="http://schemas.microsoft.com/office/drawing/2014/main" id="{E7D0293F-4714-4ED3-9B3D-2009BAD3054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398651" y="3497931"/>
            <a:ext cx="2212848" cy="2889154"/>
          </a:xfrm>
          <a:prstGeom prst="rect">
            <a:avLst/>
          </a:prstGeom>
          <a:solidFill>
            <a:srgbClr val="3841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0EDAB602-A0DB-4325-8907-4F988F91100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3614" y="1701532"/>
            <a:ext cx="4846320" cy="0"/>
          </a:xfrm>
          <a:prstGeom prst="line">
            <a:avLst/>
          </a:prstGeom>
          <a:ln>
            <a:solidFill>
              <a:srgbClr val="38414E"/>
            </a:solidFill>
          </a:ln>
        </p:spPr>
        <p:style>
          <a:lnRef idx="1">
            <a:schemeClr val="accent1"/>
          </a:lnRef>
          <a:fillRef idx="0">
            <a:schemeClr val="accent1"/>
          </a:fillRef>
          <a:effectRef idx="0">
            <a:schemeClr val="accent1"/>
          </a:effectRef>
          <a:fontRef idx="minor">
            <a:schemeClr val="tx1"/>
          </a:fontRef>
        </p:style>
      </p:cxnSp>
      <p:pic>
        <p:nvPicPr>
          <p:cNvPr id="7172" name="Picture 4" descr="Related image">
            <a:extLst>
              <a:ext uri="{FF2B5EF4-FFF2-40B4-BE49-F238E27FC236}">
                <a16:creationId xmlns:a16="http://schemas.microsoft.com/office/drawing/2014/main" id="{7444A465-A1F0-43D3-AE64-0B7BC765C7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6" r="663" b="3"/>
          <a:stretch/>
        </p:blipFill>
        <p:spPr bwMode="auto">
          <a:xfrm>
            <a:off x="6214188" y="94900"/>
            <a:ext cx="2397311" cy="3187177"/>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2" descr="File:John Tradescant the elder.jpg">
            <a:extLst>
              <a:ext uri="{FF2B5EF4-FFF2-40B4-BE49-F238E27FC236}">
                <a16:creationId xmlns:a16="http://schemas.microsoft.com/office/drawing/2014/main" id="{48E993CA-2978-41FB-92D1-79F468FAB2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433" b="-7"/>
          <a:stretch/>
        </p:blipFill>
        <p:spPr bwMode="auto">
          <a:xfrm>
            <a:off x="8776091" y="2459437"/>
            <a:ext cx="3335044" cy="43021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10C1B40-34B0-4432-AFF4-4257727EC461}"/>
              </a:ext>
            </a:extLst>
          </p:cNvPr>
          <p:cNvSpPr>
            <a:spLocks noGrp="1"/>
          </p:cNvSpPr>
          <p:nvPr>
            <p:ph type="title"/>
          </p:nvPr>
        </p:nvSpPr>
        <p:spPr>
          <a:xfrm>
            <a:off x="838200" y="849086"/>
            <a:ext cx="4981734" cy="728354"/>
          </a:xfrm>
        </p:spPr>
        <p:txBody>
          <a:bodyPr vert="horz" lIns="91440" tIns="45720" rIns="91440" bIns="45720" rtlCol="0" anchor="b">
            <a:normAutofit fontScale="90000"/>
          </a:bodyPr>
          <a:lstStyle/>
          <a:p>
            <a:pPr algn="ctr"/>
            <a:br>
              <a:rPr lang="en-US" dirty="0"/>
            </a:br>
            <a:br>
              <a:rPr lang="en-US" dirty="0"/>
            </a:br>
            <a:br>
              <a:rPr lang="en-US" dirty="0"/>
            </a:br>
            <a:br>
              <a:rPr lang="en-US" dirty="0"/>
            </a:br>
            <a:br>
              <a:rPr lang="en-US" dirty="0"/>
            </a:br>
            <a:r>
              <a:rPr lang="en-US" dirty="0"/>
              <a:t>The </a:t>
            </a:r>
            <a:r>
              <a:rPr lang="en-GB" dirty="0"/>
              <a:t>Tradescants</a:t>
            </a:r>
            <a:endParaRPr lang="en-US" sz="4000" kern="1200" dirty="0">
              <a:latin typeface="+mj-lt"/>
              <a:ea typeface="+mj-ea"/>
              <a:cs typeface="+mj-cs"/>
            </a:endParaRPr>
          </a:p>
        </p:txBody>
      </p:sp>
      <p:sp>
        <p:nvSpPr>
          <p:cNvPr id="7187" name="Content Placeholder 7181"/>
          <p:cNvSpPr>
            <a:spLocks noGrp="1"/>
          </p:cNvSpPr>
          <p:nvPr>
            <p:ph idx="1"/>
          </p:nvPr>
        </p:nvSpPr>
        <p:spPr>
          <a:xfrm>
            <a:off x="109595" y="1956254"/>
            <a:ext cx="6027576" cy="4285926"/>
          </a:xfrm>
        </p:spPr>
        <p:txBody>
          <a:bodyPr>
            <a:normAutofit/>
          </a:bodyPr>
          <a:lstStyle/>
          <a:p>
            <a:pPr>
              <a:buClr>
                <a:srgbClr val="38414E"/>
              </a:buClr>
            </a:pPr>
            <a:r>
              <a:rPr lang="en-GB" sz="2400" dirty="0"/>
              <a:t>John Tradescant the Elder           (1570 –1638)</a:t>
            </a:r>
            <a:br>
              <a:rPr lang="en-GB" sz="2400" dirty="0"/>
            </a:br>
            <a:r>
              <a:rPr lang="en-GB" sz="2400" dirty="0"/>
              <a:t>John Tradescant the Younger      (1608 –1662)</a:t>
            </a:r>
            <a:r>
              <a:rPr lang="en-GB" altLang="zh-CN" sz="1800" dirty="0"/>
              <a:t> </a:t>
            </a:r>
            <a:r>
              <a:rPr lang="en-GB" altLang="zh-CN" sz="1600" dirty="0"/>
              <a:t>Naturalist, Gardener, Traveller, Collector  </a:t>
            </a:r>
            <a:endParaRPr lang="en-GB" altLang="zh-CN" sz="1800" dirty="0"/>
          </a:p>
          <a:p>
            <a:pPr>
              <a:buClr>
                <a:srgbClr val="38414E"/>
              </a:buClr>
            </a:pPr>
            <a:r>
              <a:rPr lang="en-GB" sz="2400" dirty="0"/>
              <a:t>T</a:t>
            </a:r>
            <a:r>
              <a:rPr lang="en-US" altLang="zh-CN" sz="2400" dirty="0"/>
              <a:t>he </a:t>
            </a:r>
            <a:r>
              <a:rPr lang="en-GB" sz="2400" dirty="0"/>
              <a:t>A</a:t>
            </a:r>
            <a:r>
              <a:rPr lang="en-US" altLang="zh-CN" sz="2400" dirty="0"/>
              <a:t>rk</a:t>
            </a:r>
            <a:br>
              <a:rPr lang="en-US" altLang="zh-CN" dirty="0"/>
            </a:br>
            <a:r>
              <a:rPr lang="en-GB" altLang="zh-CN" sz="1600" dirty="0"/>
              <a:t>A</a:t>
            </a:r>
            <a:r>
              <a:rPr lang="en-GB" sz="1600" dirty="0"/>
              <a:t> collection of rare and strange objects</a:t>
            </a:r>
            <a:br>
              <a:rPr lang="en-GB" sz="1600" dirty="0"/>
            </a:br>
            <a:r>
              <a:rPr lang="en-GB" sz="1600" dirty="0"/>
              <a:t>House in L</a:t>
            </a:r>
            <a:r>
              <a:rPr lang="en-US" altLang="zh-CN" sz="1600" dirty="0"/>
              <a:t>ambeth</a:t>
            </a:r>
            <a:r>
              <a:rPr lang="en-GB" altLang="zh-CN" sz="1600" dirty="0"/>
              <a:t>,</a:t>
            </a:r>
            <a:r>
              <a:rPr lang="zh-CN" altLang="en-US" sz="1600" dirty="0"/>
              <a:t> </a:t>
            </a:r>
            <a:r>
              <a:rPr lang="en-GB" altLang="zh-CN" sz="1600" dirty="0"/>
              <a:t>L</a:t>
            </a:r>
            <a:r>
              <a:rPr lang="en-US" altLang="zh-CN" sz="1600" dirty="0" err="1"/>
              <a:t>ondon</a:t>
            </a:r>
            <a:r>
              <a:rPr lang="en-US" altLang="zh-CN" sz="1600" dirty="0"/>
              <a:t>  (</a:t>
            </a:r>
            <a:r>
              <a:rPr lang="en-US" altLang="zh-CN" sz="1600" dirty="0" err="1"/>
              <a:t>Tradescant</a:t>
            </a:r>
            <a:r>
              <a:rPr lang="en-US" altLang="zh-CN" sz="1600" dirty="0"/>
              <a:t> Road)</a:t>
            </a:r>
            <a:br>
              <a:rPr lang="en-GB" sz="1600" dirty="0"/>
            </a:br>
            <a:r>
              <a:rPr lang="en-GB" sz="1600" dirty="0"/>
              <a:t>The first museum open to the public in England</a:t>
            </a:r>
            <a:endParaRPr lang="en-US" altLang="zh-CN" sz="1800" dirty="0"/>
          </a:p>
          <a:p>
            <a:pPr>
              <a:buClr>
                <a:srgbClr val="38414E"/>
              </a:buClr>
            </a:pPr>
            <a:r>
              <a:rPr lang="en-GB" sz="2400" dirty="0" err="1"/>
              <a:t>Musaeum</a:t>
            </a:r>
            <a:r>
              <a:rPr lang="en-GB" sz="2400" dirty="0"/>
              <a:t> </a:t>
            </a:r>
            <a:r>
              <a:rPr lang="en-GB" sz="2400" dirty="0" err="1"/>
              <a:t>Tradescantianum</a:t>
            </a:r>
            <a:br>
              <a:rPr lang="en-GB" sz="2400" dirty="0"/>
            </a:br>
            <a:r>
              <a:rPr lang="en-GB" sz="1600" dirty="0"/>
              <a:t>B</a:t>
            </a:r>
            <a:r>
              <a:rPr lang="en-GB" altLang="zh-CN" sz="1600" dirty="0"/>
              <a:t>ooks, coins, weapons, costumes, taxidermy, and other curiosities</a:t>
            </a:r>
          </a:p>
          <a:p>
            <a:pPr>
              <a:buClr>
                <a:srgbClr val="38414E"/>
              </a:buClr>
            </a:pPr>
            <a:r>
              <a:rPr lang="en-GB" sz="2400" dirty="0"/>
              <a:t>Other contribution </a:t>
            </a:r>
            <a:br>
              <a:rPr lang="en-GB" sz="2400" dirty="0"/>
            </a:br>
            <a:r>
              <a:rPr lang="en-GB" sz="1700" dirty="0"/>
              <a:t>Introduced American plants to English garden, such as Magnolias(</a:t>
            </a:r>
            <a:r>
              <a:rPr lang="zh-CN" altLang="en-US" sz="1700" dirty="0"/>
              <a:t>木兰</a:t>
            </a:r>
            <a:r>
              <a:rPr lang="en-GB" sz="1700" dirty="0"/>
              <a:t>), Bald Cypress (</a:t>
            </a:r>
            <a:r>
              <a:rPr lang="zh-CN" altLang="en-US" sz="1700" dirty="0"/>
              <a:t>落羽杉</a:t>
            </a:r>
            <a:r>
              <a:rPr lang="en-GB" sz="1700" dirty="0"/>
              <a:t>), Tulip tree (</a:t>
            </a:r>
            <a:r>
              <a:rPr lang="zh-CN" altLang="en-US" sz="1700" dirty="0"/>
              <a:t>鹅掌楸</a:t>
            </a:r>
            <a:r>
              <a:rPr lang="en-GB" sz="1700" dirty="0"/>
              <a:t>), Phlox (</a:t>
            </a:r>
            <a:r>
              <a:rPr lang="zh-CN" altLang="en-US" sz="1700" dirty="0"/>
              <a:t>福禄考</a:t>
            </a:r>
            <a:r>
              <a:rPr lang="en-GB" sz="1700" dirty="0"/>
              <a:t>) and Asters (</a:t>
            </a:r>
            <a:r>
              <a:rPr lang="zh-CN" altLang="en-US" sz="1700" dirty="0"/>
              <a:t>紫苑</a:t>
            </a:r>
            <a:r>
              <a:rPr lang="en-GB" sz="1700" dirty="0"/>
              <a:t>).</a:t>
            </a:r>
          </a:p>
        </p:txBody>
      </p:sp>
      <p:pic>
        <p:nvPicPr>
          <p:cNvPr id="7176" name="Picture 8" descr="Image result for musaeum tradescantia num">
            <a:extLst>
              <a:ext uri="{FF2B5EF4-FFF2-40B4-BE49-F238E27FC236}">
                <a16:creationId xmlns:a16="http://schemas.microsoft.com/office/drawing/2014/main" id="{1B4B9D8C-187E-4787-8BAB-9E39C05EF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4339" y="3329973"/>
            <a:ext cx="1978921" cy="32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087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 name="Rectangle 1025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10253" name="Picture 4" descr="Image result for musaeum tradescantia num">
            <a:extLst>
              <a:ext uri="{FF2B5EF4-FFF2-40B4-BE49-F238E27FC236}">
                <a16:creationId xmlns:a16="http://schemas.microsoft.com/office/drawing/2014/main" id="{B38642A3-DF6F-4D51-9D53-1BBD6F91DB9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35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66581E0-6B16-4B15-B082-B51DB44EA75C}"/>
              </a:ext>
            </a:extLst>
          </p:cNvPr>
          <p:cNvSpPr txBox="1"/>
          <p:nvPr/>
        </p:nvSpPr>
        <p:spPr>
          <a:xfrm>
            <a:off x="0" y="5414132"/>
            <a:ext cx="12192000" cy="584775"/>
          </a:xfrm>
          <a:prstGeom prst="rect">
            <a:avLst/>
          </a:prstGeom>
          <a:noFill/>
        </p:spPr>
        <p:txBody>
          <a:bodyPr wrap="square" rtlCol="0">
            <a:spAutoFit/>
          </a:bodyPr>
          <a:lstStyle/>
          <a:p>
            <a:pPr algn="ctr"/>
            <a:r>
              <a:rPr lang="en-GB" sz="3200" dirty="0">
                <a:solidFill>
                  <a:schemeClr val="bg1"/>
                </a:solidFill>
              </a:rPr>
              <a:t>The Tradescants’ house at Lambeth in south London  </a:t>
            </a:r>
          </a:p>
        </p:txBody>
      </p:sp>
      <p:grpSp>
        <p:nvGrpSpPr>
          <p:cNvPr id="3" name="Group 2">
            <a:extLst>
              <a:ext uri="{FF2B5EF4-FFF2-40B4-BE49-F238E27FC236}">
                <a16:creationId xmlns:a16="http://schemas.microsoft.com/office/drawing/2014/main" id="{AB64B384-0CA2-4F4A-AA14-56AD92DFBCD0}"/>
              </a:ext>
            </a:extLst>
          </p:cNvPr>
          <p:cNvGrpSpPr/>
          <p:nvPr/>
        </p:nvGrpSpPr>
        <p:grpSpPr>
          <a:xfrm>
            <a:off x="208453" y="68888"/>
            <a:ext cx="7022771" cy="2761727"/>
            <a:chOff x="208453" y="68888"/>
            <a:chExt cx="7022771" cy="2761727"/>
          </a:xfrm>
        </p:grpSpPr>
        <p:pic>
          <p:nvPicPr>
            <p:cNvPr id="7" name="Picture 6">
              <a:extLst>
                <a:ext uri="{FF2B5EF4-FFF2-40B4-BE49-F238E27FC236}">
                  <a16:creationId xmlns:a16="http://schemas.microsoft.com/office/drawing/2014/main" id="{8C934261-40FD-4DA8-B3A3-57D7E501BF57}"/>
                </a:ext>
              </a:extLst>
            </p:cNvPr>
            <p:cNvPicPr>
              <a:picLocks noChangeAspect="1"/>
            </p:cNvPicPr>
            <p:nvPr/>
          </p:nvPicPr>
          <p:blipFill>
            <a:blip r:embed="rId3"/>
            <a:stretch>
              <a:fillRect/>
            </a:stretch>
          </p:blipFill>
          <p:spPr>
            <a:xfrm>
              <a:off x="208453" y="68888"/>
              <a:ext cx="2298391" cy="2761727"/>
            </a:xfrm>
            <a:prstGeom prst="rect">
              <a:avLst/>
            </a:prstGeom>
          </p:spPr>
        </p:pic>
        <p:sp>
          <p:nvSpPr>
            <p:cNvPr id="2" name="TextBox 1">
              <a:extLst>
                <a:ext uri="{FF2B5EF4-FFF2-40B4-BE49-F238E27FC236}">
                  <a16:creationId xmlns:a16="http://schemas.microsoft.com/office/drawing/2014/main" id="{7B0D58F4-F5C6-4399-A852-80A8E3944442}"/>
                </a:ext>
              </a:extLst>
            </p:cNvPr>
            <p:cNvSpPr txBox="1"/>
            <p:nvPr/>
          </p:nvSpPr>
          <p:spPr>
            <a:xfrm>
              <a:off x="2500604" y="177282"/>
              <a:ext cx="4730620" cy="584775"/>
            </a:xfrm>
            <a:prstGeom prst="rect">
              <a:avLst/>
            </a:prstGeom>
            <a:noFill/>
          </p:spPr>
          <p:txBody>
            <a:bodyPr wrap="square" rtlCol="0">
              <a:spAutoFit/>
            </a:bodyPr>
            <a:lstStyle/>
            <a:p>
              <a:r>
                <a:rPr lang="en-GB" dirty="0"/>
                <a:t>Hester Pooks</a:t>
              </a:r>
            </a:p>
            <a:p>
              <a:r>
                <a:rPr lang="en-GB" sz="1400" dirty="0"/>
                <a:t>John Tradescant the Younger’s second wife </a:t>
              </a:r>
            </a:p>
          </p:txBody>
        </p:sp>
      </p:grpSp>
    </p:spTree>
    <p:extLst>
      <p:ext uri="{BB962C8B-B14F-4D97-AF65-F5344CB8AC3E}">
        <p14:creationId xmlns:p14="http://schemas.microsoft.com/office/powerpoint/2010/main" val="191240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10254</TotalTime>
  <Words>413</Words>
  <Application>Microsoft Office PowerPoint</Application>
  <PresentationFormat>Widescreen</PresentationFormat>
  <Paragraphs>109</Paragraphs>
  <Slides>29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等线</vt:lpstr>
      <vt:lpstr>等线 Light</vt:lpstr>
      <vt:lpstr>Arial</vt:lpstr>
      <vt:lpstr>Arial</vt:lpstr>
      <vt:lpstr>Calibri</vt:lpstr>
      <vt:lpstr>Calibri Light</vt:lpstr>
      <vt:lpstr>Times New Roman</vt:lpstr>
      <vt:lpstr>Office Theme</vt:lpstr>
      <vt:lpstr>Ashmolean博物馆的今生前世</vt:lpstr>
      <vt:lpstr>PowerPoint Presentation</vt:lpstr>
      <vt:lpstr>International Council Of Museum </vt:lpstr>
      <vt:lpstr>早期博物馆</vt:lpstr>
      <vt:lpstr>PowerPoint Presentation</vt:lpstr>
      <vt:lpstr>Elias Ashmole</vt:lpstr>
      <vt:lpstr>Elias Ashmole</vt:lpstr>
      <vt:lpstr>     The Tradescants</vt:lpstr>
      <vt:lpstr>PowerPoint Presentation</vt:lpstr>
      <vt:lpstr>Old Ashmolean Opened on 21st May 1683 by Duke of York   Broad Street   Admission fee: Sixpences  </vt:lpstr>
      <vt:lpstr>Statues Orders &amp; Rules for the Ashmolean Museum 1683</vt:lpstr>
      <vt:lpstr>Decay and Loss</vt:lpstr>
      <vt:lpstr>PowerPoint Presentation</vt:lpstr>
      <vt:lpstr>PowerPoint Presentation</vt:lpstr>
      <vt:lpstr>Chaos</vt:lpstr>
      <vt:lpstr>Change in the Ashmolean </vt:lpstr>
      <vt:lpstr>Sir Arthur Evans’ Contribution </vt:lpstr>
      <vt:lpstr>PowerPoint Presentation</vt:lpstr>
      <vt:lpstr>PowerPoint Presentation</vt:lpstr>
      <vt:lpstr>PowerPoint Presentation</vt:lpstr>
      <vt:lpstr>The Ashmolean Museum of Art and Archaeology  </vt:lpstr>
      <vt:lpstr>Crossing Cultures Crossing Time</vt:lpstr>
      <vt:lpstr>Modern Chinses Art</vt:lpstr>
      <vt:lpstr>PowerPoint Presentation</vt:lpstr>
      <vt:lpstr>University of Oxford  Gardens, Libraries and Museums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Ashmolean博物馆的今生前世</dc:title>
  <dc:creator>Hu, Yuqiao</dc:creator>
  <cp:lastModifiedBy>Hu, Yuqiao</cp:lastModifiedBy>
  <cp:revision>113</cp:revision>
  <dcterms:created xsi:type="dcterms:W3CDTF">2017-10-16T20:05:40Z</dcterms:created>
  <dcterms:modified xsi:type="dcterms:W3CDTF">2017-10-28T10:49:39Z</dcterms:modified>
</cp:coreProperties>
</file>