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2" r:id="rId18"/>
    <p:sldId id="276" r:id="rId19"/>
    <p:sldId id="277" r:id="rId20"/>
    <p:sldId id="278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01" d="100"/>
          <a:sy n="101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383A-AD10-5D41-915A-1F11FA5B8BCB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01E9-DF18-C145-881B-D44AC151B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9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383A-AD10-5D41-915A-1F11FA5B8BCB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01E9-DF18-C145-881B-D44AC151B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6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383A-AD10-5D41-915A-1F11FA5B8BCB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01E9-DF18-C145-881B-D44AC151B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383A-AD10-5D41-915A-1F11FA5B8BCB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01E9-DF18-C145-881B-D44AC151B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5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383A-AD10-5D41-915A-1F11FA5B8BCB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01E9-DF18-C145-881B-D44AC151B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4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383A-AD10-5D41-915A-1F11FA5B8BCB}" type="datetimeFigureOut">
              <a:rPr lang="en-US" smtClean="0"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01E9-DF18-C145-881B-D44AC151B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0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383A-AD10-5D41-915A-1F11FA5B8BCB}" type="datetimeFigureOut">
              <a:rPr lang="en-US" smtClean="0"/>
              <a:t>8/1/17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01E9-DF18-C145-881B-D44AC151B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4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383A-AD10-5D41-915A-1F11FA5B8BCB}" type="datetimeFigureOut">
              <a:rPr lang="en-US" smtClean="0"/>
              <a:t>8/1/17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01E9-DF18-C145-881B-D44AC151B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7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383A-AD10-5D41-915A-1F11FA5B8BCB}" type="datetimeFigureOut">
              <a:rPr lang="en-US" smtClean="0"/>
              <a:t>8/1/17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01E9-DF18-C145-881B-D44AC151B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383A-AD10-5D41-915A-1F11FA5B8BCB}" type="datetimeFigureOut">
              <a:rPr lang="en-US" smtClean="0"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01E9-DF18-C145-881B-D44AC151B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6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383A-AD10-5D41-915A-1F11FA5B8BCB}" type="datetimeFigureOut">
              <a:rPr lang="en-US" smtClean="0"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01E9-DF18-C145-881B-D44AC151B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4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 l="19000" t="-3000" r="19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B383A-AD10-5D41-915A-1F11FA5B8BCB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901E9-DF18-C145-881B-D44AC151B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file://localhost/Users/claudia/Desktop/Arrival/Arrival1.mp4" TargetMode="External"/><Relationship Id="rId2" Type="http://schemas.openxmlformats.org/officeDocument/2006/relationships/video" Target="file://localhost/Users/claudia/Desktop/Arrival/Arrival1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1" Type="http://schemas.microsoft.com/office/2007/relationships/media" Target="file://localhost/Users/claudia/Desktop/Arrival/Arrival2.mp4" TargetMode="External"/><Relationship Id="rId2" Type="http://schemas.openxmlformats.org/officeDocument/2006/relationships/video" Target="file://localhost/Users/claudia/Desktop/Arrival/Arrival2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4" Type="http://schemas.openxmlformats.org/officeDocument/2006/relationships/image" Target="../media/image2.jpg"/><Relationship Id="rId5" Type="http://schemas.openxmlformats.org/officeDocument/2006/relationships/slide" Target="slide3.xml"/><Relationship Id="rId6" Type="http://schemas.openxmlformats.org/officeDocument/2006/relationships/image" Target="../media/image3.jpg"/><Relationship Id="rId7" Type="http://schemas.openxmlformats.org/officeDocument/2006/relationships/slide" Target="slide18.xml"/><Relationship Id="rId8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9000" t="-3000" r="19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13854"/>
            <a:ext cx="9144000" cy="2387600"/>
          </a:xfrm>
        </p:spPr>
        <p:txBody>
          <a:bodyPr/>
          <a:lstStyle/>
          <a:p>
            <a:r>
              <a:rPr lang="en-US" altLang="zh-CN" dirty="0" smtClean="0"/>
              <a:t>ARRIVAL</a:t>
            </a:r>
            <a:br>
              <a:rPr lang="en-US" altLang="zh-CN" dirty="0" smtClean="0"/>
            </a:br>
            <a:r>
              <a:rPr lang="zh-CN" altLang="en-US" dirty="0" smtClean="0"/>
              <a:t>语言与思维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18220"/>
            <a:ext cx="9144000" cy="1655762"/>
          </a:xfrm>
        </p:spPr>
        <p:txBody>
          <a:bodyPr/>
          <a:lstStyle/>
          <a:p>
            <a:endParaRPr lang="en-US" altLang="zh-CN" dirty="0"/>
          </a:p>
          <a:p>
            <a:r>
              <a:rPr lang="zh-CN" altLang="en-US" dirty="0" smtClean="0"/>
              <a:t>张烨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语言相对论：语法与注意力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Fausey</a:t>
            </a:r>
            <a:r>
              <a:rPr lang="en-US" dirty="0" smtClean="0"/>
              <a:t>, C. M., &amp; </a:t>
            </a:r>
            <a:r>
              <a:rPr lang="en-US" dirty="0" err="1" smtClean="0"/>
              <a:t>Boroditsky</a:t>
            </a:r>
            <a:r>
              <a:rPr lang="en-US" dirty="0" smtClean="0"/>
              <a:t>, L. (2011).</a:t>
            </a:r>
          </a:p>
          <a:p>
            <a:r>
              <a:rPr lang="zh-CN" altLang="en-US" dirty="0" smtClean="0"/>
              <a:t>实验一</a:t>
            </a:r>
            <a:endParaRPr lang="en-US" altLang="zh-CN" dirty="0"/>
          </a:p>
          <a:p>
            <a:r>
              <a:rPr lang="en-US" altLang="zh-CN" dirty="0" smtClean="0"/>
              <a:t>68</a:t>
            </a:r>
            <a:r>
              <a:rPr lang="zh-CN" altLang="en-US" dirty="0" smtClean="0"/>
              <a:t>个英语母语者和</a:t>
            </a:r>
            <a:r>
              <a:rPr lang="en-US" altLang="zh-CN" dirty="0" smtClean="0"/>
              <a:t>26</a:t>
            </a:r>
            <a:r>
              <a:rPr lang="zh-CN" altLang="en-US" dirty="0" smtClean="0"/>
              <a:t>个西班牙语母语者</a:t>
            </a:r>
            <a:endParaRPr lang="en-US" altLang="zh-CN" dirty="0" smtClean="0"/>
          </a:p>
          <a:p>
            <a:r>
              <a:rPr lang="zh-CN" altLang="en-US" dirty="0" smtClean="0"/>
              <a:t>展示视频：故意发生的</a:t>
            </a:r>
            <a:r>
              <a:rPr lang="en-US" altLang="zh-CN" dirty="0" smtClean="0"/>
              <a:t>/</a:t>
            </a:r>
            <a:r>
              <a:rPr lang="zh-CN" altLang="en-US" dirty="0" smtClean="0"/>
              <a:t>无意发生的</a:t>
            </a:r>
            <a:endParaRPr lang="en-US" altLang="zh-CN" dirty="0" smtClean="0"/>
          </a:p>
          <a:p>
            <a:r>
              <a:rPr lang="zh-CN" altLang="en-US" dirty="0" smtClean="0"/>
              <a:t>描述发生了什么</a:t>
            </a:r>
            <a:endParaRPr lang="en-US" altLang="zh-CN" dirty="0" smtClean="0"/>
          </a:p>
          <a:p>
            <a:r>
              <a:rPr lang="zh-CN" altLang="en-US" dirty="0" smtClean="0"/>
              <a:t>故意：相似</a:t>
            </a:r>
            <a:endParaRPr lang="en-US" altLang="zh-CN" dirty="0" smtClean="0"/>
          </a:p>
          <a:p>
            <a:r>
              <a:rPr lang="zh-CN" altLang="en-US" dirty="0" smtClean="0"/>
              <a:t>无意：</a:t>
            </a:r>
            <a:r>
              <a:rPr lang="en-US" altLang="zh-CN" dirty="0"/>
              <a:t>7</a:t>
            </a:r>
            <a:r>
              <a:rPr lang="en-US" altLang="zh-CN" dirty="0" smtClean="0"/>
              <a:t>5%</a:t>
            </a:r>
            <a:r>
              <a:rPr lang="zh-CN" altLang="en-US" dirty="0" smtClean="0"/>
              <a:t>英语带施事，</a:t>
            </a:r>
            <a:r>
              <a:rPr lang="en-US" altLang="zh-CN" dirty="0" smtClean="0"/>
              <a:t>60%</a:t>
            </a:r>
            <a:r>
              <a:rPr lang="zh-CN" altLang="en-US" dirty="0" smtClean="0"/>
              <a:t>西班牙语带施事</a:t>
            </a:r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0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语言相对论：语言与注意力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实验二</a:t>
            </a:r>
            <a:endParaRPr lang="en-US" altLang="zh-CN" dirty="0" smtClean="0"/>
          </a:p>
          <a:p>
            <a:r>
              <a:rPr lang="en-US" altLang="zh-CN" dirty="0" smtClean="0"/>
              <a:t>113</a:t>
            </a:r>
            <a:r>
              <a:rPr lang="zh-CN" altLang="en-US" dirty="0" smtClean="0"/>
              <a:t>英语使用者和</a:t>
            </a:r>
            <a:r>
              <a:rPr lang="en-US" altLang="zh-CN" dirty="0" smtClean="0"/>
              <a:t>109</a:t>
            </a:r>
            <a:r>
              <a:rPr lang="zh-CN" altLang="en-US" dirty="0" smtClean="0"/>
              <a:t>西班牙语使用者，年龄匹配</a:t>
            </a:r>
            <a:endParaRPr lang="en-US" altLang="zh-CN" dirty="0" smtClean="0"/>
          </a:p>
          <a:p>
            <a:r>
              <a:rPr lang="zh-CN" altLang="en-US" dirty="0" smtClean="0"/>
              <a:t>展示视频：故意发生的</a:t>
            </a:r>
            <a:r>
              <a:rPr lang="en-US" altLang="zh-CN" dirty="0" smtClean="0"/>
              <a:t>/</a:t>
            </a:r>
            <a:r>
              <a:rPr lang="zh-CN" altLang="en-US" dirty="0" smtClean="0"/>
              <a:t>无意发生的</a:t>
            </a:r>
            <a:endParaRPr lang="en-US" altLang="zh-CN" dirty="0" smtClean="0"/>
          </a:p>
          <a:p>
            <a:r>
              <a:rPr lang="zh-CN" altLang="en-US" dirty="0" smtClean="0"/>
              <a:t>提问关于施事的细节问题：</a:t>
            </a:r>
            <a:r>
              <a:rPr lang="en-US" dirty="0"/>
              <a:t>“</a:t>
            </a:r>
            <a:r>
              <a:rPr lang="en-US" i="1" dirty="0"/>
              <a:t>Who did it the first time?</a:t>
            </a:r>
            <a:r>
              <a:rPr lang="en-US" dirty="0"/>
              <a:t>” (“</a:t>
            </a:r>
            <a:r>
              <a:rPr lang="en-US" i="1" dirty="0"/>
              <a:t>¿</a:t>
            </a:r>
            <a:r>
              <a:rPr lang="en-US" i="1" dirty="0" err="1"/>
              <a:t>Quién</a:t>
            </a:r>
            <a:r>
              <a:rPr lang="en-US" i="1" dirty="0"/>
              <a:t> lo </a:t>
            </a:r>
            <a:r>
              <a:rPr lang="en-US" i="1" dirty="0" err="1"/>
              <a:t>hizo</a:t>
            </a:r>
            <a:r>
              <a:rPr lang="en-US" i="1" dirty="0"/>
              <a:t> la </a:t>
            </a:r>
            <a:r>
              <a:rPr lang="en-US" i="1" dirty="0" err="1"/>
              <a:t>primera</a:t>
            </a:r>
            <a:r>
              <a:rPr lang="en-US" i="1" dirty="0"/>
              <a:t> </a:t>
            </a:r>
            <a:r>
              <a:rPr lang="en-US" i="1" dirty="0" err="1"/>
              <a:t>vez</a:t>
            </a:r>
            <a:r>
              <a:rPr lang="en-US" i="1" dirty="0"/>
              <a:t>?</a:t>
            </a:r>
            <a:r>
              <a:rPr lang="en-US" dirty="0"/>
              <a:t>”) </a:t>
            </a:r>
            <a:r>
              <a:rPr lang="zh-CN" altLang="en-US" dirty="0" smtClean="0"/>
              <a:t>选择蓝衬衫的人</a:t>
            </a:r>
            <a:r>
              <a:rPr lang="en-US" altLang="zh-CN" dirty="0" smtClean="0"/>
              <a:t>/</a:t>
            </a:r>
            <a:r>
              <a:rPr lang="zh-CN" altLang="en-US" dirty="0" smtClean="0"/>
              <a:t>黄衬衫的人</a:t>
            </a:r>
            <a:r>
              <a:rPr lang="en-US" dirty="0"/>
              <a:t> </a:t>
            </a:r>
            <a:endParaRPr lang="en-US" dirty="0" smtClean="0"/>
          </a:p>
          <a:p>
            <a:r>
              <a:rPr lang="zh-CN" altLang="en-US" dirty="0" smtClean="0"/>
              <a:t>故意：准确率相似</a:t>
            </a:r>
            <a:endParaRPr lang="en-US" altLang="zh-CN" dirty="0" smtClean="0"/>
          </a:p>
          <a:p>
            <a:r>
              <a:rPr lang="zh-CN" altLang="en-US" dirty="0" smtClean="0"/>
              <a:t>无意：英语使用者准确率更高</a:t>
            </a:r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6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语言相对论：语言与注意力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63" y="1690688"/>
            <a:ext cx="7638473" cy="4891561"/>
          </a:xfrm>
        </p:spPr>
      </p:pic>
    </p:spTree>
    <p:extLst>
      <p:ext uri="{BB962C8B-B14F-4D97-AF65-F5344CB8AC3E}">
        <p14:creationId xmlns:p14="http://schemas.microsoft.com/office/powerpoint/2010/main" val="355118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语言相对论：语言与大脑</a:t>
            </a:r>
            <a:endParaRPr lang="en-US" dirty="0"/>
          </a:p>
        </p:txBody>
      </p:sp>
      <p:pic>
        <p:nvPicPr>
          <p:cNvPr id="4" name="Arrival1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5955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语言相对论：语言与大脑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Tan, L. H., Spinks, J. A., Feng, C. M., </a:t>
            </a:r>
            <a:r>
              <a:rPr lang="en-US" dirty="0" err="1" smtClean="0"/>
              <a:t>Siok</a:t>
            </a:r>
            <a:r>
              <a:rPr lang="en-US" dirty="0" smtClean="0"/>
              <a:t>, W. T., </a:t>
            </a:r>
            <a:r>
              <a:rPr lang="en-US" dirty="0" err="1" smtClean="0"/>
              <a:t>Perfetti</a:t>
            </a:r>
            <a:r>
              <a:rPr lang="en-US" dirty="0" smtClean="0"/>
              <a:t>, C. A., </a:t>
            </a:r>
            <a:r>
              <a:rPr lang="en-US" dirty="0" err="1" smtClean="0"/>
              <a:t>Xiong</a:t>
            </a:r>
            <a:r>
              <a:rPr lang="en-US" dirty="0" smtClean="0"/>
              <a:t>, J., ... &amp; Gao, J. H. (2003).</a:t>
            </a:r>
          </a:p>
          <a:p>
            <a:r>
              <a:rPr lang="en-US" altLang="zh-CN" dirty="0" smtClean="0"/>
              <a:t>fMRI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3149599"/>
            <a:ext cx="8953500" cy="333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80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语言相对论：语言与大脑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英语：每一个部分表音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e.g.</a:t>
            </a:r>
            <a:r>
              <a:rPr lang="zh-CN" altLang="en-US" dirty="0" smtClean="0"/>
              <a:t> </a:t>
            </a:r>
            <a:r>
              <a:rPr lang="en-US" altLang="zh-CN" dirty="0" smtClean="0"/>
              <a:t>lip</a:t>
            </a:r>
            <a:r>
              <a:rPr lang="zh-CN" altLang="en-US" dirty="0" smtClean="0"/>
              <a:t> </a:t>
            </a:r>
            <a:r>
              <a:rPr lang="en-US" altLang="zh-CN" dirty="0" smtClean="0"/>
              <a:t>/</a:t>
            </a:r>
            <a:r>
              <a:rPr lang="en-US" dirty="0" err="1"/>
              <a:t>lɪp</a:t>
            </a:r>
            <a:r>
              <a:rPr lang="en-US" altLang="zh-CN" dirty="0" smtClean="0"/>
              <a:t>/</a:t>
            </a:r>
          </a:p>
          <a:p>
            <a:r>
              <a:rPr lang="zh-CN" altLang="en-US" dirty="0" smtClean="0"/>
              <a:t>中文：整体表音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e.g.</a:t>
            </a:r>
            <a:r>
              <a:rPr lang="zh-CN" altLang="en-US" dirty="0" smtClean="0"/>
              <a:t>理</a:t>
            </a:r>
            <a:r>
              <a:rPr lang="en-US" altLang="zh-CN" dirty="0" smtClean="0"/>
              <a:t>-</a:t>
            </a:r>
            <a:r>
              <a:rPr lang="zh-CN" altLang="en-US" dirty="0" smtClean="0"/>
              <a:t>里</a:t>
            </a:r>
            <a:r>
              <a:rPr lang="en-US" altLang="zh-CN" dirty="0" smtClean="0"/>
              <a:t>-/li/</a:t>
            </a:r>
          </a:p>
          <a:p>
            <a:r>
              <a:rPr lang="zh-CN" altLang="en-US" dirty="0" smtClean="0"/>
              <a:t>语言差异是否影响人对语言的处理？</a:t>
            </a:r>
            <a:endParaRPr lang="en-US" altLang="zh-CN" dirty="0" smtClean="0"/>
          </a:p>
          <a:p>
            <a:r>
              <a:rPr lang="zh-CN" altLang="en-US" dirty="0" smtClean="0"/>
              <a:t>以英语为第二外语的中文母语使用者</a:t>
            </a:r>
            <a:r>
              <a:rPr lang="zh-CN" altLang="en-US" dirty="0"/>
              <a:t>，英语母语使用者</a:t>
            </a:r>
            <a:endParaRPr lang="en-US" altLang="zh-CN" dirty="0"/>
          </a:p>
          <a:p>
            <a:r>
              <a:rPr lang="en-US" altLang="zh-CN" dirty="0"/>
              <a:t>Rhyme</a:t>
            </a:r>
            <a:r>
              <a:rPr lang="zh-CN" altLang="en-US" dirty="0"/>
              <a:t> </a:t>
            </a:r>
            <a:r>
              <a:rPr lang="en-US" altLang="zh-CN" dirty="0" err="1"/>
              <a:t>judgement</a:t>
            </a:r>
            <a:r>
              <a:rPr lang="en-US" altLang="zh-CN" dirty="0"/>
              <a:t>:</a:t>
            </a:r>
            <a:r>
              <a:rPr lang="zh-CN" altLang="en-US" dirty="0"/>
              <a:t> 闹</a:t>
            </a:r>
            <a:r>
              <a:rPr lang="en-US" altLang="zh-CN" dirty="0"/>
              <a:t>/</a:t>
            </a:r>
            <a:r>
              <a:rPr lang="zh-CN" altLang="en-US" dirty="0"/>
              <a:t>套，</a:t>
            </a:r>
            <a:r>
              <a:rPr lang="en-US" altLang="zh-CN" dirty="0" smtClean="0"/>
              <a:t>lacks/axe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70040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语言相对论：语言与大脑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161"/>
            <a:ext cx="6456218" cy="5167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30" y="4197927"/>
            <a:ext cx="5517988" cy="2424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68678" y="1690688"/>
            <a:ext cx="3823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中文母语使用者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中文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/>
              <a:t>中文母语使用者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英文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英语母语</a:t>
            </a:r>
            <a:r>
              <a:rPr lang="zh-CN" altLang="en-US" sz="2400" dirty="0"/>
              <a:t>使用者</a:t>
            </a:r>
            <a:r>
              <a:rPr lang="en-US" altLang="zh-CN" sz="2400" dirty="0"/>
              <a:t>-</a:t>
            </a:r>
            <a:r>
              <a:rPr lang="zh-CN" altLang="en-US" sz="2400" dirty="0" smtClean="0"/>
              <a:t>英文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566085" y="1995055"/>
            <a:ext cx="802593" cy="23018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3"/>
          </p:cNvCxnSpPr>
          <p:nvPr/>
        </p:nvCxnSpPr>
        <p:spPr>
          <a:xfrm flipH="1">
            <a:off x="6456218" y="2701636"/>
            <a:ext cx="1011382" cy="1337181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615055" y="3487990"/>
            <a:ext cx="13854" cy="602206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556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语言相对论：总结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影响，而非决定</a:t>
            </a:r>
            <a:endParaRPr lang="en-US" altLang="zh-CN" dirty="0" smtClean="0"/>
          </a:p>
          <a:p>
            <a:r>
              <a:rPr lang="zh-CN" altLang="en-US" dirty="0" smtClean="0"/>
              <a:t>如何测量思维？</a:t>
            </a:r>
            <a:endParaRPr lang="en-US" altLang="zh-CN" dirty="0" smtClean="0"/>
          </a:p>
          <a:p>
            <a:r>
              <a:rPr lang="zh-CN" altLang="en-US" dirty="0" smtClean="0"/>
              <a:t>混淆变量</a:t>
            </a:r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082" y="5756564"/>
            <a:ext cx="1101436" cy="110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30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超时间语言？</a:t>
            </a:r>
            <a:endParaRPr lang="en-US" dirty="0"/>
          </a:p>
        </p:txBody>
      </p:sp>
      <p:pic>
        <p:nvPicPr>
          <p:cNvPr id="4" name="Arrival2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7263" y="1825625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169682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超时间语言？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超时间：瞬时表达大量的含义</a:t>
            </a:r>
            <a:endParaRPr lang="en-US" altLang="zh-CN" dirty="0" smtClean="0"/>
          </a:p>
          <a:p>
            <a:r>
              <a:rPr lang="zh-CN" altLang="en-US" dirty="0" smtClean="0"/>
              <a:t>文字？</a:t>
            </a:r>
            <a:endParaRPr lang="en-US" altLang="zh-CN" dirty="0" smtClean="0"/>
          </a:p>
          <a:p>
            <a:r>
              <a:rPr lang="zh-CN" altLang="en-US" dirty="0" smtClean="0"/>
              <a:t>第一性</a:t>
            </a:r>
            <a:r>
              <a:rPr lang="en-US" altLang="zh-CN" dirty="0" smtClean="0"/>
              <a:t>/</a:t>
            </a:r>
            <a:r>
              <a:rPr lang="zh-CN" altLang="en-US" dirty="0" smtClean="0"/>
              <a:t>第二性</a:t>
            </a:r>
            <a:endParaRPr lang="en-US" altLang="zh-CN" dirty="0" smtClean="0"/>
          </a:p>
          <a:p>
            <a:r>
              <a:rPr lang="zh-CN" altLang="en-US" dirty="0" smtClean="0"/>
              <a:t>产生时间</a:t>
            </a:r>
            <a:endParaRPr lang="en-US" altLang="zh-CN" dirty="0" smtClean="0"/>
          </a:p>
          <a:p>
            <a:r>
              <a:rPr lang="zh-CN" altLang="en-US" dirty="0" smtClean="0"/>
              <a:t>阅读时间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4516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9000" t="-3000" r="19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2727" y="365760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mtClean="0"/>
              <a:t>语言与思维</a:t>
            </a:r>
            <a:endParaRPr lang="en-US" sz="4800" dirty="0"/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9" t="2145"/>
          <a:stretch/>
        </p:blipFill>
        <p:spPr>
          <a:xfrm>
            <a:off x="10654145" y="5337847"/>
            <a:ext cx="1379369" cy="1520153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2" y="867064"/>
            <a:ext cx="2959100" cy="2959100"/>
          </a:xfrm>
          <a:prstGeom prst="rect">
            <a:avLst/>
          </a:prstGeom>
        </p:spPr>
      </p:pic>
      <p:pic>
        <p:nvPicPr>
          <p:cNvPr id="8" name="Picture 7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" r="5852"/>
          <a:stretch/>
        </p:blipFill>
        <p:spPr>
          <a:xfrm>
            <a:off x="8756073" y="46164"/>
            <a:ext cx="3435927" cy="3587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4508" y="1985548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语言相对论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Linguistics</a:t>
            </a:r>
            <a:r>
              <a:rPr lang="zh-CN" altLang="en-US" dirty="0" smtClean="0"/>
              <a:t> </a:t>
            </a:r>
            <a:endParaRPr lang="en-US" altLang="zh-CN" dirty="0"/>
          </a:p>
          <a:p>
            <a:pPr algn="ctr"/>
            <a:r>
              <a:rPr lang="en-US" altLang="zh-CN" dirty="0" smtClean="0"/>
              <a:t>Relativity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83792" y="161621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超时间语言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58940" y="5913257"/>
            <a:ext cx="112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3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超时间语言？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语言：信息传递</a:t>
            </a:r>
            <a:endParaRPr lang="en-US" altLang="zh-CN" dirty="0" smtClean="0"/>
          </a:p>
          <a:p>
            <a:r>
              <a:rPr lang="zh-CN" altLang="en-US" dirty="0" smtClean="0"/>
              <a:t>对话：时间上蔓延</a:t>
            </a:r>
            <a:endParaRPr lang="en-US" altLang="zh-CN" dirty="0" smtClean="0"/>
          </a:p>
          <a:p>
            <a:r>
              <a:rPr lang="zh-CN" altLang="en-US" dirty="0" smtClean="0"/>
              <a:t>没有对话：要求全知，语言？</a:t>
            </a:r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082" y="5756564"/>
            <a:ext cx="1101436" cy="110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2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Fausey</a:t>
            </a:r>
            <a:r>
              <a:rPr lang="en-US" dirty="0"/>
              <a:t>, C. M., &amp; </a:t>
            </a:r>
            <a:r>
              <a:rPr lang="en-US" dirty="0" err="1"/>
              <a:t>Boroditsky</a:t>
            </a:r>
            <a:r>
              <a:rPr lang="en-US" dirty="0"/>
              <a:t>, L. (2011). Who </a:t>
            </a:r>
            <a:r>
              <a:rPr lang="en-US" dirty="0" err="1"/>
              <a:t>dunnit</a:t>
            </a:r>
            <a:r>
              <a:rPr lang="en-US" dirty="0"/>
              <a:t>? Cross-linguistic differences in eye-witness memory. </a:t>
            </a:r>
            <a:r>
              <a:rPr lang="en-US" i="1" dirty="0" err="1"/>
              <a:t>Psychonomic</a:t>
            </a:r>
            <a:r>
              <a:rPr lang="en-US" i="1" dirty="0"/>
              <a:t> bulletin &amp; review</a:t>
            </a:r>
            <a:r>
              <a:rPr lang="en-US" dirty="0"/>
              <a:t>, </a:t>
            </a:r>
            <a:r>
              <a:rPr lang="en-US" i="1" dirty="0"/>
              <a:t>18</a:t>
            </a:r>
            <a:r>
              <a:rPr lang="en-US" dirty="0"/>
              <a:t>(1), 150-157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Majid, A., &amp; </a:t>
            </a:r>
            <a:r>
              <a:rPr lang="en-US" dirty="0" err="1" smtClean="0"/>
              <a:t>Burenhult</a:t>
            </a:r>
            <a:r>
              <a:rPr lang="en-US" dirty="0" smtClean="0"/>
              <a:t>, N. (2014). Odors are expressible in language, as long as you speak the right language. </a:t>
            </a:r>
            <a:r>
              <a:rPr lang="en-US" i="1" dirty="0" smtClean="0"/>
              <a:t>Cognition</a:t>
            </a:r>
            <a:r>
              <a:rPr lang="en-US" dirty="0" smtClean="0"/>
              <a:t>, </a:t>
            </a:r>
            <a:r>
              <a:rPr lang="en-US" i="1" dirty="0" smtClean="0"/>
              <a:t>130</a:t>
            </a:r>
            <a:r>
              <a:rPr lang="en-US" dirty="0" smtClean="0"/>
              <a:t>(2), 266-270.</a:t>
            </a:r>
          </a:p>
          <a:p>
            <a:r>
              <a:rPr lang="en-US" dirty="0"/>
              <a:t>Tan, L. H., Spinks, J. A., Feng, C. M., </a:t>
            </a:r>
            <a:r>
              <a:rPr lang="en-US" dirty="0" err="1"/>
              <a:t>Siok</a:t>
            </a:r>
            <a:r>
              <a:rPr lang="en-US" dirty="0"/>
              <a:t>, W. T., </a:t>
            </a:r>
            <a:r>
              <a:rPr lang="en-US" dirty="0" err="1"/>
              <a:t>Perfetti</a:t>
            </a:r>
            <a:r>
              <a:rPr lang="en-US" dirty="0"/>
              <a:t>, C. A., </a:t>
            </a:r>
            <a:r>
              <a:rPr lang="en-US" dirty="0" err="1"/>
              <a:t>Xiong</a:t>
            </a:r>
            <a:r>
              <a:rPr lang="en-US" dirty="0"/>
              <a:t>, J., ... &amp; Gao, J. H. (2003). Neural systems of second language reading are shaped by native language. </a:t>
            </a:r>
            <a:r>
              <a:rPr lang="en-US" i="1" dirty="0"/>
              <a:t>Human brain mapping</a:t>
            </a:r>
            <a:r>
              <a:rPr lang="en-US" dirty="0"/>
              <a:t>, </a:t>
            </a:r>
            <a:r>
              <a:rPr lang="en-US" i="1" dirty="0"/>
              <a:t>18</a:t>
            </a:r>
            <a:r>
              <a:rPr lang="en-US" dirty="0"/>
              <a:t>(3), 158-166.</a:t>
            </a:r>
          </a:p>
        </p:txBody>
      </p:sp>
    </p:spTree>
    <p:extLst>
      <p:ext uri="{BB962C8B-B14F-4D97-AF65-F5344CB8AC3E}">
        <p14:creationId xmlns:p14="http://schemas.microsoft.com/office/powerpoint/2010/main" val="77397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语言相对论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zh-CN" altLang="en-US" dirty="0" smtClean="0"/>
              <a:t>概念决定语言？</a:t>
            </a:r>
            <a:endParaRPr lang="en-US" altLang="zh-CN" dirty="0" smtClean="0"/>
          </a:p>
          <a:p>
            <a:r>
              <a:rPr lang="zh-CN" altLang="en-US" dirty="0" smtClean="0"/>
              <a:t>语言影响概念？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9974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语言相对论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26" y="1797916"/>
            <a:ext cx="5801784" cy="4351338"/>
          </a:xfrm>
        </p:spPr>
      </p:pic>
      <p:sp>
        <p:nvSpPr>
          <p:cNvPr id="5" name="TextBox 4"/>
          <p:cNvSpPr txBox="1"/>
          <p:nvPr/>
        </p:nvSpPr>
        <p:spPr>
          <a:xfrm>
            <a:off x="7315200" y="3062084"/>
            <a:ext cx="12618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焙子？</a:t>
            </a:r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zh-CN" altLang="en-US" sz="2800" dirty="0" smtClean="0"/>
              <a:t>饼？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69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语言相对论</a:t>
            </a:r>
            <a:r>
              <a:rPr lang="zh-CN" altLang="en-US" dirty="0"/>
              <a:t>：</a:t>
            </a:r>
            <a:r>
              <a:rPr lang="zh-CN" altLang="en-US" dirty="0" smtClean="0"/>
              <a:t>历史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古希腊：名与实</a:t>
            </a:r>
            <a:endParaRPr lang="en-US" altLang="zh-CN" dirty="0" smtClean="0"/>
          </a:p>
          <a:p>
            <a:r>
              <a:rPr lang="zh-CN" altLang="en-US" dirty="0" smtClean="0"/>
              <a:t>索绪尔</a:t>
            </a:r>
            <a:endParaRPr lang="en-US" altLang="zh-CN" dirty="0" smtClean="0"/>
          </a:p>
          <a:p>
            <a:r>
              <a:rPr lang="zh-CN" altLang="en-US" i="1" dirty="0" smtClean="0"/>
              <a:t>萨丕尔</a:t>
            </a:r>
            <a:r>
              <a:rPr lang="en-US" altLang="zh-CN" i="1" dirty="0" smtClean="0"/>
              <a:t>-</a:t>
            </a:r>
            <a:r>
              <a:rPr lang="zh-CN" altLang="en-US" i="1" dirty="0" smtClean="0"/>
              <a:t>沃尔夫假说</a:t>
            </a:r>
            <a:endParaRPr lang="en-US" altLang="zh-CN" i="1" dirty="0" smtClean="0"/>
          </a:p>
          <a:p>
            <a:r>
              <a:rPr lang="en-US" i="1" dirty="0" smtClean="0"/>
              <a:t>We see and hear and otherwise experience very largely as we do because the language habits of our community predispose certain choices of interpretation. </a:t>
            </a:r>
            <a:r>
              <a:rPr lang="en-US" dirty="0" smtClean="0"/>
              <a:t>(Sapir, 1941/1964, p. 69)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0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语言相对论</a:t>
            </a:r>
            <a:r>
              <a:rPr lang="zh-CN" altLang="en-US" dirty="0"/>
              <a:t>：</a:t>
            </a:r>
            <a:r>
              <a:rPr lang="zh-CN" altLang="en-US" dirty="0" smtClean="0"/>
              <a:t>问题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语言是否能界定概念，从而影响我们对世界的感知？</a:t>
            </a:r>
            <a:endParaRPr lang="en-US" altLang="zh-CN" dirty="0" smtClean="0"/>
          </a:p>
          <a:p>
            <a:r>
              <a:rPr lang="zh-CN" altLang="en-US" dirty="0" smtClean="0"/>
              <a:t>语法结构是否会影响我们的思维结构？</a:t>
            </a:r>
            <a:endParaRPr lang="en-US" altLang="zh-CN" dirty="0" smtClean="0"/>
          </a:p>
          <a:p>
            <a:r>
              <a:rPr lang="zh-CN" altLang="en-US" dirty="0" smtClean="0"/>
              <a:t>语言是否可以改变脑结构？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5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语言相对论</a:t>
            </a:r>
            <a:r>
              <a:rPr lang="zh-CN" altLang="en-US" dirty="0"/>
              <a:t>：</a:t>
            </a:r>
            <a:r>
              <a:rPr lang="zh-CN" altLang="en-US" dirty="0" smtClean="0"/>
              <a:t>语言与感知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气味词</a:t>
            </a:r>
            <a:endParaRPr lang="en-US" altLang="zh-CN" dirty="0" smtClean="0"/>
          </a:p>
          <a:p>
            <a:r>
              <a:rPr lang="zh-CN" altLang="en-US" dirty="0" smtClean="0"/>
              <a:t>大多数语言：缺乏。</a:t>
            </a:r>
            <a:endParaRPr lang="en-US" altLang="zh-CN" dirty="0" smtClean="0"/>
          </a:p>
          <a:p>
            <a:r>
              <a:rPr lang="en-US" altLang="zh-CN" dirty="0" err="1" smtClean="0"/>
              <a:t>Jahai</a:t>
            </a:r>
            <a:r>
              <a:rPr lang="zh-CN" altLang="en-US" dirty="0" smtClean="0"/>
              <a:t>：马来西亚，采集狩猎，一系列气味词</a:t>
            </a:r>
            <a:endParaRPr lang="en-US" altLang="zh-CN" dirty="0" smtClean="0"/>
          </a:p>
          <a:p>
            <a:r>
              <a:rPr lang="en-US" altLang="zh-CN" dirty="0" smtClean="0"/>
              <a:t>i.e.</a:t>
            </a:r>
            <a:r>
              <a:rPr lang="en-US" dirty="0"/>
              <a:t>  </a:t>
            </a:r>
            <a:r>
              <a:rPr lang="en-US" dirty="0" err="1" smtClean="0"/>
              <a:t>Ltpɨt</a:t>
            </a:r>
            <a:r>
              <a:rPr lang="en-US" altLang="zh-CN" dirty="0" smtClean="0"/>
              <a:t>:</a:t>
            </a:r>
            <a:r>
              <a:rPr lang="zh-CN" altLang="en-US" dirty="0" smtClean="0"/>
              <a:t> 花，成熟的水果，香水，肥皂，榴莲，沉香木等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dirty="0" err="1" smtClean="0"/>
              <a:t>Cŋɛs</a:t>
            </a:r>
            <a:r>
              <a:rPr lang="en-US" altLang="zh-CN" dirty="0" smtClean="0"/>
              <a:t>:</a:t>
            </a:r>
            <a:r>
              <a:rPr lang="zh-CN" altLang="en-US" dirty="0" smtClean="0"/>
              <a:t> 石油，烟，蝙蝠洞，一些千足虫，野姜的根等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8934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语言相对论</a:t>
            </a:r>
            <a:r>
              <a:rPr lang="zh-CN" altLang="en-US" dirty="0"/>
              <a:t>：</a:t>
            </a:r>
            <a:r>
              <a:rPr lang="zh-CN" altLang="en-US" dirty="0" smtClean="0"/>
              <a:t>语言与感知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Majid, A., &amp; </a:t>
            </a:r>
            <a:r>
              <a:rPr lang="en-US" dirty="0" err="1" smtClean="0"/>
              <a:t>Burenhult</a:t>
            </a:r>
            <a:r>
              <a:rPr lang="en-US" dirty="0" smtClean="0"/>
              <a:t>, N. (2014).</a:t>
            </a:r>
          </a:p>
          <a:p>
            <a:r>
              <a:rPr lang="zh-CN" altLang="en-US" dirty="0" smtClean="0"/>
              <a:t>年龄，教育程度相匹配的美国英语使用者和</a:t>
            </a:r>
            <a:r>
              <a:rPr lang="en-US" altLang="zh-CN" dirty="0" err="1" smtClean="0"/>
              <a:t>Jahai</a:t>
            </a:r>
            <a:r>
              <a:rPr lang="zh-CN" altLang="en-US" dirty="0" smtClean="0"/>
              <a:t>语使用者</a:t>
            </a:r>
            <a:endParaRPr lang="en-US" altLang="zh-CN" dirty="0" smtClean="0"/>
          </a:p>
          <a:p>
            <a:r>
              <a:rPr lang="zh-CN" altLang="en-US" dirty="0" smtClean="0"/>
              <a:t>对比颜色识别和气味识别</a:t>
            </a:r>
            <a:endParaRPr lang="en-US" altLang="zh-CN" dirty="0" smtClean="0"/>
          </a:p>
          <a:p>
            <a:r>
              <a:rPr lang="en-US" altLang="zh-CN" dirty="0" err="1" smtClean="0"/>
              <a:t>i.e</a:t>
            </a:r>
            <a:r>
              <a:rPr lang="zh-CN" altLang="en-US" dirty="0" smtClean="0"/>
              <a:t> 肉桂：</a:t>
            </a:r>
            <a:r>
              <a:rPr lang="en-US" i="1" dirty="0"/>
              <a:t> I </a:t>
            </a:r>
            <a:r>
              <a:rPr lang="en-US" i="1" dirty="0" smtClean="0"/>
              <a:t>don‘t </a:t>
            </a:r>
            <a:r>
              <a:rPr lang="en-US" i="1" dirty="0"/>
              <a:t>know how to say that</a:t>
            </a:r>
            <a:r>
              <a:rPr lang="en-US" dirty="0"/>
              <a:t>, </a:t>
            </a:r>
            <a:r>
              <a:rPr lang="en-US" i="1" dirty="0"/>
              <a:t>sweet</a:t>
            </a:r>
            <a:r>
              <a:rPr lang="en-US" dirty="0"/>
              <a:t>, </a:t>
            </a:r>
            <a:r>
              <a:rPr lang="en-US" i="1" dirty="0"/>
              <a:t>yeah</a:t>
            </a:r>
            <a:r>
              <a:rPr lang="en-US" dirty="0"/>
              <a:t>; </a:t>
            </a:r>
            <a:r>
              <a:rPr lang="en-US" i="1" dirty="0"/>
              <a:t>I have tasted that gum like Big Red or something tastes like</a:t>
            </a:r>
            <a:r>
              <a:rPr lang="en-US" dirty="0"/>
              <a:t>, </a:t>
            </a:r>
            <a:r>
              <a:rPr lang="en-US" i="1" dirty="0"/>
              <a:t>what do I want to say</a:t>
            </a:r>
            <a:r>
              <a:rPr lang="en-US" dirty="0"/>
              <a:t>? </a:t>
            </a:r>
            <a:r>
              <a:rPr lang="en-US" i="1" dirty="0"/>
              <a:t>I </a:t>
            </a:r>
            <a:r>
              <a:rPr lang="en-US" i="1" dirty="0" smtClean="0"/>
              <a:t>can’t </a:t>
            </a:r>
            <a:r>
              <a:rPr lang="en-US" i="1" dirty="0"/>
              <a:t>get the word</a:t>
            </a:r>
            <a:r>
              <a:rPr lang="en-US" i="1" dirty="0" smtClean="0"/>
              <a:t>.</a:t>
            </a:r>
            <a:r>
              <a:rPr lang="zh-CN" altLang="en-US" i="1" dirty="0" smtClean="0"/>
              <a:t> </a:t>
            </a:r>
            <a:r>
              <a:rPr lang="en-US" i="1" dirty="0" smtClean="0"/>
              <a:t>Jesus </a:t>
            </a:r>
            <a:r>
              <a:rPr lang="en-US" i="1" dirty="0"/>
              <a:t>it's like that gum smell like something like Big Red</a:t>
            </a:r>
            <a:r>
              <a:rPr lang="en-US" dirty="0"/>
              <a:t>. </a:t>
            </a:r>
            <a:r>
              <a:rPr lang="en-US" i="1" dirty="0"/>
              <a:t>Can I say that</a:t>
            </a:r>
            <a:r>
              <a:rPr lang="en-US" dirty="0"/>
              <a:t>? </a:t>
            </a:r>
            <a:r>
              <a:rPr lang="en-US" i="1" dirty="0"/>
              <a:t>Ok</a:t>
            </a:r>
            <a:r>
              <a:rPr lang="en-US" dirty="0"/>
              <a:t>. </a:t>
            </a:r>
            <a:r>
              <a:rPr lang="en-US" i="1" dirty="0"/>
              <a:t>Big Red</a:t>
            </a:r>
            <a:r>
              <a:rPr lang="en-US" dirty="0"/>
              <a:t>. </a:t>
            </a:r>
            <a:r>
              <a:rPr lang="en-US" i="1" dirty="0"/>
              <a:t>Big Red </a:t>
            </a:r>
            <a:r>
              <a:rPr lang="en-US" i="1" dirty="0" smtClean="0"/>
              <a:t>gum</a:t>
            </a:r>
            <a:endParaRPr lang="en-US" altLang="zh-CN" dirty="0" smtClean="0"/>
          </a:p>
          <a:p>
            <a:r>
              <a:rPr lang="en-US" altLang="zh-CN" dirty="0" err="1" smtClean="0"/>
              <a:t>Jahai</a:t>
            </a:r>
            <a:r>
              <a:rPr lang="zh-CN" altLang="en-US" dirty="0" smtClean="0"/>
              <a:t>：气味识别一致性强；气味识别时间和颜色识别相似；抽象词</a:t>
            </a:r>
            <a:endParaRPr lang="en-US" altLang="zh-CN" dirty="0" smtClean="0"/>
          </a:p>
          <a:p>
            <a:r>
              <a:rPr lang="zh-CN" altLang="en-US" dirty="0" smtClean="0"/>
              <a:t>英语使用者：气味识别一致性差；气味识别时间是颜色识别的</a:t>
            </a:r>
            <a:r>
              <a:rPr lang="en-US" altLang="zh-CN" dirty="0" smtClean="0"/>
              <a:t>5</a:t>
            </a:r>
            <a:r>
              <a:rPr lang="zh-CN" altLang="en-US" dirty="0" smtClean="0"/>
              <a:t>倍；描述来源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0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语言相对论：语法与注意力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英语：故意和无意的表达相同，都需要提及施事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故意：</a:t>
            </a:r>
            <a:r>
              <a:rPr lang="en-US" altLang="zh-CN" dirty="0" smtClean="0"/>
              <a:t>she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breaks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vase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 smtClean="0"/>
              <a:t>无意：</a:t>
            </a:r>
            <a:r>
              <a:rPr lang="en-US" altLang="zh-CN" dirty="0" smtClean="0"/>
              <a:t>she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breaks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vase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西班牙语：表达无意时，可以不提及施事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故意：</a:t>
            </a:r>
            <a:r>
              <a:rPr lang="en-US" dirty="0" err="1"/>
              <a:t>ella</a:t>
            </a:r>
            <a:r>
              <a:rPr lang="en-US" dirty="0"/>
              <a:t> </a:t>
            </a:r>
            <a:r>
              <a:rPr lang="en-US" dirty="0" err="1"/>
              <a:t>rompe</a:t>
            </a:r>
            <a:r>
              <a:rPr lang="en-US" dirty="0"/>
              <a:t> el </a:t>
            </a:r>
            <a:r>
              <a:rPr lang="en-US" dirty="0" err="1" smtClean="0"/>
              <a:t>Jarrón</a:t>
            </a:r>
            <a:r>
              <a:rPr lang="zh-CN" altLang="en-US" dirty="0" smtClean="0"/>
              <a:t> </a:t>
            </a:r>
            <a:r>
              <a:rPr lang="en-US" altLang="zh-CN" dirty="0" smtClean="0"/>
              <a:t>(“she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breaks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vase”)</a:t>
            </a:r>
            <a:br>
              <a:rPr lang="en-US" altLang="zh-CN" dirty="0" smtClean="0"/>
            </a:br>
            <a:r>
              <a:rPr lang="zh-CN" altLang="en-US" dirty="0" smtClean="0"/>
              <a:t>无意：</a:t>
            </a:r>
            <a:r>
              <a:rPr lang="en-US" dirty="0" smtClean="0"/>
              <a:t>Se </a:t>
            </a:r>
            <a:r>
              <a:rPr lang="en-US" dirty="0" err="1"/>
              <a:t>rompió</a:t>
            </a:r>
            <a:r>
              <a:rPr lang="en-US" dirty="0"/>
              <a:t> el </a:t>
            </a:r>
            <a:r>
              <a:rPr lang="en-US" dirty="0" err="1" smtClean="0"/>
              <a:t>florero</a:t>
            </a:r>
            <a:r>
              <a:rPr lang="zh-CN" altLang="en-US" dirty="0" smtClean="0"/>
              <a:t> （</a:t>
            </a:r>
            <a:r>
              <a:rPr lang="en-US" altLang="zh-CN" dirty="0" smtClean="0"/>
              <a:t>”the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vase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breaks</a:t>
            </a:r>
            <a:r>
              <a:rPr lang="zh-CN" altLang="en-US" dirty="0" smtClean="0"/>
              <a:t> </a:t>
            </a:r>
            <a:r>
              <a:rPr lang="en-US" altLang="zh-CN" dirty="0" smtClean="0"/>
              <a:t>itself”</a:t>
            </a:r>
            <a:r>
              <a:rPr lang="zh-CN" altLang="en-US" dirty="0" smtClean="0"/>
              <a:t>）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0114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502</Words>
  <Application>Microsoft Macintosh PowerPoint</Application>
  <PresentationFormat>Widescreen</PresentationFormat>
  <Paragraphs>93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Calibri Light</vt:lpstr>
      <vt:lpstr>DengXian</vt:lpstr>
      <vt:lpstr>DengXian Light</vt:lpstr>
      <vt:lpstr>Arial</vt:lpstr>
      <vt:lpstr>Office Theme</vt:lpstr>
      <vt:lpstr>ARRIVAL 语言与思维</vt:lpstr>
      <vt:lpstr>PowerPoint Presentation</vt:lpstr>
      <vt:lpstr>语言相对论</vt:lpstr>
      <vt:lpstr>语言相对论</vt:lpstr>
      <vt:lpstr>语言相对论：历史</vt:lpstr>
      <vt:lpstr>语言相对论：问题</vt:lpstr>
      <vt:lpstr>语言相对论：语言与感知</vt:lpstr>
      <vt:lpstr>语言相对论：语言与感知</vt:lpstr>
      <vt:lpstr>语言相对论：语法与注意力</vt:lpstr>
      <vt:lpstr>语言相对论：语法与注意力</vt:lpstr>
      <vt:lpstr>语言相对论：语言与注意力</vt:lpstr>
      <vt:lpstr>语言相对论：语言与注意力</vt:lpstr>
      <vt:lpstr>语言相对论：语言与大脑</vt:lpstr>
      <vt:lpstr>语言相对论：语言与大脑</vt:lpstr>
      <vt:lpstr>语言相对论：语言与大脑</vt:lpstr>
      <vt:lpstr>语言相对论：语言与大脑</vt:lpstr>
      <vt:lpstr>语言相对论：总结</vt:lpstr>
      <vt:lpstr>超时间语言？</vt:lpstr>
      <vt:lpstr>超时间语言？</vt:lpstr>
      <vt:lpstr>超时间语言？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ARRIVAL 语言与思维</dc:title>
  <dc:creator>Zhang, Ye</dc:creator>
  <cp:lastModifiedBy>Zhang, Ye</cp:lastModifiedBy>
  <cp:revision>27</cp:revision>
  <dcterms:created xsi:type="dcterms:W3CDTF">2017-07-31T10:44:46Z</dcterms:created>
  <dcterms:modified xsi:type="dcterms:W3CDTF">2017-08-01T14:16:39Z</dcterms:modified>
</cp:coreProperties>
</file>