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1" r:id="rId4"/>
    <p:sldId id="266" r:id="rId5"/>
    <p:sldId id="262" r:id="rId6"/>
    <p:sldId id="268" r:id="rId7"/>
    <p:sldId id="269" r:id="rId8"/>
    <p:sldId id="259" r:id="rId9"/>
    <p:sldId id="270" r:id="rId10"/>
    <p:sldId id="282" r:id="rId11"/>
    <p:sldId id="271" r:id="rId12"/>
    <p:sldId id="260" r:id="rId13"/>
    <p:sldId id="272" r:id="rId14"/>
    <p:sldId id="273" r:id="rId15"/>
    <p:sldId id="263" r:id="rId16"/>
    <p:sldId id="264" r:id="rId17"/>
    <p:sldId id="281" r:id="rId18"/>
    <p:sldId id="279" r:id="rId19"/>
    <p:sldId id="287" r:id="rId20"/>
    <p:sldId id="280" r:id="rId21"/>
    <p:sldId id="278" r:id="rId22"/>
    <p:sldId id="286" r:id="rId23"/>
    <p:sldId id="265" r:id="rId24"/>
    <p:sldId id="275" r:id="rId25"/>
    <p:sldId id="285" r:id="rId26"/>
    <p:sldId id="276" r:id="rId27"/>
    <p:sldId id="277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08"/>
    <p:restoredTop sz="94643"/>
  </p:normalViewPr>
  <p:slideViewPr>
    <p:cSldViewPr snapToGrid="0" snapToObjects="1">
      <p:cViewPr varScale="1">
        <p:scale>
          <a:sx n="83" d="100"/>
          <a:sy n="83" d="100"/>
        </p:scale>
        <p:origin x="200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youtube.com/watch?v=s4VlruVG81w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vimeo.com/48425421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youtube.com/watch?v=uSf1bJoYX50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youtube.com/watch?v=sqYo2s-DXRg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youtube.com/watch?v=ckuM_HKvk84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youtube.com/watch?v=ou6JNQwPWE0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youtube.com/watch?v=pB81KMhGpqk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BlKhdICuqMQ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www.youtube.com/watch?v=ypEaGQb6dJk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9694E-B026-EA4A-9E7F-3EAAAF9EEA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大师中的大师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——</a:t>
            </a:r>
            <a:b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altLang="zh-CN" dirty="0"/>
              <a:t>Stanley</a:t>
            </a:r>
            <a:r>
              <a:rPr lang="zh-CN" altLang="en-US" dirty="0"/>
              <a:t> </a:t>
            </a:r>
            <a:r>
              <a:rPr lang="en-US" altLang="zh-CN" dirty="0"/>
              <a:t>Kubrick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382252-B1C1-1C4F-BDA5-09BC2366B1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By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李思雪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7D21D-284B-AB41-B621-31AC5C1E4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72" y="397564"/>
            <a:ext cx="4929809" cy="616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07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ADF74-A78A-8845-AA55-451408712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库布里克的电影语言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——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配乐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711F99-6BB6-8247-BEA7-97DBA1D32165}"/>
              </a:ext>
            </a:extLst>
          </p:cNvPr>
          <p:cNvSpPr/>
          <p:nvPr/>
        </p:nvSpPr>
        <p:spPr>
          <a:xfrm>
            <a:off x="823369" y="6080524"/>
            <a:ext cx="4928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https://www.youtube.com/watch?v=s4VlruVG81w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D2B1B3-A916-5B40-AAD2-EB015A4C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0" y="1775224"/>
            <a:ext cx="6197600" cy="43053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8B21F8-F868-374A-B540-11661170A56E}"/>
              </a:ext>
            </a:extLst>
          </p:cNvPr>
          <p:cNvSpPr txBox="1"/>
          <p:nvPr/>
        </p:nvSpPr>
        <p:spPr>
          <a:xfrm>
            <a:off x="9345478" y="5157194"/>
            <a:ext cx="24176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奇爱博士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War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Room</a:t>
            </a: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Designed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by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Ken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Adam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8024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8F74A-C411-2748-9474-BDBDCB3E1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库布里克的电影语言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——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布光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A87D2-AEB5-024B-AEC3-0E5B94B9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9427"/>
            <a:ext cx="6106331" cy="3434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862A54-B1DB-1041-99C4-1C0EF5171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888" y="1748402"/>
            <a:ext cx="6214818" cy="34958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988BBD-0DB0-594F-83F8-F67BAAE77C73}"/>
              </a:ext>
            </a:extLst>
          </p:cNvPr>
          <p:cNvSpPr txBox="1"/>
          <p:nvPr/>
        </p:nvSpPr>
        <p:spPr>
          <a:xfrm>
            <a:off x="4851266" y="530526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巴里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·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林登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3242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65E32B-D9BF-3C4C-A5A3-CE47E5C8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库布里克的电影语言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——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构图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31732B-4527-2D46-AA6F-CFA8D2A58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41300"/>
            <a:ext cx="10131425" cy="3649133"/>
          </a:xfrm>
        </p:spPr>
        <p:txBody>
          <a:bodyPr/>
          <a:lstStyle/>
          <a:p>
            <a:r>
              <a:rPr lang="ja-JP" altLang="en-GB">
                <a:latin typeface="Songti TC" panose="02010600040101010101" pitchFamily="2" charset="-120"/>
                <a:ea typeface="Songti TC" panose="02010600040101010101" pitchFamily="2" charset="-120"/>
                <a:hlinkClick r:id="rId2"/>
              </a:rPr>
              <a:t>单点透视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  <a:hlinkClick r:id="rId2"/>
              </a:rPr>
              <a:t>（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  <a:hlinkClick r:id="rId2"/>
              </a:rPr>
              <a:t>One-Point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  <a:hlinkClick r:id="rId2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  <a:hlinkClick r:id="rId2"/>
              </a:rPr>
              <a:t>Perspective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  <a:hlinkClick r:id="rId2"/>
              </a:rPr>
              <a:t>）</a:t>
            </a:r>
            <a:endParaRPr lang="en-GB" dirty="0">
              <a:latin typeface="Songti TC" panose="02010600040101010101" pitchFamily="2" charset="-120"/>
              <a:ea typeface="Songti TC" panose="02010600040101010101" pitchFamily="2" charset="-120"/>
              <a:hlinkClick r:id="rId2"/>
            </a:endParaRPr>
          </a:p>
          <a:p>
            <a:r>
              <a:rPr lang="en-GB" dirty="0">
                <a:latin typeface="Songti TC" panose="02010600040101010101" pitchFamily="2" charset="-120"/>
                <a:ea typeface="Songti TC" panose="02010600040101010101" pitchFamily="2" charset="-120"/>
                <a:hlinkClick r:id="rId2"/>
              </a:rPr>
              <a:t>https://vimeo.com/48425421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F5D97D-A041-DA42-90ED-0B4A15012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996" y="2620147"/>
            <a:ext cx="7330912" cy="412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1172-7159-BB40-8145-A325D957C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库布里克的电影语言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——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剪辑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2327E5-062F-1B4D-84B6-DED904886EFF}"/>
              </a:ext>
            </a:extLst>
          </p:cNvPr>
          <p:cNvSpPr txBox="1"/>
          <p:nvPr/>
        </p:nvSpPr>
        <p:spPr>
          <a:xfrm>
            <a:off x="5066099" y="5749871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闪灵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》19’32’’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140424-4FD7-274C-83BA-B33E7F74D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004" y="1774771"/>
            <a:ext cx="63500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252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80326-3E7E-6449-B532-3288AC293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——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一个电影上的完美主义者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D27AEC-941F-F44F-9C43-9E7EB2C176D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25286" y="2313841"/>
            <a:ext cx="5831420" cy="342595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47647-2928-4846-A7E8-818F0E476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450" y="1807577"/>
            <a:ext cx="3411380" cy="50504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796A5A-6D1B-2D4C-AA1D-F106358270A1}"/>
              </a:ext>
            </a:extLst>
          </p:cNvPr>
          <p:cNvSpPr txBox="1"/>
          <p:nvPr/>
        </p:nvSpPr>
        <p:spPr>
          <a:xfrm>
            <a:off x="2756279" y="5987774"/>
            <a:ext cx="390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Leon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Vitali,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我曾侍候过库布里克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4273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BBF843-E8CA-9641-B65A-3B235F531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解读库布里克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：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性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、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暴力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、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未知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7B12B-CC83-BD4F-A244-DE2B537E3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865" y="1930115"/>
            <a:ext cx="3041123" cy="4439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FFA6A5-88DA-2A45-A48A-4E46556C7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008" y="1940104"/>
            <a:ext cx="3099537" cy="4429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767578-1EA3-8144-9262-AAD526133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544" y="1930115"/>
            <a:ext cx="3113321" cy="44395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A6FA0E-0B50-9448-B13F-9F250639C317}"/>
              </a:ext>
            </a:extLst>
          </p:cNvPr>
          <p:cNvSpPr txBox="1"/>
          <p:nvPr/>
        </p:nvSpPr>
        <p:spPr>
          <a:xfrm>
            <a:off x="2122408" y="6379700"/>
            <a:ext cx="179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Leszek Zebrowski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1FE85E-15C7-D74F-9F57-9ECFDBDCBB1F}"/>
              </a:ext>
            </a:extLst>
          </p:cNvPr>
          <p:cNvSpPr txBox="1"/>
          <p:nvPr/>
        </p:nvSpPr>
        <p:spPr>
          <a:xfrm>
            <a:off x="8195161" y="6369711"/>
            <a:ext cx="143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Wik</a:t>
            </a:r>
            <a:r>
              <a:rPr lang="en-US" altLang="zh-CN" dirty="0"/>
              <a:t>tor</a:t>
            </a:r>
            <a:r>
              <a:rPr lang="zh-CN" altLang="en-US" dirty="0"/>
              <a:t> </a:t>
            </a:r>
            <a:r>
              <a:rPr lang="en-US" altLang="zh-CN" dirty="0" err="1"/>
              <a:t>Gorka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14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CD5E98-555C-D347-B6FE-2F5A42EB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6805"/>
            <a:ext cx="6209162" cy="488971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9AE5BE6-2DE6-5843-BCC7-FEC68E54E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0538"/>
            <a:ext cx="10131425" cy="1456267"/>
          </a:xfrm>
        </p:spPr>
        <p:txBody>
          <a:bodyPr/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大开眼戒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：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中产阶级误入上流社会的恐惧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E7B442-0F65-4C42-B918-2D7369D44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162" y="2613124"/>
            <a:ext cx="5982838" cy="336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057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733B2-17E8-A549-A2C0-DB17AB4C7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怪异的性意象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441A17-33E3-364F-BE5C-4ED70AC9800A}"/>
              </a:ext>
            </a:extLst>
          </p:cNvPr>
          <p:cNvSpPr/>
          <p:nvPr/>
        </p:nvSpPr>
        <p:spPr>
          <a:xfrm>
            <a:off x="685801" y="5879046"/>
            <a:ext cx="4860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https://www.youtube.com/watch?v=uSf1bJoYX50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45BB53-32D2-EE46-B1FF-3ADFF9C32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1934430"/>
            <a:ext cx="5901324" cy="33194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A1049C-0FD4-4749-B802-70572BB34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171" y="1934429"/>
            <a:ext cx="5572009" cy="33194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0FB5B4-84ED-4840-AF50-15AFA85D6121}"/>
              </a:ext>
            </a:extLst>
          </p:cNvPr>
          <p:cNvSpPr txBox="1"/>
          <p:nvPr/>
        </p:nvSpPr>
        <p:spPr>
          <a:xfrm>
            <a:off x="4808175" y="525392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闪灵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298242-8684-384D-9274-FFAEBC49BA11}"/>
              </a:ext>
            </a:extLst>
          </p:cNvPr>
          <p:cNvSpPr txBox="1"/>
          <p:nvPr/>
        </p:nvSpPr>
        <p:spPr>
          <a:xfrm>
            <a:off x="5823527" y="525392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奇爱博士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1164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49081-7934-4A40-90E9-13392DB1C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闪灵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对大屠杀的隐喻</a:t>
            </a:r>
            <a:br>
              <a:rPr lang="en-GB" altLang="ja-JP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与阿波罗登月的秘密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C38F8E-7B12-7140-984A-67CE3ABF6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对美国原住民印第安人的屠杀</a:t>
            </a:r>
            <a:endParaRPr lang="en-GB" altLang="ja-JP" sz="20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纳粹对犹太人的屠杀</a:t>
            </a:r>
            <a:endParaRPr lang="en-GB" altLang="ja-JP" sz="20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造假</a:t>
            </a:r>
            <a:r>
              <a:rPr lang="zh-CN" altLang="en-US" sz="2000" dirty="0">
                <a:latin typeface="Songti TC" panose="02010600040101010101" pitchFamily="2" charset="-120"/>
                <a:ea typeface="Songti TC" panose="02010600040101010101" pitchFamily="2" charset="-120"/>
              </a:rPr>
              <a:t>“</a:t>
            </a:r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阿波罗登月</a:t>
            </a:r>
            <a:r>
              <a:rPr lang="zh-CN" altLang="en-US" sz="2000" dirty="0">
                <a:latin typeface="Songti TC" panose="02010600040101010101" pitchFamily="2" charset="-120"/>
                <a:ea typeface="Songti TC" panose="02010600040101010101" pitchFamily="2" charset="-120"/>
              </a:rPr>
              <a:t>”</a:t>
            </a:r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影像</a:t>
            </a:r>
            <a:endParaRPr lang="en-GB" altLang="ja-JP" sz="20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历史与现实的交错</a:t>
            </a:r>
            <a:r>
              <a:rPr lang="zh-CN" altLang="en-US" sz="2000" dirty="0">
                <a:latin typeface="Songti TC" panose="02010600040101010101" pitchFamily="2" charset="-120"/>
                <a:ea typeface="Songti TC" panose="02010600040101010101" pitchFamily="2" charset="-120"/>
              </a:rPr>
              <a:t>，“</a:t>
            </a:r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逃离历史</a:t>
            </a:r>
            <a:r>
              <a:rPr lang="zh-CN" altLang="en-US" sz="2000" dirty="0">
                <a:latin typeface="Songti TC" panose="02010600040101010101" pitchFamily="2" charset="-120"/>
                <a:ea typeface="Songti TC" panose="02010600040101010101" pitchFamily="2" charset="-120"/>
              </a:rPr>
              <a:t>”</a:t>
            </a:r>
            <a:endParaRPr lang="en-GB" altLang="zh-CN" sz="20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对美国边缘</a:t>
            </a:r>
            <a:r>
              <a:rPr lang="zh-CN" altLang="en-US" sz="2000" dirty="0">
                <a:latin typeface="Songti TC" panose="02010600040101010101" pitchFamily="2" charset="-120"/>
                <a:ea typeface="Songti TC" panose="02010600040101010101" pitchFamily="2" charset="-120"/>
              </a:rPr>
              <a:t>、</a:t>
            </a:r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弱势群体的暴力</a:t>
            </a:r>
            <a:endParaRPr lang="en-US" sz="20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E83E8-DADB-2E4C-83F5-FE559C0E9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61" y="1113672"/>
            <a:ext cx="3239379" cy="4798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232DE-87E3-1344-91EB-A340C6C1D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364" y="2020663"/>
            <a:ext cx="2293497" cy="354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56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67A0F6-5B73-084E-8E80-1A1D868B9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95" y="1000931"/>
            <a:ext cx="5082153" cy="5082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95A526-08A7-F04C-BD14-C98A98DD6F3F}"/>
              </a:ext>
            </a:extLst>
          </p:cNvPr>
          <p:cNvSpPr txBox="1"/>
          <p:nvPr/>
        </p:nvSpPr>
        <p:spPr>
          <a:xfrm>
            <a:off x="6881248" y="5159754"/>
            <a:ext cx="21018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Stanley</a:t>
            </a:r>
            <a:r>
              <a:rPr lang="zh-CN" altLang="en-US" dirty="0"/>
              <a:t> </a:t>
            </a:r>
            <a:r>
              <a:rPr lang="en-US" altLang="zh-CN" dirty="0"/>
              <a:t>Kubrick,</a:t>
            </a:r>
          </a:p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Design</a:t>
            </a:r>
            <a:r>
              <a:rPr lang="zh-CN" altLang="en-US" dirty="0"/>
              <a:t> </a:t>
            </a:r>
            <a:r>
              <a:rPr lang="en-US" altLang="zh-CN" dirty="0"/>
              <a:t>Museum</a:t>
            </a:r>
          </a:p>
          <a:p>
            <a:r>
              <a:rPr lang="en-US" altLang="zh-CN" dirty="0"/>
              <a:t>Original</a:t>
            </a:r>
            <a:r>
              <a:rPr lang="zh-CN" altLang="en-US" dirty="0"/>
              <a:t> </a:t>
            </a:r>
            <a:r>
              <a:rPr lang="en-US" altLang="zh-CN" dirty="0"/>
              <a:t>Prop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664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47746D-DAF6-FE48-903D-A1287E01F634}"/>
              </a:ext>
            </a:extLst>
          </p:cNvPr>
          <p:cNvSpPr txBox="1"/>
          <p:nvPr/>
        </p:nvSpPr>
        <p:spPr>
          <a:xfrm>
            <a:off x="1028148" y="5278859"/>
            <a:ext cx="486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/>
              </a:rPr>
              <a:t>https://www.youtube.com/watch?v=sqYo2s-DXRg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1F69F-A84B-5F46-86A5-9A5ECC5EF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48" y="1298713"/>
            <a:ext cx="8890000" cy="381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839460-33C9-F940-99E7-DA084AFB9796}"/>
              </a:ext>
            </a:extLst>
          </p:cNvPr>
          <p:cNvSpPr txBox="1"/>
          <p:nvPr/>
        </p:nvSpPr>
        <p:spPr>
          <a:xfrm>
            <a:off x="10120393" y="481997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玩家一号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47379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67A86-41EA-A14C-8628-B2B1F5FA7FAF}"/>
              </a:ext>
            </a:extLst>
          </p:cNvPr>
          <p:cNvSpPr/>
          <p:nvPr/>
        </p:nvSpPr>
        <p:spPr>
          <a:xfrm>
            <a:off x="795637" y="5894544"/>
            <a:ext cx="4990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https://www.youtube.com/watch?v=ckuM_HKvk84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ABBF91-60B9-FE4A-99DF-9DD0F5AB8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564" y="907238"/>
            <a:ext cx="7274931" cy="4987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BA8719-A1F2-AB4E-A327-39E470202B23}"/>
              </a:ext>
            </a:extLst>
          </p:cNvPr>
          <p:cNvSpPr txBox="1"/>
          <p:nvPr/>
        </p:nvSpPr>
        <p:spPr>
          <a:xfrm>
            <a:off x="9190495" y="552521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发条橙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7688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EEE6A-1C37-A442-BB30-D20F96913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《2001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：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太空漫游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中的生殖想象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052D9-AAA8-674A-BBDB-72FF3932D794}"/>
              </a:ext>
            </a:extLst>
          </p:cNvPr>
          <p:cNvSpPr/>
          <p:nvPr/>
        </p:nvSpPr>
        <p:spPr>
          <a:xfrm>
            <a:off x="5963403" y="5353775"/>
            <a:ext cx="511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https://www.youtube.com/watch?v=ou6JNQwPWE0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DDE77F-DA32-3C42-B572-F2E27E630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674" y="1771398"/>
            <a:ext cx="4063729" cy="4792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626C55-AB46-9443-B160-7211F6D8B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03" y="1771398"/>
            <a:ext cx="5531173" cy="311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2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4B440-17E2-1342-8231-8BEEADF73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反对学术阐释的库布里克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D4EA22-A756-F340-9339-C68D5661D799}"/>
              </a:ext>
            </a:extLst>
          </p:cNvPr>
          <p:cNvSpPr/>
          <p:nvPr/>
        </p:nvSpPr>
        <p:spPr>
          <a:xfrm>
            <a:off x="569267" y="2798825"/>
            <a:ext cx="103644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1968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年在接受</a:t>
            </a:r>
            <a:r>
              <a:rPr lang="en-US" altLang="zh-CN" sz="24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《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花花公子</a:t>
            </a:r>
            <a:r>
              <a:rPr lang="en-US" altLang="zh-CN" sz="24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》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杂志访问的时候，库布里克说：</a:t>
            </a:r>
            <a:r>
              <a:rPr lang="en-GB" sz="24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“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对于影片中的那些</a:t>
            </a:r>
            <a:r>
              <a:rPr lang="ja-JP" altLang="en-US" sz="240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哲理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的或者隐喻的东西，你想怎么分析就怎么分析</a:t>
            </a:r>
            <a:r>
              <a:rPr lang="en-GB" sz="24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……</a:t>
            </a:r>
            <a:r>
              <a:rPr lang="zh-CN" altLang="en-US" sz="2400" dirty="0"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我绝不会为观众们指明一条清晰的阐释线路，因为那只会让观众觉得自己受到了导演的胁迫，甚至产生一种生怕自己没看懂的联想。</a:t>
            </a:r>
            <a:endParaRPr lang="en-GB" sz="2400" dirty="0">
              <a:latin typeface="Songti TC" panose="02010600040101010101" pitchFamily="2" charset="-120"/>
              <a:ea typeface="Songti TC" panose="02010600040101010101" pitchFamily="2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930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ECB11-D220-D149-8157-0F976E211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12050"/>
            <a:ext cx="10131425" cy="1456267"/>
          </a:xfrm>
        </p:spPr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库布里克的未完成项目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FEDF13-894B-3C41-8671-BBBACCEE0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0217" y="1668317"/>
            <a:ext cx="2875356" cy="4259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12986D-A41B-7C45-BF40-4AAFDFB3A826}"/>
              </a:ext>
            </a:extLst>
          </p:cNvPr>
          <p:cNvSpPr txBox="1"/>
          <p:nvPr/>
        </p:nvSpPr>
        <p:spPr>
          <a:xfrm>
            <a:off x="7160217" y="6059838"/>
            <a:ext cx="3221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/>
              <a:t>A.</a:t>
            </a:r>
            <a:r>
              <a:rPr lang="zh-CN" altLang="en-US" i="1" dirty="0"/>
              <a:t> </a:t>
            </a:r>
            <a:r>
              <a:rPr lang="en-US" altLang="zh-CN" i="1" dirty="0"/>
              <a:t>I.</a:t>
            </a:r>
            <a:r>
              <a:rPr lang="zh-CN" altLang="en-US" i="1" dirty="0"/>
              <a:t> </a:t>
            </a:r>
            <a:r>
              <a:rPr lang="en-US" altLang="zh-CN" dirty="0"/>
              <a:t>(dir.</a:t>
            </a:r>
            <a:r>
              <a:rPr lang="zh-CN" altLang="en-US" dirty="0"/>
              <a:t> </a:t>
            </a:r>
            <a:r>
              <a:rPr lang="en-US" altLang="zh-CN" dirty="0"/>
              <a:t>Steven</a:t>
            </a:r>
            <a:r>
              <a:rPr lang="zh-CN" altLang="en-US" dirty="0"/>
              <a:t> </a:t>
            </a:r>
            <a:r>
              <a:rPr lang="en-US" altLang="zh-CN" dirty="0"/>
              <a:t>Spielberg,</a:t>
            </a:r>
            <a:r>
              <a:rPr lang="zh-CN" altLang="en-US" dirty="0"/>
              <a:t> </a:t>
            </a:r>
            <a:r>
              <a:rPr lang="en-US" altLang="zh-CN" dirty="0"/>
              <a:t>2001)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9A246-ACBD-EE4D-B009-18E25D00D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044" y="1668317"/>
            <a:ext cx="2823921" cy="42358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406BAE-C770-3645-8427-A67D964004F0}"/>
              </a:ext>
            </a:extLst>
          </p:cNvPr>
          <p:cNvSpPr txBox="1"/>
          <p:nvPr/>
        </p:nvSpPr>
        <p:spPr>
          <a:xfrm>
            <a:off x="2058044" y="6059838"/>
            <a:ext cx="358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Napoleon</a:t>
            </a:r>
            <a:r>
              <a:rPr lang="zh-CN" altLang="en-US" dirty="0"/>
              <a:t> </a:t>
            </a:r>
            <a:r>
              <a:rPr lang="en-US" altLang="zh-CN" dirty="0"/>
              <a:t>(dir.</a:t>
            </a:r>
            <a:r>
              <a:rPr lang="zh-CN" altLang="en-US" dirty="0"/>
              <a:t> </a:t>
            </a:r>
            <a:r>
              <a:rPr lang="en-US" altLang="zh-CN" dirty="0"/>
              <a:t>Cary</a:t>
            </a:r>
            <a:r>
              <a:rPr lang="zh-CN" altLang="en-US" dirty="0"/>
              <a:t> </a:t>
            </a:r>
            <a:r>
              <a:rPr lang="en-US" altLang="zh-CN" dirty="0" err="1"/>
              <a:t>Fukunaga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34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8BA35-F4C7-0542-8DA0-EEB57CA5B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了解更多关于库布里克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29589-7D18-5A40-AF7D-E00C8E7DA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斯坦利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·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：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电影人生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Stanley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Kubrick: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A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Life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in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Pictures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,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2001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GB" altLang="zh-CN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我曾侍候过库布里克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en-US" altLang="zh-CN" i="1" dirty="0" err="1">
                <a:latin typeface="Songti TC" panose="02010600040101010101" pitchFamily="2" charset="-120"/>
                <a:ea typeface="Songti TC" panose="02010600040101010101" pitchFamily="2" charset="-120"/>
              </a:rPr>
              <a:t>Filmworker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,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2017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GB" altLang="zh-CN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斯坦利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·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库布里克的盒子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Stanley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Kubrick’s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Boxes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,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2008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GB" altLang="zh-CN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回忆库布里克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Kubrick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Remembered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,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2014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GB" altLang="zh-CN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遗失的库布里克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Lost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Kubrick: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The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Unfinished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Films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of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Stanley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Kubrick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,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2007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GB" altLang="zh-CN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库布里克的奥德赛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Kubrick’s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Odyssey: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Secrets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Hidden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in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the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Films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of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Stanley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Kubrick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,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2011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GB" altLang="zh-CN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制造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&lt;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闪灵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&gt;》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Making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‘The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Shining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’,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1980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GB" altLang="zh-CN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曾几何时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…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发条橙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Once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Upon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a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Time…A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Clockwork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Orange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,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2011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GB" altLang="zh-CN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……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6172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34484B2-E64C-DE4A-A40D-505096B8B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UAL</a:t>
            </a:r>
            <a:r>
              <a:rPr lang="zh-CN" altLang="en-US" dirty="0"/>
              <a:t> </a:t>
            </a:r>
            <a:r>
              <a:rPr lang="en-US" altLang="zh-CN" dirty="0"/>
              <a:t>Kubrick</a:t>
            </a:r>
            <a:r>
              <a:rPr lang="zh-CN" altLang="en-US" dirty="0"/>
              <a:t> </a:t>
            </a:r>
            <a:r>
              <a:rPr lang="en-US" altLang="zh-CN" dirty="0"/>
              <a:t>Archive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A3977-2172-5A49-96A2-48DC5BDC2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11" y="1879887"/>
            <a:ext cx="7001852" cy="41969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54298C-D24B-9542-B545-A0FBDD69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7689" y="1879887"/>
            <a:ext cx="4754311" cy="419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64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424AC-D7AC-D141-BFCB-9C1902488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库布里克的遗产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：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流行文化中的库布里克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EE316-EB6C-FE44-95BC-EC0E6887B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065867"/>
            <a:ext cx="4918046" cy="2754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4C787F-152F-9B46-8298-E09A44B17982}"/>
              </a:ext>
            </a:extLst>
          </p:cNvPr>
          <p:cNvSpPr txBox="1"/>
          <p:nvPr/>
        </p:nvSpPr>
        <p:spPr>
          <a:xfrm>
            <a:off x="685801" y="5083444"/>
            <a:ext cx="483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南方公园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》S16E12: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A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Nightmare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on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Facetime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62CFB5-F4F6-4A44-8D09-C93B0DAAF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174" y="1963011"/>
            <a:ext cx="5093191" cy="28569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430C15-C161-5144-A800-742001A4051B}"/>
              </a:ext>
            </a:extLst>
          </p:cNvPr>
          <p:cNvSpPr txBox="1"/>
          <p:nvPr/>
        </p:nvSpPr>
        <p:spPr>
          <a:xfrm>
            <a:off x="6075336" y="5083444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辛普森一家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》S26E04: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Treehouse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of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Horror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XXV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8740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7CDE26-C3B9-B64D-ADD8-5CBE331B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库布里克的遗产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：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流行文化中的库布里克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E3AD5-96BB-404A-B0E9-697DAF3D3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63" y="2531648"/>
            <a:ext cx="4961023" cy="28686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52C147-D296-484B-AFB9-92D7DA3E6898}"/>
              </a:ext>
            </a:extLst>
          </p:cNvPr>
          <p:cNvSpPr txBox="1"/>
          <p:nvPr/>
        </p:nvSpPr>
        <p:spPr>
          <a:xfrm>
            <a:off x="6741763" y="5656881"/>
            <a:ext cx="388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少林足球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周星驰导演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2001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8A3F53-7A08-7840-8A3C-672D54AA7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2531648"/>
            <a:ext cx="5382217" cy="29839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2EE1AB-D23B-3A41-9357-FFCCCC776C91}"/>
              </a:ext>
            </a:extLst>
          </p:cNvPr>
          <p:cNvSpPr txBox="1"/>
          <p:nvPr/>
        </p:nvSpPr>
        <p:spPr>
          <a:xfrm>
            <a:off x="976393" y="5656881"/>
            <a:ext cx="2563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T.O.P.</a:t>
            </a:r>
            <a:r>
              <a:rPr lang="zh-CN" altLang="en-US" dirty="0"/>
              <a:t> </a:t>
            </a:r>
            <a:r>
              <a:rPr lang="en-US" altLang="zh-CN" dirty="0"/>
              <a:t>MV &lt;Doom</a:t>
            </a:r>
            <a:r>
              <a:rPr lang="zh-CN" altLang="en-US" dirty="0"/>
              <a:t> </a:t>
            </a:r>
            <a:r>
              <a:rPr lang="en-US" altLang="zh-CN" dirty="0" err="1"/>
              <a:t>Dada</a:t>
            </a:r>
            <a:r>
              <a:rPr lang="en-US" altLang="zh-CN" dirty="0"/>
              <a:t>&gt;</a:t>
            </a:r>
            <a:r>
              <a:rPr lang="zh-CN" altLang="en-US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683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02F8D-CB0C-9E44-B80D-7EDA4ED6C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Kubrick’s</a:t>
            </a:r>
            <a:r>
              <a:rPr lang="zh-CN" altLang="en-US" dirty="0"/>
              <a:t> </a:t>
            </a:r>
            <a:r>
              <a:rPr lang="en-US" altLang="zh-CN" dirty="0"/>
              <a:t>Speech</a:t>
            </a:r>
            <a:r>
              <a:rPr lang="zh-CN" altLang="en-US" dirty="0"/>
              <a:t> </a:t>
            </a:r>
            <a:r>
              <a:rPr lang="en-US" altLang="zh-CN" dirty="0"/>
              <a:t>(1998)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F573C3-7E4A-C748-84B4-6281D5B44035}"/>
              </a:ext>
            </a:extLst>
          </p:cNvPr>
          <p:cNvSpPr txBox="1"/>
          <p:nvPr/>
        </p:nvSpPr>
        <p:spPr>
          <a:xfrm>
            <a:off x="685801" y="2185262"/>
            <a:ext cx="10647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Songti TC" panose="02010600040101010101" pitchFamily="2" charset="-120"/>
                <a:ea typeface="Songti TC" panose="02010600040101010101" pitchFamily="2" charset="-120"/>
              </a:rPr>
              <a:t>“</a:t>
            </a:r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库布里克告诉我们</a:t>
            </a:r>
            <a:r>
              <a:rPr lang="zh-CN" altLang="en-US" sz="2000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任何一部电影</a:t>
            </a:r>
            <a:r>
              <a:rPr lang="zh-CN" altLang="en-US" sz="2000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必须能够同时触碰人的意识和情感</a:t>
            </a:r>
            <a:r>
              <a:rPr lang="zh-CN" altLang="en-US" sz="2000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才可称得上伟大</a:t>
            </a:r>
            <a:r>
              <a:rPr lang="zh-CN" altLang="en-US" sz="2000" dirty="0">
                <a:latin typeface="Songti TC" panose="02010600040101010101" pitchFamily="2" charset="-120"/>
                <a:ea typeface="Songti TC" panose="02010600040101010101" pitchFamily="2" charset="-120"/>
              </a:rPr>
              <a:t>。”</a:t>
            </a:r>
            <a:endParaRPr lang="en-GB" altLang="zh-CN" sz="2000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algn="r"/>
            <a:r>
              <a:rPr lang="en-US" altLang="zh-CN" sz="2000" dirty="0">
                <a:latin typeface="Songti TC" panose="02010600040101010101" pitchFamily="2" charset="-120"/>
                <a:ea typeface="Songti TC" panose="02010600040101010101" pitchFamily="2" charset="-120"/>
              </a:rPr>
              <a:t>——</a:t>
            </a:r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丹</a:t>
            </a:r>
            <a:r>
              <a:rPr lang="en-US" altLang="zh-CN" sz="2000" dirty="0">
                <a:latin typeface="Songti TC" panose="02010600040101010101" pitchFamily="2" charset="-120"/>
                <a:ea typeface="Songti TC" panose="02010600040101010101" pitchFamily="2" charset="-120"/>
              </a:rPr>
              <a:t>·</a:t>
            </a:r>
            <a:r>
              <a:rPr lang="ja-JP" altLang="en-US" sz="2000">
                <a:latin typeface="Songti TC" panose="02010600040101010101" pitchFamily="2" charset="-120"/>
                <a:ea typeface="Songti TC" panose="02010600040101010101" pitchFamily="2" charset="-120"/>
              </a:rPr>
              <a:t>施耐德</a:t>
            </a:r>
            <a:endParaRPr lang="en-US" sz="20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C34B36-98ED-C64E-AFD3-5D18C234858A}"/>
              </a:ext>
            </a:extLst>
          </p:cNvPr>
          <p:cNvSpPr/>
          <p:nvPr/>
        </p:nvSpPr>
        <p:spPr>
          <a:xfrm>
            <a:off x="6121531" y="5913128"/>
            <a:ext cx="5075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https://www.youtube.com/watch?v=pB81KMhGpqk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E9B82-5CCD-4E41-9269-8B129A0B2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798" y="2850104"/>
            <a:ext cx="5211736" cy="34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1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9F1504-BC56-7847-8EAC-2A7A6D58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706" y="464948"/>
            <a:ext cx="4016257" cy="59745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4A9317-48DE-AC4B-8CAE-B1A980EE3662}"/>
              </a:ext>
            </a:extLst>
          </p:cNvPr>
          <p:cNvSpPr txBox="1"/>
          <p:nvPr/>
        </p:nvSpPr>
        <p:spPr>
          <a:xfrm>
            <a:off x="5951349" y="3254644"/>
            <a:ext cx="45516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/>
              <a:t>The</a:t>
            </a:r>
            <a:r>
              <a:rPr lang="zh-CN" altLang="en-US" sz="3600" dirty="0"/>
              <a:t> </a:t>
            </a:r>
            <a:r>
              <a:rPr lang="en-US" altLang="zh-CN" sz="3600" dirty="0"/>
              <a:t>End.</a:t>
            </a:r>
          </a:p>
          <a:p>
            <a:r>
              <a:rPr lang="en-US" altLang="zh-CN" sz="3600" dirty="0"/>
              <a:t>Thank</a:t>
            </a:r>
            <a:r>
              <a:rPr lang="zh-CN" altLang="en-US" sz="3600" dirty="0"/>
              <a:t> </a:t>
            </a:r>
            <a:r>
              <a:rPr lang="en-US" altLang="zh-CN" sz="3600" dirty="0"/>
              <a:t>you</a:t>
            </a:r>
            <a:r>
              <a:rPr lang="zh-CN" altLang="en-US" sz="3600" dirty="0"/>
              <a:t> </a:t>
            </a:r>
            <a:r>
              <a:rPr lang="en-US" altLang="zh-CN" sz="3600" dirty="0"/>
              <a:t>for</a:t>
            </a:r>
            <a:r>
              <a:rPr lang="zh-CN" altLang="en-US" sz="3600" dirty="0"/>
              <a:t> </a:t>
            </a:r>
            <a:r>
              <a:rPr lang="en-US" altLang="zh-CN" sz="3600" dirty="0"/>
              <a:t>listening.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38617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20407-AC69-BA44-856F-2266B511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库布里克生平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——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童年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A5F34-A3A7-6447-8E0D-18951AD0A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333" y="2372728"/>
            <a:ext cx="10131425" cy="364913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1928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年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7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月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26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日出生在纽约布朗克斯的一个犹太家庭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父亲是名医生</a:t>
            </a:r>
            <a:endParaRPr lang="en-GB" altLang="ja-JP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童年生活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：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文学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、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国际象棋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、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摄影</a:t>
            </a:r>
            <a:endParaRPr lang="en-GB" altLang="ja-JP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16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岁时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库布里克在</a:t>
            </a:r>
            <a:r>
              <a:rPr lang="en-US" altLang="ja-JP" i="1" dirty="0">
                <a:latin typeface="Songti TC" panose="02010600040101010101" pitchFamily="2" charset="-120"/>
                <a:ea typeface="Songti TC" panose="02010600040101010101" pitchFamily="2" charset="-120"/>
              </a:rPr>
              <a:t>Look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杂志上首次发表摄影作品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并开始为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Look</a:t>
            </a:r>
          </a:p>
          <a:p>
            <a:pPr marL="0" indent="0">
              <a:buNone/>
            </a:pP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    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工作</a:t>
            </a:r>
            <a:endParaRPr lang="en-GB" altLang="ja-JP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endParaRPr lang="en-GB" altLang="ja-JP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83FACD-4C65-8447-ADD1-1CFAB9A14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746" y="1561381"/>
            <a:ext cx="4573254" cy="3858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D965E1-F57A-0543-8841-7E91B6EF5032}"/>
              </a:ext>
            </a:extLst>
          </p:cNvPr>
          <p:cNvSpPr txBox="1"/>
          <p:nvPr/>
        </p:nvSpPr>
        <p:spPr>
          <a:xfrm>
            <a:off x="7618746" y="5530333"/>
            <a:ext cx="1932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/>
              <a:t>Weegee</a:t>
            </a:r>
            <a:r>
              <a:rPr lang="zh-CN" altLang="en-US" sz="1600" dirty="0"/>
              <a:t> </a:t>
            </a:r>
            <a:r>
              <a:rPr lang="en-US" altLang="zh-CN" sz="1600" dirty="0"/>
              <a:t>(1899-1986)</a:t>
            </a:r>
            <a:endParaRPr lang="en-US" sz="1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854C73-3C79-674C-A8EB-B4D705F39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661" y="4322883"/>
            <a:ext cx="5446540" cy="25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40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2EC58-6595-F840-9862-2C32384AC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71" y="0"/>
            <a:ext cx="528066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7EACE8-BD27-EC44-B425-FACBA0F55B21}"/>
              </a:ext>
            </a:extLst>
          </p:cNvPr>
          <p:cNvSpPr txBox="1"/>
          <p:nvPr/>
        </p:nvSpPr>
        <p:spPr>
          <a:xfrm>
            <a:off x="6106331" y="5563892"/>
            <a:ext cx="4874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Songti TC" panose="02010600040101010101" pitchFamily="2" charset="-120"/>
                <a:ea typeface="Songti TC" panose="02010600040101010101" pitchFamily="2" charset="-120"/>
              </a:rPr>
              <a:t>Weegee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被库布里克邀请拍摄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奇爱博士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剧照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981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041587-1096-4642-91F9-23D6247F5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719" y="0"/>
            <a:ext cx="520096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40CDD3-1DC8-6848-9D30-BEE21DA79895}"/>
              </a:ext>
            </a:extLst>
          </p:cNvPr>
          <p:cNvSpPr txBox="1"/>
          <p:nvPr/>
        </p:nvSpPr>
        <p:spPr>
          <a:xfrm>
            <a:off x="7036231" y="3244334"/>
            <a:ext cx="3392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i="1" dirty="0"/>
              <a:t>Truman</a:t>
            </a:r>
            <a:r>
              <a:rPr lang="zh-CN" altLang="en-US" i="1" dirty="0"/>
              <a:t> </a:t>
            </a:r>
            <a:r>
              <a:rPr lang="en-US" altLang="zh-CN" i="1" dirty="0"/>
              <a:t>is</a:t>
            </a:r>
            <a:r>
              <a:rPr lang="zh-CN" altLang="en-US" i="1" dirty="0"/>
              <a:t> </a:t>
            </a:r>
            <a:r>
              <a:rPr lang="en-US" altLang="zh-CN" i="1" dirty="0"/>
              <a:t>A</a:t>
            </a:r>
            <a:r>
              <a:rPr lang="zh-CN" altLang="en-US" i="1" dirty="0"/>
              <a:t> </a:t>
            </a:r>
            <a:r>
              <a:rPr lang="en-US" altLang="zh-CN" i="1" dirty="0"/>
              <a:t>New</a:t>
            </a:r>
            <a:r>
              <a:rPr lang="zh-CN" altLang="en-US" i="1" dirty="0"/>
              <a:t> </a:t>
            </a:r>
            <a:r>
              <a:rPr lang="en-US" altLang="zh-CN" i="1" dirty="0"/>
              <a:t>Dealer,</a:t>
            </a:r>
            <a:r>
              <a:rPr lang="zh-CN" altLang="en-US" i="1" dirty="0"/>
              <a:t> </a:t>
            </a:r>
            <a:r>
              <a:rPr lang="en-US" altLang="zh-CN" i="1" dirty="0"/>
              <a:t>Too</a:t>
            </a:r>
          </a:p>
          <a:p>
            <a:r>
              <a:rPr lang="en-US" altLang="zh-CN" i="1" dirty="0"/>
              <a:t>Look</a:t>
            </a:r>
            <a:r>
              <a:rPr lang="zh-CN" altLang="en-US" i="1" dirty="0"/>
              <a:t> </a:t>
            </a:r>
            <a:r>
              <a:rPr lang="en-US" altLang="zh-CN" dirty="0"/>
              <a:t>Magazine</a:t>
            </a:r>
          </a:p>
          <a:p>
            <a:r>
              <a:rPr lang="en-US" altLang="zh-CN" dirty="0"/>
              <a:t>Photograph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Stanley</a:t>
            </a:r>
            <a:r>
              <a:rPr lang="zh-CN" altLang="en-US" dirty="0"/>
              <a:t> </a:t>
            </a:r>
            <a:r>
              <a:rPr lang="en-US" altLang="zh-CN" dirty="0"/>
              <a:t>Kubrick</a:t>
            </a:r>
          </a:p>
          <a:p>
            <a:r>
              <a:rPr lang="en-US" altLang="zh-CN" dirty="0"/>
              <a:t>June</a:t>
            </a:r>
            <a:r>
              <a:rPr lang="zh-CN" altLang="en-US" dirty="0"/>
              <a:t>  </a:t>
            </a:r>
            <a:r>
              <a:rPr lang="en-US" altLang="zh-CN" dirty="0"/>
              <a:t>26,</a:t>
            </a:r>
            <a:r>
              <a:rPr lang="zh-CN" altLang="en-US" dirty="0"/>
              <a:t> </a:t>
            </a:r>
            <a:r>
              <a:rPr lang="en-US" altLang="zh-CN" dirty="0"/>
              <a:t>1945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070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2894-0713-544E-AAE0-13170A420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库布里克生平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——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早期纪录短片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81CDD-5831-4643-BC46-E8B0205E08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1951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年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他自己筹资拍摄了第一部短片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拳赛之日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拍摄拳击手</a:t>
            </a:r>
            <a:endParaRPr lang="en-GB" altLang="ja-JP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0" indent="0">
              <a:buNone/>
            </a:pP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   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Walter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Cartier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并将其卖给了</a:t>
            </a:r>
            <a:r>
              <a:rPr lang="en-US" altLang="ja-JP" dirty="0">
                <a:latin typeface="Songti TC" panose="02010600040101010101" pitchFamily="2" charset="-120"/>
                <a:ea typeface="Songti TC" panose="02010600040101010101" pitchFamily="2" charset="-120"/>
              </a:rPr>
              <a:t>RKO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-</a:t>
            </a:r>
            <a:r>
              <a:rPr lang="en-US" altLang="zh-CN" dirty="0" err="1">
                <a:latin typeface="Songti TC" panose="02010600040101010101" pitchFamily="2" charset="-120"/>
                <a:ea typeface="Songti TC" panose="02010600040101010101" pitchFamily="2" charset="-120"/>
              </a:rPr>
              <a:t>Pathe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；</a:t>
            </a:r>
            <a:r>
              <a:rPr lang="ja-JP" altLang="en-GB">
                <a:latin typeface="Songti TC" panose="02010600040101010101" pitchFamily="2" charset="-120"/>
                <a:ea typeface="Songti TC" panose="02010600040101010101" pitchFamily="2" charset="-120"/>
              </a:rPr>
              <a:t>之后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他又拍摄了两部</a:t>
            </a:r>
            <a:endParaRPr lang="en-GB" altLang="ja-JP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0" indent="0">
              <a:buNone/>
            </a:pP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    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纪录短片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飞翔的牧师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和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海员们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1953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年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库布里克拍摄了第一部长片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恐惧与欲望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1955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年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与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James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B.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Harris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共同成立了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Harris-Kubrick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Pictures,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拍摄</a:t>
            </a:r>
            <a:endParaRPr lang="en-GB" altLang="ja-JP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0" indent="0">
              <a:buNone/>
            </a:pP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     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了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杀手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、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光荣之路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和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洛丽塔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</a:p>
          <a:p>
            <a:pPr marL="0" indent="0">
              <a:buNone/>
            </a:pPr>
            <a:endParaRPr lang="en-US" altLang="ja-JP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https://www.youtube.com/watch?v=BlKhdICuqMQ</a:t>
            </a:r>
            <a:endParaRPr lang="en-GB" altLang="ja-JP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BF7E8-9D58-AF47-929D-8EF71DC8C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274" y="1937287"/>
            <a:ext cx="4471726" cy="366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50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639CD-17B3-9442-AB27-14BB4E80F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库布里克生平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——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崭露头角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A34FA-DC5C-DA4D-A5E1-203D2B01A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26" y="609600"/>
            <a:ext cx="10131425" cy="3649133"/>
          </a:xfrm>
        </p:spPr>
        <p:txBody>
          <a:bodyPr/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1960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年拍摄环球发行的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斯巴达克斯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1962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年拍摄纳博科夫小说改编的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洛丽塔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，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引起广泛争议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395F1-8834-6A49-A864-8A6D2CAC9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401" y="3023461"/>
            <a:ext cx="5112718" cy="3834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0B8F61-976C-264E-960A-E76A367C8B17}"/>
              </a:ext>
            </a:extLst>
          </p:cNvPr>
          <p:cNvSpPr txBox="1"/>
          <p:nvPr/>
        </p:nvSpPr>
        <p:spPr>
          <a:xfrm>
            <a:off x="7919634" y="648866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洛丽塔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首映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88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0857-FA10-E148-8120-5B754332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</a:t>
            </a:r>
            <a:r>
              <a:rPr lang="zh-CN" altLang="en-US" dirty="0"/>
              <a:t>作品序列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13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部长片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A24FD-9C8D-0044-B7DD-E0320F625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08327"/>
            <a:ext cx="10131425" cy="4338246"/>
          </a:xfrm>
        </p:spPr>
        <p:txBody>
          <a:bodyPr>
            <a:noAutofit/>
          </a:bodyPr>
          <a:lstStyle/>
          <a:p>
            <a:r>
              <a:rPr lang="en-US" altLang="zh-CN" sz="1400" dirty="0"/>
              <a:t>《</a:t>
            </a:r>
            <a:r>
              <a:rPr lang="zh-CN" altLang="en-US" sz="1400" dirty="0"/>
              <a:t>恐惧与欲望</a:t>
            </a:r>
            <a:r>
              <a:rPr lang="en-US" altLang="zh-CN" sz="1400" dirty="0"/>
              <a:t>》</a:t>
            </a:r>
            <a:r>
              <a:rPr lang="en-GB" sz="1400" i="1" dirty="0"/>
              <a:t>Fear and Desire</a:t>
            </a:r>
            <a:r>
              <a:rPr lang="zh-CN" altLang="en-US" sz="1400" dirty="0"/>
              <a:t>（</a:t>
            </a:r>
            <a:r>
              <a:rPr lang="en-GB" sz="1400" dirty="0"/>
              <a:t>1953</a:t>
            </a:r>
            <a:r>
              <a:rPr lang="zh-CN" altLang="en-US" sz="1400" dirty="0"/>
              <a:t>）</a:t>
            </a:r>
            <a:endParaRPr lang="en-GB" sz="1400" dirty="0"/>
          </a:p>
          <a:p>
            <a:r>
              <a:rPr lang="en-US" altLang="zh-CN" sz="1400" dirty="0"/>
              <a:t>《</a:t>
            </a:r>
            <a:r>
              <a:rPr lang="zh-CN" altLang="en-US" sz="1400" dirty="0"/>
              <a:t>杀手之吻</a:t>
            </a:r>
            <a:r>
              <a:rPr lang="en-US" altLang="zh-CN" sz="1400" dirty="0"/>
              <a:t>》</a:t>
            </a:r>
            <a:r>
              <a:rPr lang="en-GB" sz="1400" i="1" dirty="0"/>
              <a:t>Killers’ Kiss</a:t>
            </a:r>
            <a:r>
              <a:rPr lang="zh-CN" altLang="en-US" sz="1400" dirty="0"/>
              <a:t>（</a:t>
            </a:r>
            <a:r>
              <a:rPr lang="en-GB" sz="1400" dirty="0"/>
              <a:t>1955</a:t>
            </a:r>
            <a:r>
              <a:rPr lang="zh-CN" altLang="en-US" sz="1400" dirty="0"/>
              <a:t>）</a:t>
            </a:r>
            <a:endParaRPr lang="en-GB" sz="1400" dirty="0"/>
          </a:p>
          <a:p>
            <a:r>
              <a:rPr lang="en-US" altLang="zh-CN" sz="1400" dirty="0"/>
              <a:t>《</a:t>
            </a:r>
            <a:r>
              <a:rPr lang="zh-CN" altLang="en-US" sz="1400" dirty="0"/>
              <a:t>杀手</a:t>
            </a:r>
            <a:r>
              <a:rPr lang="en-US" altLang="zh-CN" sz="1400" dirty="0"/>
              <a:t>》</a:t>
            </a:r>
            <a:r>
              <a:rPr lang="en-GB" sz="1400" i="1" dirty="0"/>
              <a:t>The Killing</a:t>
            </a:r>
            <a:r>
              <a:rPr lang="zh-CN" altLang="en-US" sz="1400" dirty="0"/>
              <a:t>（</a:t>
            </a:r>
            <a:r>
              <a:rPr lang="en-GB" sz="1400" dirty="0"/>
              <a:t>1956</a:t>
            </a:r>
            <a:r>
              <a:rPr lang="zh-CN" altLang="en-US" sz="1400" dirty="0"/>
              <a:t>）</a:t>
            </a:r>
            <a:endParaRPr lang="en-GB" sz="1400" dirty="0"/>
          </a:p>
          <a:p>
            <a:r>
              <a:rPr lang="en-US" altLang="zh-CN" sz="1400" dirty="0"/>
              <a:t>《</a:t>
            </a:r>
            <a:r>
              <a:rPr lang="zh-CN" altLang="en-US" sz="1400" dirty="0"/>
              <a:t>光荣之路</a:t>
            </a:r>
            <a:r>
              <a:rPr lang="en-US" altLang="zh-CN" sz="1400" dirty="0"/>
              <a:t>》</a:t>
            </a:r>
            <a:r>
              <a:rPr lang="en-GB" sz="1400" i="1" dirty="0"/>
              <a:t>Paths of Glory</a:t>
            </a:r>
            <a:r>
              <a:rPr lang="zh-CN" altLang="en-US" sz="1400" dirty="0"/>
              <a:t>（</a:t>
            </a:r>
            <a:r>
              <a:rPr lang="en-GB" sz="1400" dirty="0"/>
              <a:t>1957</a:t>
            </a:r>
            <a:r>
              <a:rPr lang="zh-CN" altLang="en-US" sz="1400" dirty="0"/>
              <a:t>）</a:t>
            </a:r>
            <a:endParaRPr lang="en-GB" sz="1400" dirty="0"/>
          </a:p>
          <a:p>
            <a:r>
              <a:rPr lang="en-US" altLang="zh-CN" sz="1400" dirty="0"/>
              <a:t>《</a:t>
            </a:r>
            <a:r>
              <a:rPr lang="zh-CN" altLang="en-US" sz="1400" dirty="0"/>
              <a:t>斯巴达克斯</a:t>
            </a:r>
            <a:r>
              <a:rPr lang="en-US" altLang="zh-CN" sz="1400" dirty="0"/>
              <a:t>》</a:t>
            </a:r>
            <a:r>
              <a:rPr lang="en-US" sz="1400" i="1" dirty="0" err="1"/>
              <a:t>Spatacus</a:t>
            </a:r>
            <a:r>
              <a:rPr lang="zh-CN" altLang="en-US" sz="1400" dirty="0"/>
              <a:t>（</a:t>
            </a:r>
            <a:r>
              <a:rPr lang="en-US" sz="1400" dirty="0"/>
              <a:t>1960</a:t>
            </a:r>
            <a:r>
              <a:rPr lang="zh-CN" altLang="en-US" sz="1400" dirty="0"/>
              <a:t>）</a:t>
            </a:r>
            <a:endParaRPr lang="en-GB" sz="1400" dirty="0"/>
          </a:p>
          <a:p>
            <a:r>
              <a:rPr lang="en-US" altLang="zh-CN" sz="1400" dirty="0"/>
              <a:t>《</a:t>
            </a:r>
            <a:r>
              <a:rPr lang="zh-CN" altLang="en-US" sz="1400" dirty="0"/>
              <a:t>洛丽塔</a:t>
            </a:r>
            <a:r>
              <a:rPr lang="en-US" altLang="zh-CN" sz="1400" dirty="0"/>
              <a:t>》</a:t>
            </a:r>
            <a:r>
              <a:rPr lang="en-GB" sz="1400" i="1" dirty="0"/>
              <a:t>Lolita</a:t>
            </a:r>
            <a:r>
              <a:rPr lang="zh-CN" altLang="en-US" sz="1400" dirty="0"/>
              <a:t>（</a:t>
            </a:r>
            <a:r>
              <a:rPr lang="en-GB" sz="1400" dirty="0"/>
              <a:t>1962</a:t>
            </a:r>
            <a:r>
              <a:rPr lang="zh-CN" altLang="en-US" sz="1400" dirty="0"/>
              <a:t>）</a:t>
            </a:r>
            <a:endParaRPr lang="en-GB" sz="1400" dirty="0"/>
          </a:p>
          <a:p>
            <a:r>
              <a:rPr lang="en-US" altLang="zh-CN" sz="1400" dirty="0"/>
              <a:t>《</a:t>
            </a:r>
            <a:r>
              <a:rPr lang="zh-CN" altLang="en-US" sz="1400" dirty="0"/>
              <a:t>奇爱博士</a:t>
            </a:r>
            <a:r>
              <a:rPr lang="en-US" altLang="zh-CN" sz="1400" dirty="0"/>
              <a:t>》</a:t>
            </a:r>
            <a:r>
              <a:rPr lang="en-GB" sz="1400" i="1" dirty="0" err="1"/>
              <a:t>Dr.</a:t>
            </a:r>
            <a:r>
              <a:rPr lang="en-GB" sz="1400" i="1" dirty="0"/>
              <a:t> Strangelove or: How I Learned to Stop Worrying and Love the Bomb</a:t>
            </a:r>
            <a:r>
              <a:rPr lang="zh-CN" altLang="en-US" sz="1400" dirty="0"/>
              <a:t>（</a:t>
            </a:r>
            <a:r>
              <a:rPr lang="en-GB" sz="1400" dirty="0"/>
              <a:t>1964</a:t>
            </a:r>
            <a:r>
              <a:rPr lang="zh-CN" altLang="en-US" sz="1400" dirty="0"/>
              <a:t>）</a:t>
            </a:r>
            <a:endParaRPr lang="en-GB" sz="1400" dirty="0"/>
          </a:p>
          <a:p>
            <a:r>
              <a:rPr lang="en-US" altLang="zh-CN" sz="1400" dirty="0"/>
              <a:t>《</a:t>
            </a:r>
            <a:r>
              <a:rPr lang="en-GB" sz="1400" dirty="0"/>
              <a:t>2001</a:t>
            </a:r>
            <a:r>
              <a:rPr lang="zh-CN" altLang="en-US" sz="1400" dirty="0"/>
              <a:t>：太空漫游</a:t>
            </a:r>
            <a:r>
              <a:rPr lang="en-US" altLang="zh-CN" sz="1400" dirty="0"/>
              <a:t>》</a:t>
            </a:r>
            <a:r>
              <a:rPr lang="en-GB" sz="1400" i="1" dirty="0"/>
              <a:t>2001: A Space Odyssey</a:t>
            </a:r>
            <a:r>
              <a:rPr lang="zh-CN" altLang="en-US" sz="1400" dirty="0"/>
              <a:t>（</a:t>
            </a:r>
            <a:r>
              <a:rPr lang="en-GB" sz="1400" dirty="0"/>
              <a:t>1968</a:t>
            </a:r>
            <a:r>
              <a:rPr lang="zh-CN" altLang="en-US" sz="1400" dirty="0"/>
              <a:t>）</a:t>
            </a:r>
            <a:endParaRPr lang="en-GB" sz="1400" dirty="0"/>
          </a:p>
          <a:p>
            <a:r>
              <a:rPr lang="en-US" altLang="zh-CN" sz="1400" dirty="0"/>
              <a:t>《</a:t>
            </a:r>
            <a:r>
              <a:rPr lang="zh-CN" altLang="en-US" sz="1400" dirty="0"/>
              <a:t>发条橙</a:t>
            </a:r>
            <a:r>
              <a:rPr lang="en-US" altLang="zh-CN" sz="1400" dirty="0"/>
              <a:t>》</a:t>
            </a:r>
            <a:r>
              <a:rPr lang="en-GB" sz="1400" i="1" dirty="0"/>
              <a:t>A Clockwork Orange</a:t>
            </a:r>
            <a:r>
              <a:rPr lang="zh-CN" altLang="en-US" sz="1400" dirty="0"/>
              <a:t>（</a:t>
            </a:r>
            <a:r>
              <a:rPr lang="en-GB" sz="1400" dirty="0"/>
              <a:t>1971</a:t>
            </a:r>
            <a:r>
              <a:rPr lang="zh-CN" altLang="en-US" sz="1400" dirty="0"/>
              <a:t>）</a:t>
            </a:r>
            <a:endParaRPr lang="en-GB" sz="1400" dirty="0"/>
          </a:p>
          <a:p>
            <a:r>
              <a:rPr lang="en-US" altLang="zh-CN" sz="1400" dirty="0"/>
              <a:t>《</a:t>
            </a:r>
            <a:r>
              <a:rPr lang="zh-CN" altLang="en-US" sz="1400" dirty="0"/>
              <a:t>巴里</a:t>
            </a:r>
            <a:r>
              <a:rPr lang="en-US" altLang="zh-CN" sz="1400" dirty="0"/>
              <a:t>·</a:t>
            </a:r>
            <a:r>
              <a:rPr lang="zh-CN" altLang="en-US" sz="1400" dirty="0"/>
              <a:t>林登</a:t>
            </a:r>
            <a:r>
              <a:rPr lang="en-US" altLang="zh-CN" sz="1400" dirty="0"/>
              <a:t>》</a:t>
            </a:r>
            <a:r>
              <a:rPr lang="en-GB" sz="1400" i="1" dirty="0"/>
              <a:t>Barry </a:t>
            </a:r>
            <a:r>
              <a:rPr lang="en-GB" sz="1400" i="1" dirty="0" err="1"/>
              <a:t>Lydon</a:t>
            </a:r>
            <a:r>
              <a:rPr lang="zh-CN" altLang="en-US" sz="1400" dirty="0"/>
              <a:t>（</a:t>
            </a:r>
            <a:r>
              <a:rPr lang="en-GB" sz="1400" dirty="0"/>
              <a:t>1975</a:t>
            </a:r>
            <a:r>
              <a:rPr lang="zh-CN" altLang="en-US" sz="1400" dirty="0"/>
              <a:t>）</a:t>
            </a:r>
            <a:endParaRPr lang="en-GB" sz="1400" dirty="0"/>
          </a:p>
          <a:p>
            <a:r>
              <a:rPr lang="en-US" altLang="zh-CN" sz="1400" dirty="0"/>
              <a:t>《</a:t>
            </a:r>
            <a:r>
              <a:rPr lang="zh-CN" altLang="en-US" sz="1400" dirty="0"/>
              <a:t>闪灵</a:t>
            </a:r>
            <a:r>
              <a:rPr lang="en-US" altLang="zh-CN" sz="1400" dirty="0"/>
              <a:t>》</a:t>
            </a:r>
            <a:r>
              <a:rPr lang="en-GB" sz="1400" i="1" dirty="0"/>
              <a:t>The Shining</a:t>
            </a:r>
            <a:r>
              <a:rPr lang="zh-CN" altLang="en-US" sz="1400" dirty="0"/>
              <a:t>（</a:t>
            </a:r>
            <a:r>
              <a:rPr lang="en-GB" sz="1400" dirty="0"/>
              <a:t>1980</a:t>
            </a:r>
            <a:r>
              <a:rPr lang="zh-CN" altLang="en-US" sz="1400" dirty="0"/>
              <a:t>）</a:t>
            </a:r>
            <a:endParaRPr lang="en-GB" sz="1400" dirty="0"/>
          </a:p>
          <a:p>
            <a:r>
              <a:rPr lang="en-US" altLang="zh-CN" sz="1400" dirty="0"/>
              <a:t>《</a:t>
            </a:r>
            <a:r>
              <a:rPr lang="zh-CN" altLang="en-US" sz="1400" dirty="0"/>
              <a:t>全金属外壳</a:t>
            </a:r>
            <a:r>
              <a:rPr lang="en-US" altLang="zh-CN" sz="1400" dirty="0"/>
              <a:t>》</a:t>
            </a:r>
            <a:r>
              <a:rPr lang="en-GB" sz="1400" i="1" dirty="0"/>
              <a:t>Full Metal Jacket</a:t>
            </a:r>
            <a:r>
              <a:rPr lang="zh-CN" altLang="en-US" sz="1400" dirty="0"/>
              <a:t>（</a:t>
            </a:r>
            <a:r>
              <a:rPr lang="en-GB" sz="1400" dirty="0"/>
              <a:t>1987</a:t>
            </a:r>
            <a:r>
              <a:rPr lang="zh-CN" altLang="en-US" sz="1400" dirty="0"/>
              <a:t>）</a:t>
            </a:r>
            <a:endParaRPr lang="en-GB" sz="1400" dirty="0"/>
          </a:p>
          <a:p>
            <a:r>
              <a:rPr lang="en-US" altLang="zh-CN" sz="1400" dirty="0"/>
              <a:t>《</a:t>
            </a:r>
            <a:r>
              <a:rPr lang="zh-CN" altLang="en-US" sz="1400" dirty="0"/>
              <a:t>大开眼戒</a:t>
            </a:r>
            <a:r>
              <a:rPr lang="en-US" altLang="zh-CN" sz="1400" dirty="0"/>
              <a:t>》</a:t>
            </a:r>
            <a:r>
              <a:rPr lang="en-GB" sz="1400" i="1" dirty="0"/>
              <a:t>Eyes Wide Shut</a:t>
            </a:r>
            <a:r>
              <a:rPr lang="zh-CN" altLang="en-US" sz="1400" dirty="0"/>
              <a:t>（</a:t>
            </a:r>
            <a:r>
              <a:rPr lang="en-GB" sz="1400" dirty="0"/>
              <a:t>1999</a:t>
            </a:r>
            <a:r>
              <a:rPr lang="zh-CN" altLang="en-US" sz="1400" dirty="0"/>
              <a:t>）</a:t>
            </a:r>
            <a:endParaRPr lang="en-GB" sz="1400" dirty="0"/>
          </a:p>
          <a:p>
            <a:endParaRPr lang="en-US" sz="140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866061B7-11F7-9F4C-A592-C536933F9605}"/>
              </a:ext>
            </a:extLst>
          </p:cNvPr>
          <p:cNvSpPr/>
          <p:nvPr/>
        </p:nvSpPr>
        <p:spPr>
          <a:xfrm>
            <a:off x="4163392" y="2208327"/>
            <a:ext cx="98728" cy="32283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4373C-9B4C-4644-BCAD-F6C24FEC89FD}"/>
              </a:ext>
            </a:extLst>
          </p:cNvPr>
          <p:cNvSpPr txBox="1"/>
          <p:nvPr/>
        </p:nvSpPr>
        <p:spPr>
          <a:xfrm>
            <a:off x="4262120" y="218508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latin typeface="Songti TC" panose="02010600040101010101" pitchFamily="2" charset="-120"/>
                <a:ea typeface="Songti TC" panose="02010600040101010101" pitchFamily="2" charset="-120"/>
              </a:rPr>
              <a:t>早期剧情片探索</a:t>
            </a:r>
            <a:endParaRPr lang="en-US" b="1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A7C3F-978D-2243-8563-020CE907B05B}"/>
              </a:ext>
            </a:extLst>
          </p:cNvPr>
          <p:cNvSpPr txBox="1"/>
          <p:nvPr/>
        </p:nvSpPr>
        <p:spPr>
          <a:xfrm>
            <a:off x="4274217" y="321046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latin typeface="Songti TC" panose="02010600040101010101" pitchFamily="2" charset="-120"/>
                <a:ea typeface="Songti TC" panose="02010600040101010101" pitchFamily="2" charset="-120"/>
              </a:rPr>
              <a:t>崭露头角阶段</a:t>
            </a:r>
            <a:endParaRPr lang="en-US" b="1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47E962F0-F542-EA4B-A507-914BACD55F84}"/>
              </a:ext>
            </a:extLst>
          </p:cNvPr>
          <p:cNvSpPr/>
          <p:nvPr/>
        </p:nvSpPr>
        <p:spPr>
          <a:xfrm>
            <a:off x="4163392" y="2810933"/>
            <a:ext cx="49364" cy="11684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834F5844-CD64-E248-8999-7F4F647CDCEA}"/>
              </a:ext>
            </a:extLst>
          </p:cNvPr>
          <p:cNvSpPr/>
          <p:nvPr/>
        </p:nvSpPr>
        <p:spPr>
          <a:xfrm>
            <a:off x="7992533" y="4233333"/>
            <a:ext cx="67734" cy="643467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38924096-54CB-734E-9475-24706F774BBA}"/>
              </a:ext>
            </a:extLst>
          </p:cNvPr>
          <p:cNvSpPr/>
          <p:nvPr/>
        </p:nvSpPr>
        <p:spPr>
          <a:xfrm>
            <a:off x="4262120" y="5266267"/>
            <a:ext cx="45719" cy="1117600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5D4931-7A25-754B-A1BA-CC64EC4A3B14}"/>
              </a:ext>
            </a:extLst>
          </p:cNvPr>
          <p:cNvSpPr txBox="1"/>
          <p:nvPr/>
        </p:nvSpPr>
        <p:spPr>
          <a:xfrm>
            <a:off x="8099918" y="43704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latin typeface="Songti TC" panose="02010600040101010101" pitchFamily="2" charset="-120"/>
                <a:ea typeface="Songti TC" panose="02010600040101010101" pitchFamily="2" charset="-120"/>
              </a:rPr>
              <a:t>未来三部曲</a:t>
            </a:r>
            <a:endParaRPr lang="en-US" b="1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2652B8-4BE0-E840-9C57-F6E04A009D32}"/>
              </a:ext>
            </a:extLst>
          </p:cNvPr>
          <p:cNvSpPr txBox="1"/>
          <p:nvPr/>
        </p:nvSpPr>
        <p:spPr>
          <a:xfrm>
            <a:off x="4377536" y="5640401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>
                <a:latin typeface="Songti TC" panose="02010600040101010101" pitchFamily="2" charset="-120"/>
                <a:ea typeface="Songti TC" panose="02010600040101010101" pitchFamily="2" charset="-120"/>
              </a:rPr>
              <a:t>后期类型拓展</a:t>
            </a:r>
            <a:endParaRPr lang="en-US" b="1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DFB637-76C5-E243-AD1D-6B2B9F4E4F71}"/>
              </a:ext>
            </a:extLst>
          </p:cNvPr>
          <p:cNvSpPr/>
          <p:nvPr/>
        </p:nvSpPr>
        <p:spPr>
          <a:xfrm>
            <a:off x="7586203" y="452142"/>
            <a:ext cx="4014061" cy="189148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>
                <a:latin typeface="Songti TC" panose="02010600040101010101" pitchFamily="2" charset="-120"/>
                <a:ea typeface="Songti TC" panose="02010600040101010101" pitchFamily="2" charset="-120"/>
              </a:rPr>
              <a:t>初期三部短片</a:t>
            </a:r>
            <a:r>
              <a:rPr lang="zh-CN" altLang="en-US" b="1" dirty="0">
                <a:latin typeface="Songti TC" panose="02010600040101010101" pitchFamily="2" charset="-120"/>
                <a:ea typeface="Songti TC" panose="02010600040101010101" pitchFamily="2" charset="-120"/>
              </a:rPr>
              <a:t>：</a:t>
            </a:r>
            <a:endParaRPr lang="en-GB" altLang="zh-CN" b="1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endParaRPr lang="en-GB" altLang="zh-CN" b="1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拳赛之日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Day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of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the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Fight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1951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GB" altLang="zh-CN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飞翔的牧师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Flying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Padre: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An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RKO-</a:t>
            </a:r>
            <a:r>
              <a:rPr lang="en-US" altLang="zh-CN" i="1" dirty="0" err="1">
                <a:latin typeface="Songti TC" panose="02010600040101010101" pitchFamily="2" charset="-120"/>
                <a:ea typeface="Songti TC" panose="02010600040101010101" pitchFamily="2" charset="-120"/>
              </a:rPr>
              <a:t>Pathe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 err="1">
                <a:latin typeface="Songti TC" panose="02010600040101010101" pitchFamily="2" charset="-120"/>
                <a:ea typeface="Songti TC" panose="02010600040101010101" pitchFamily="2" charset="-120"/>
              </a:rPr>
              <a:t>Screenliner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1951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GB" altLang="zh-CN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海员们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The</a:t>
            </a:r>
            <a:r>
              <a:rPr lang="zh-CN" altLang="en-US" i="1" dirty="0"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en-US" altLang="zh-CN" i="1" dirty="0">
                <a:latin typeface="Songti TC" panose="02010600040101010101" pitchFamily="2" charset="-120"/>
                <a:ea typeface="Songti TC" panose="02010600040101010101" pitchFamily="2" charset="-120"/>
              </a:rPr>
              <a:t>Seafarers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（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1953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）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39415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E37E47-0A96-1A46-B987-DEF999482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库布里克的电影语言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——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配乐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6F5FC9-5D4E-124E-82A9-6A68D9FA03CE}"/>
              </a:ext>
            </a:extLst>
          </p:cNvPr>
          <p:cNvSpPr/>
          <p:nvPr/>
        </p:nvSpPr>
        <p:spPr>
          <a:xfrm>
            <a:off x="805159" y="5894544"/>
            <a:ext cx="4946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https://www.youtube.com/watch?v=ypEaGQb6dJk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E8A6B6-58C5-CF4B-929A-A195BFFFE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1906291"/>
            <a:ext cx="6571281" cy="3696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6A2560-C5D7-DD40-920C-8EC51077B3B2}"/>
              </a:ext>
            </a:extLst>
          </p:cNvPr>
          <p:cNvSpPr txBox="1"/>
          <p:nvPr/>
        </p:nvSpPr>
        <p:spPr>
          <a:xfrm>
            <a:off x="7257082" y="4956306"/>
            <a:ext cx="2236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《2001</a:t>
            </a:r>
            <a:r>
              <a:rPr lang="zh-CN" altLang="en-US" dirty="0">
                <a:latin typeface="Songti TC" panose="02010600040101010101" pitchFamily="2" charset="-120"/>
                <a:ea typeface="Songti TC" panose="02010600040101010101" pitchFamily="2" charset="-120"/>
              </a:rPr>
              <a:t>：</a:t>
            </a:r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太空漫游</a:t>
            </a:r>
            <a:r>
              <a:rPr lang="en-US" altLang="zh-CN" dirty="0">
                <a:latin typeface="Songti TC" panose="02010600040101010101" pitchFamily="2" charset="-120"/>
                <a:ea typeface="Songti TC" panose="02010600040101010101" pitchFamily="2" charset="-120"/>
              </a:rPr>
              <a:t>》</a:t>
            </a:r>
            <a:endParaRPr lang="en-GB" altLang="zh-CN" dirty="0"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algn="ctr"/>
            <a:r>
              <a:rPr lang="ja-JP" altLang="en-US">
                <a:latin typeface="Songti TC" panose="02010600040101010101" pitchFamily="2" charset="-120"/>
                <a:ea typeface="Songti TC" panose="02010600040101010101" pitchFamily="2" charset="-120"/>
              </a:rPr>
              <a:t>声画不对位</a:t>
            </a:r>
            <a:endParaRPr lang="en-US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49434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1468</TotalTime>
  <Words>1062</Words>
  <Application>Microsoft Macintosh PowerPoint</Application>
  <PresentationFormat>Widescreen</PresentationFormat>
  <Paragraphs>118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宋体</vt:lpstr>
      <vt:lpstr>Songti TC</vt:lpstr>
      <vt:lpstr>Arial</vt:lpstr>
      <vt:lpstr>Calibri</vt:lpstr>
      <vt:lpstr>Calibri Light</vt:lpstr>
      <vt:lpstr>Times New Roman</vt:lpstr>
      <vt:lpstr>Celestial</vt:lpstr>
      <vt:lpstr>大师中的大师—— Stanley Kubrick</vt:lpstr>
      <vt:lpstr>PowerPoint Presentation</vt:lpstr>
      <vt:lpstr>库布里克生平——童年</vt:lpstr>
      <vt:lpstr>PowerPoint Presentation</vt:lpstr>
      <vt:lpstr>PowerPoint Presentation</vt:lpstr>
      <vt:lpstr>库布里克生平——早期纪录短片</vt:lpstr>
      <vt:lpstr>库布里克生平——崭露头角</vt:lpstr>
      <vt:lpstr>库布里克作品序列（13部长片）</vt:lpstr>
      <vt:lpstr>库布里克的电影语言——配乐</vt:lpstr>
      <vt:lpstr>库布里克的电影语言——配乐</vt:lpstr>
      <vt:lpstr>库布里克的电影语言——布光</vt:lpstr>
      <vt:lpstr>库布里克的电影语言——构图</vt:lpstr>
      <vt:lpstr>库布里克的电影语言——剪辑</vt:lpstr>
      <vt:lpstr>库布里克——一个电影上的完美主义者</vt:lpstr>
      <vt:lpstr>解读库布里克：性、暴力、未知</vt:lpstr>
      <vt:lpstr>《大开眼戒》：中产阶级误入上流社会的恐惧</vt:lpstr>
      <vt:lpstr>怪异的性意象</vt:lpstr>
      <vt:lpstr>《闪灵》对大屠杀的隐喻 与阿波罗登月的秘密</vt:lpstr>
      <vt:lpstr>PowerPoint Presentation</vt:lpstr>
      <vt:lpstr>PowerPoint Presentation</vt:lpstr>
      <vt:lpstr>《2001：太空漫游》中的生殖想象</vt:lpstr>
      <vt:lpstr>反对学术阐释的库布里克</vt:lpstr>
      <vt:lpstr>库布里克的未完成项目</vt:lpstr>
      <vt:lpstr>了解更多关于库布里克</vt:lpstr>
      <vt:lpstr>UAL Kubrick Archive</vt:lpstr>
      <vt:lpstr>库布里克的遗产：流行文化中的库布里克</vt:lpstr>
      <vt:lpstr>库布里克的遗产：流行文化中的库布里克</vt:lpstr>
      <vt:lpstr>Kubrick’s Speech (1998)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大师中的大师—— Stanley Kubrick</dc:title>
  <dc:creator>office2016mac11746</dc:creator>
  <cp:lastModifiedBy>office2016mac11746</cp:lastModifiedBy>
  <cp:revision>63</cp:revision>
  <dcterms:created xsi:type="dcterms:W3CDTF">2019-05-03T10:39:29Z</dcterms:created>
  <dcterms:modified xsi:type="dcterms:W3CDTF">2019-05-04T11:08:22Z</dcterms:modified>
</cp:coreProperties>
</file>