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3"/>
    <p:sldId id="257" r:id="rId4"/>
    <p:sldId id="258" r:id="rId5"/>
    <p:sldId id="262" r:id="rId6"/>
    <p:sldId id="259" r:id="rId7"/>
    <p:sldId id="260" r:id="rId9"/>
    <p:sldId id="261" r:id="rId10"/>
    <p:sldId id="303"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p:txBody>
      </p:sp>
      <p:sp>
        <p:nvSpPr>
          <p:cNvPr id="119" name="Shape 119"/>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p:txBody>
      </p:sp>
      <p:sp>
        <p:nvSpPr>
          <p:cNvPr id="140" name="Shape 140"/>
          <p:cNvSpPr/>
          <p:nvPr>
            <p:ph type="body" sz="quarter" idx="1"/>
          </p:nvPr>
        </p:nvSpPr>
        <p:spPr>
          <a:prstGeom prst="rect">
            <a:avLst/>
          </a:prstGeom>
        </p:spPr>
        <p:txBody>
          <a:bodyPr/>
          <a:lstStyle/>
          <a:p>
            <a:r>
              <a:t>1.潜在祖先  3. 印尼小岛  4.匠人 （北京猿人等）  5.傍人  6.海德堡人 (尼安德特人祖先）  7.尼安德特人 （欧洲人)</a:t>
            </a:r>
          </a:p>
          <a:p>
            <a:r>
              <a:t>除了非洲现代人，其他都是尼安德特人与智人的混血</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p:txBody>
      </p:sp>
      <p:sp>
        <p:nvSpPr>
          <p:cNvPr id="235" name="Shape 235"/>
          <p:cNvSpPr/>
          <p:nvPr>
            <p:ph type="body" sz="quarter" idx="1"/>
          </p:nvPr>
        </p:nvSpPr>
        <p:spPr>
          <a:prstGeom prst="rect">
            <a:avLst/>
          </a:prstGeom>
        </p:spPr>
        <p:txBody>
          <a:bodyPr/>
          <a:lstStyle/>
          <a:p>
            <a:r>
              <a:t>从那时起，世界总人口长期停滞在一百万左右，大家都通过</a:t>
            </a:r>
            <a:r>
              <a:rPr u="sng">
                <a:solidFill>
                  <a:srgbClr val="0563C1"/>
                </a:solidFill>
                <a:uFill>
                  <a:solidFill>
                    <a:srgbClr val="0563C1"/>
                  </a:solidFill>
                </a:uFill>
              </a:rPr>
              <a:t>狩猎采集</a:t>
            </a:r>
            <a:r>
              <a:t>为生，而这种生存方法使得人口没有条件快速增长。这一状况一直持续到公元前一万一千年，人们开始发展</a:t>
            </a:r>
            <a:r>
              <a:rPr u="sng">
                <a:solidFill>
                  <a:srgbClr val="0563C1"/>
                </a:solidFill>
                <a:uFill>
                  <a:solidFill>
                    <a:srgbClr val="0563C1"/>
                  </a:solidFill>
                </a:uFill>
              </a:rPr>
              <a:t>农业</a:t>
            </a:r>
            <a:r>
              <a:t>为止。在此之前，世界人口从未超过1,500万人。</a:t>
            </a:r>
            <a:r>
              <a:rPr u="sng" baseline="30000">
                <a:solidFill>
                  <a:srgbClr val="0563C1"/>
                </a:solidFill>
                <a:uFill>
                  <a:solidFill>
                    <a:srgbClr val="0563C1"/>
                  </a:solidFill>
                </a:uFill>
              </a:rPr>
              <a:t>[22]</a:t>
            </a:r>
            <a:endParaRPr u="sng" baseline="30000">
              <a:solidFill>
                <a:srgbClr val="0563C1"/>
              </a:solidFill>
              <a:uFill>
                <a:solidFill>
                  <a:srgbClr val="0563C1"/>
                </a:solidFill>
              </a:uFill>
            </a:endParaRPr>
          </a:p>
          <a:p>
            <a:r>
              <a:t>当人们开始大规模发展农业后，世界人口增长速度有所加快。公元前8000年全世界有人口五百万人；公元1年全世界有大约两亿人；</a:t>
            </a:r>
            <a:r>
              <a:rPr u="sng" baseline="30000">
                <a:solidFill>
                  <a:srgbClr val="0563C1"/>
                </a:solidFill>
                <a:uFill>
                  <a:solidFill>
                    <a:srgbClr val="0563C1"/>
                  </a:solidFill>
                </a:uFill>
              </a:rPr>
              <a:t>[23]</a:t>
            </a:r>
            <a:r>
              <a:t>而到公元4世纪，光</a:t>
            </a:r>
            <a:r>
              <a:rPr u="sng">
                <a:solidFill>
                  <a:srgbClr val="0563C1"/>
                </a:solidFill>
                <a:uFill>
                  <a:solidFill>
                    <a:srgbClr val="0563C1"/>
                  </a:solidFill>
                </a:uFill>
              </a:rPr>
              <a:t>罗马帝国</a:t>
            </a:r>
            <a:r>
              <a:t>就居住有大约五千万人以上。</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p:txBody>
      </p:sp>
      <p:sp>
        <p:nvSpPr>
          <p:cNvPr id="240" name="Shape 240"/>
          <p:cNvSpPr/>
          <p:nvPr>
            <p:ph type="body" sz="quarter" idx="1"/>
          </p:nvPr>
        </p:nvSpPr>
        <p:spPr>
          <a:prstGeom prst="rect">
            <a:avLst/>
          </a:prstGeom>
        </p:spPr>
        <p:txBody>
          <a:bodyPr/>
          <a:lstStyle/>
          <a:p>
            <a:r>
              <a:t>7500万死亡，相当于40-60%的人口</a:t>
            </a:r>
          </a:p>
          <a:p/>
          <a:p>
            <a:r>
              <a:t>我们看到的文艺复兴时期的，无论银行业的悄然崛起（刺激人的贪婪），一丝不挂的视觉艺术（唤醒人的肉体欲望），还是绘画与建筑中强烈的透视效果（肯定人对自然的认知与模仿的能力），都是为了告诉那个在耶稣的「天国」门口徘徊了千年的「蠢人」，「现在是时候把世界从主的手里交还给你了」。文艺复兴通过一种看上去甚至可以称得上是离经叛道的前卫方式，通过一批掌握跨领域知识的复合人才（当时被称为「文艺复兴人」），将欧洲这片大陆交回到生活在那里的活生生的人的手里。而这一批打开新世界大门的「使徒」（比如达芬奇，据称他几乎涉猎除神学以外当时全部已发现的学科且均有成就）所运用的知识，几乎全部来自于中世纪之前的世界。也就是说，文艺复兴之后的历史学所谓「近代的西方」时期，欧洲的人们就不像以前那样天天只是忧心忡忡地担心自己上不了天堂而不停忏悔和赎罪了。他们更关心「过几天的歌剧表演是不是能让自己陶醉其中」，「家里是不是该添上一副描绘自己的侧身肖像」，「养的熊孩子是不是今天又没有乖乖地去修道院改造成的学堂里好好听课」，以及「自己存钱的银行是不是有利息变化」之类的问题了。文艺复兴之后的欧洲不再是主的天国，而是「人」的乐土，一切遵循「以人为尺度，去丈量世界万物」。由此「人」重拾了依靠自己的信心，明确了活着的目的，最重要的是发现了「只有我们自己可以让自己的灵魂得到升华，只有我们自己可以让尘世的生活充满鲜花，也只有我们自己可以缔造出伟大的奇迹不断完成超越，让人格不断尽善尽美」。</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p:txBody>
      </p:sp>
      <p:sp>
        <p:nvSpPr>
          <p:cNvPr id="245" name="Shape 245"/>
          <p:cNvSpPr/>
          <p:nvPr>
            <p:ph type="body" sz="quarter" idx="1"/>
          </p:nvPr>
        </p:nvSpPr>
        <p:spPr>
          <a:prstGeom prst="rect">
            <a:avLst/>
          </a:prstGeom>
        </p:spPr>
        <p:txBody>
          <a:bodyPr/>
          <a:lstStyle/>
          <a:p>
            <a:r>
              <a:t>前人的著作 和思辨的逻辑</a:t>
            </a:r>
          </a:p>
          <a:p/>
          <a:p>
            <a:r>
              <a:t>实验的观察 和 数学公式</a:t>
            </a:r>
          </a:p>
          <a:p/>
          <a:p>
            <a:r>
              <a:t>联想：西部世界里的人工智能，从梦中询问创造者，最终询问自己，而获得意识。</a:t>
            </a:r>
          </a:p>
          <a:p>
            <a:r>
              <a:t>二分心智 – 左右脑互动，最终意识到是自己的声音，从而获得意识</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p:txBody>
      </p:sp>
      <p:sp>
        <p:nvSpPr>
          <p:cNvPr id="260" name="Shape 260"/>
          <p:cNvSpPr/>
          <p:nvPr>
            <p:ph type="body" sz="quarter" idx="1"/>
          </p:nvPr>
        </p:nvSpPr>
        <p:spPr>
          <a:prstGeom prst="rect">
            <a:avLst/>
          </a:prstGeom>
        </p:spPr>
        <p:txBody>
          <a:bodyPr/>
          <a:lstStyle/>
          <a:p>
            <a:r>
              <a:t>中世纪，要研究药物，需要各种资金，却不行</a:t>
            </a:r>
          </a:p>
          <a:p>
            <a:r>
              <a:t>现在，有公司，有股票，有信心，就能组织起足够的金钱</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p:txBody>
      </p:sp>
      <p:sp>
        <p:nvSpPr>
          <p:cNvPr id="271" name="Shape 271"/>
          <p:cNvSpPr/>
          <p:nvPr>
            <p:ph type="body" sz="quarter" idx="1"/>
          </p:nvPr>
        </p:nvSpPr>
        <p:spPr>
          <a:prstGeom prst="rect">
            <a:avLst/>
          </a:prstGeom>
        </p:spPr>
        <p:txBody>
          <a:bodyPr/>
          <a:lstStyle/>
          <a:p>
            <a:r>
              <a:t>一个成功律师，需要有人照顾其老人，所以雇佣了一个墨西哥移民，从而促使墨西哥gpd的增加</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p:txBody>
      </p:sp>
      <p:sp>
        <p:nvSpPr>
          <p:cNvPr id="294" name="Shape 294"/>
          <p:cNvSpPr/>
          <p:nvPr>
            <p:ph type="body" sz="quarter" idx="1"/>
          </p:nvPr>
        </p:nvSpPr>
        <p:spPr>
          <a:prstGeom prst="rect">
            <a:avLst/>
          </a:prstGeom>
        </p:spPr>
        <p:txBody>
          <a:bodyPr/>
          <a:lstStyle/>
          <a:p>
            <a:r>
              <a:t>这句话出自帕斯卡的：给时光以生命，而不是给生命以时光。(To the time to life, rather than to life in time) 是说要让活着的每时每刻都要精彩，而不是让生命虚度，随着时光衰老。</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p:txBody>
      </p:sp>
      <p:sp>
        <p:nvSpPr>
          <p:cNvPr id="311" name="Shape 311"/>
          <p:cNvSpPr/>
          <p:nvPr>
            <p:ph type="body" sz="quarter" idx="1"/>
          </p:nvPr>
        </p:nvSpPr>
        <p:spPr>
          <a:prstGeom prst="rect">
            <a:avLst/>
          </a:prstGeom>
        </p:spPr>
        <p:txBody>
          <a:bodyPr/>
          <a:lstStyle/>
          <a:p>
            <a:r>
              <a:t>1942年陕西扶风任家村出土的西周厉王时的禹鼎，其铭曰：“王乃命西六师、殷八师曰：扑伐噩侯驭方。”西周时期作为通称，师与军同。据《</a:t>
            </a:r>
            <a:r>
              <a:rPr u="sng">
                <a:solidFill>
                  <a:srgbClr val="0563C1"/>
                </a:solidFill>
                <a:uFill>
                  <a:solidFill>
                    <a:srgbClr val="0563C1"/>
                  </a:solidFill>
                </a:uFill>
              </a:rPr>
              <a:t>周礼</a:t>
            </a:r>
            <a:r>
              <a:t>·夏官》序官记载，每师(军)为12500人。铭文记述在王向西六师、殷八师发布伐噩的征令之后，于是武公乃遣禹率公戎车、徒驭伐噩并取得成功，看来武公当时应是执掌西六师与殷八师的军事首领，其官职亦当与穆公相近，极可能就是王室的大司马。</a:t>
            </a:r>
          </a:p>
          <a:p>
            <a:r>
              <a:t>《史记》公元前93年成书，总字数为533505字</a:t>
            </a:r>
          </a:p>
          <a:p>
            <a:r>
              <a:t>《三国志》公元289年成书，总字数377803字</a:t>
            </a:r>
          </a:p>
          <a:p>
            <a:r>
              <a:t>三国演义 含回目字数 734，321字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p:txBody>
      </p:sp>
      <p:sp>
        <p:nvSpPr>
          <p:cNvPr id="316" name="Shape 316"/>
          <p:cNvSpPr/>
          <p:nvPr>
            <p:ph type="body" sz="quarter" idx="1"/>
          </p:nvPr>
        </p:nvSpPr>
        <p:spPr>
          <a:prstGeom prst="rect">
            <a:avLst/>
          </a:prstGeom>
        </p:spPr>
        <p:txBody>
          <a:bodyPr/>
          <a:lstStyle/>
          <a:p>
            <a:r>
              <a:t>LinkedIn update – Amazon hire Nokia enginerrs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p:txBody>
      </p:sp>
      <p:sp>
        <p:nvSpPr>
          <p:cNvPr id="324" name="Shape 324"/>
          <p:cNvSpPr/>
          <p:nvPr>
            <p:ph type="body" sz="quarter" idx="1"/>
          </p:nvPr>
        </p:nvSpPr>
        <p:spPr>
          <a:prstGeom prst="rect">
            <a:avLst/>
          </a:prstGeom>
        </p:spPr>
        <p:txBody>
          <a:bodyPr/>
          <a:lstStyle/>
          <a:p>
            <a:r>
              <a:t>图灵测试，gay的测试</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p:txBody>
      </p:sp>
      <p:sp>
        <p:nvSpPr>
          <p:cNvPr id="150" name="Shape 150"/>
          <p:cNvSpPr/>
          <p:nvPr>
            <p:ph type="body" sz="quarter" idx="1"/>
          </p:nvPr>
        </p:nvSpPr>
        <p:spPr>
          <a:prstGeom prst="rect">
            <a:avLst/>
          </a:prstGeom>
        </p:spPr>
        <p:txBody>
          <a:bodyPr/>
          <a:lstStyle/>
          <a:p>
            <a:r>
              <a:t>猛犸，披毛犀，大角鹿，西伯利亚野牛，剑齿虎，居维象</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p:txBody>
      </p:sp>
      <p:sp>
        <p:nvSpPr>
          <p:cNvPr id="168" name="Shape 168"/>
          <p:cNvSpPr/>
          <p:nvPr>
            <p:ph type="body" sz="quarter" idx="1"/>
          </p:nvPr>
        </p:nvSpPr>
        <p:spPr>
          <a:prstGeom prst="rect">
            <a:avLst/>
          </a:prstGeom>
        </p:spPr>
        <p:txBody>
          <a:bodyPr/>
          <a:lstStyle/>
          <a:p>
            <a:r>
              <a:t>小麦，水稻，猪，鸡，狗</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p:txBody>
      </p:sp>
      <p:sp>
        <p:nvSpPr>
          <p:cNvPr id="173" name="Shape 173"/>
          <p:cNvSpPr/>
          <p:nvPr>
            <p:ph type="body" sz="quarter" idx="1"/>
          </p:nvPr>
        </p:nvSpPr>
        <p:spPr>
          <a:prstGeom prst="rect">
            <a:avLst/>
          </a:prstGeom>
        </p:spPr>
        <p:txBody>
          <a:bodyPr/>
          <a:lstStyle/>
          <a:p>
            <a:br/>
            <a:r>
              <a:t>Map of the world showing approximate centers of origin of agriculture and its spread in prehistory: the Fertile Crescent (11,000 BP), the Yangtze and Yellow River basins (9,000 BP) and the New Guinea Highlands (9,000–6,000 BP), Central Mexico (5,000–4,000 BP), Northern South America (5,000–4,000 BP), sub-Saharan Africa (5,000–4,000 BP, exact location unknown), eastern North America (4,000–3,000 BP).</a:t>
            </a:r>
            <a:r>
              <a:rPr u="sng">
                <a:solidFill>
                  <a:srgbClr val="0563C1"/>
                </a:solidFill>
                <a:uFill>
                  <a:solidFill>
                    <a:srgbClr val="0563C1"/>
                  </a:solidFill>
                </a:uFill>
              </a:rPr>
              <a:t>[11]</a:t>
            </a:r>
            <a:endParaRPr u="sng">
              <a:solidFill>
                <a:srgbClr val="0563C1"/>
              </a:solidFill>
              <a:uFill>
                <a:solidFill>
                  <a:srgbClr val="0563C1"/>
                </a:solidFill>
              </a:u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p:txBody>
      </p:sp>
      <p:sp>
        <p:nvSpPr>
          <p:cNvPr id="183" name="Shape 183"/>
          <p:cNvSpPr/>
          <p:nvPr>
            <p:ph type="body" sz="quarter" idx="1"/>
          </p:nvPr>
        </p:nvSpPr>
        <p:spPr>
          <a:prstGeom prst="rect">
            <a:avLst/>
          </a:prstGeom>
        </p:spPr>
        <p:txBody>
          <a:bodyPr/>
          <a:lstStyle/>
          <a:p>
            <a:r>
              <a:t>从那时起，世界总人口长期停滞在一百万左右，大家都通过</a:t>
            </a:r>
            <a:r>
              <a:rPr u="sng">
                <a:solidFill>
                  <a:srgbClr val="0563C1"/>
                </a:solidFill>
                <a:uFill>
                  <a:solidFill>
                    <a:srgbClr val="0563C1"/>
                  </a:solidFill>
                </a:uFill>
              </a:rPr>
              <a:t>狩猎采集</a:t>
            </a:r>
            <a:r>
              <a:t>为生，而这种生存方法使得人口没有条件快速增长。这一状况一直持续到公元前一万一千年，人们开始发展</a:t>
            </a:r>
            <a:r>
              <a:rPr u="sng">
                <a:solidFill>
                  <a:srgbClr val="0563C1"/>
                </a:solidFill>
                <a:uFill>
                  <a:solidFill>
                    <a:srgbClr val="0563C1"/>
                  </a:solidFill>
                </a:uFill>
              </a:rPr>
              <a:t>农业</a:t>
            </a:r>
            <a:r>
              <a:t>为止。在此之前，世界人口从未超过1,500万人。</a:t>
            </a:r>
            <a:r>
              <a:rPr u="sng" baseline="30000">
                <a:solidFill>
                  <a:srgbClr val="0563C1"/>
                </a:solidFill>
                <a:uFill>
                  <a:solidFill>
                    <a:srgbClr val="0563C1"/>
                  </a:solidFill>
                </a:uFill>
              </a:rPr>
              <a:t>[22]</a:t>
            </a:r>
            <a:endParaRPr u="sng" baseline="30000">
              <a:solidFill>
                <a:srgbClr val="0563C1"/>
              </a:solidFill>
              <a:uFill>
                <a:solidFill>
                  <a:srgbClr val="0563C1"/>
                </a:solidFill>
              </a:uFill>
            </a:endParaRPr>
          </a:p>
          <a:p>
            <a:r>
              <a:t>当人们开始大规模发展农业后，世界人口增长速度有所加快。公元前8000年全世界有人口五百万人；公元1年全世界有大约两亿人；</a:t>
            </a:r>
            <a:r>
              <a:rPr u="sng" baseline="30000">
                <a:solidFill>
                  <a:srgbClr val="0563C1"/>
                </a:solidFill>
                <a:uFill>
                  <a:solidFill>
                    <a:srgbClr val="0563C1"/>
                  </a:solidFill>
                </a:uFill>
              </a:rPr>
              <a:t>[23]</a:t>
            </a:r>
            <a:r>
              <a:t>而到公元4世纪，光</a:t>
            </a:r>
            <a:r>
              <a:rPr u="sng">
                <a:solidFill>
                  <a:srgbClr val="0563C1"/>
                </a:solidFill>
                <a:uFill>
                  <a:solidFill>
                    <a:srgbClr val="0563C1"/>
                  </a:solidFill>
                </a:uFill>
              </a:rPr>
              <a:t>罗马帝国</a:t>
            </a:r>
            <a:r>
              <a:t>就居住有大约五千万人以上。</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p:txBody>
      </p:sp>
      <p:sp>
        <p:nvSpPr>
          <p:cNvPr id="197" name="Shape 197"/>
          <p:cNvSpPr/>
          <p:nvPr>
            <p:ph type="body" sz="quarter" idx="1"/>
          </p:nvPr>
        </p:nvSpPr>
        <p:spPr>
          <a:prstGeom prst="rect">
            <a:avLst/>
          </a:prstGeom>
        </p:spPr>
        <p:txBody>
          <a:bodyPr/>
          <a:lstStyle/>
          <a:p>
            <a:r>
              <a:t>人面翼牛守护神</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p:txBody>
      </p:sp>
      <p:sp>
        <p:nvSpPr>
          <p:cNvPr id="212" name="Shape 212"/>
          <p:cNvSpPr/>
          <p:nvPr>
            <p:ph type="body" sz="quarter" idx="1"/>
          </p:nvPr>
        </p:nvSpPr>
        <p:spPr>
          <a:prstGeom prst="rect">
            <a:avLst/>
          </a:prstGeom>
        </p:spPr>
        <p:txBody>
          <a:bodyPr/>
          <a:lstStyle/>
          <a:p>
            <a:r>
              <a:t>从那时起，世界总人口长期停滞在一百万左右，大家都通过</a:t>
            </a:r>
            <a:r>
              <a:rPr u="sng">
                <a:solidFill>
                  <a:srgbClr val="0563C1"/>
                </a:solidFill>
                <a:uFill>
                  <a:solidFill>
                    <a:srgbClr val="0563C1"/>
                  </a:solidFill>
                </a:uFill>
              </a:rPr>
              <a:t>狩猎采集</a:t>
            </a:r>
            <a:r>
              <a:t>为生，而这种生存方法使得人口没有条件快速增长。这一状况一直持续到公元前一万一千年，人们开始发展</a:t>
            </a:r>
            <a:r>
              <a:rPr u="sng">
                <a:solidFill>
                  <a:srgbClr val="0563C1"/>
                </a:solidFill>
                <a:uFill>
                  <a:solidFill>
                    <a:srgbClr val="0563C1"/>
                  </a:solidFill>
                </a:uFill>
              </a:rPr>
              <a:t>农业</a:t>
            </a:r>
            <a:r>
              <a:t>为止。在此之前，世界人口从未超过1,500万人。</a:t>
            </a:r>
            <a:r>
              <a:rPr u="sng" baseline="30000">
                <a:solidFill>
                  <a:srgbClr val="0563C1"/>
                </a:solidFill>
                <a:uFill>
                  <a:solidFill>
                    <a:srgbClr val="0563C1"/>
                  </a:solidFill>
                </a:uFill>
              </a:rPr>
              <a:t>[22]</a:t>
            </a:r>
            <a:endParaRPr u="sng" baseline="30000">
              <a:solidFill>
                <a:srgbClr val="0563C1"/>
              </a:solidFill>
              <a:uFill>
                <a:solidFill>
                  <a:srgbClr val="0563C1"/>
                </a:solidFill>
              </a:uFill>
            </a:endParaRPr>
          </a:p>
          <a:p>
            <a:r>
              <a:t>当人们开始大规模发展农业后，世界人口增长速度有所加快。公元前8000年全世界有人口五百万人；公元1年全世界有大约两亿人；</a:t>
            </a:r>
            <a:r>
              <a:rPr u="sng" baseline="30000">
                <a:solidFill>
                  <a:srgbClr val="0563C1"/>
                </a:solidFill>
                <a:uFill>
                  <a:solidFill>
                    <a:srgbClr val="0563C1"/>
                  </a:solidFill>
                </a:uFill>
              </a:rPr>
              <a:t>[23]</a:t>
            </a:r>
            <a:r>
              <a:t>而到公元4世纪，光</a:t>
            </a:r>
            <a:r>
              <a:rPr u="sng">
                <a:solidFill>
                  <a:srgbClr val="0563C1"/>
                </a:solidFill>
                <a:uFill>
                  <a:solidFill>
                    <a:srgbClr val="0563C1"/>
                  </a:solidFill>
                </a:uFill>
              </a:rPr>
              <a:t>罗马帝国</a:t>
            </a:r>
            <a:r>
              <a:t>就居住有大约五千万人以上。</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p:txBody>
      </p:sp>
      <p:sp>
        <p:nvSpPr>
          <p:cNvPr id="223" name="Shape 223"/>
          <p:cNvSpPr/>
          <p:nvPr>
            <p:ph type="body" sz="quarter" idx="1"/>
          </p:nvPr>
        </p:nvSpPr>
        <p:spPr>
          <a:prstGeom prst="rect">
            <a:avLst/>
          </a:prstGeom>
        </p:spPr>
        <p:txBody>
          <a:bodyPr/>
          <a:lstStyle/>
          <a:p>
            <a:r>
              <a:t>零0博弈 其实是一个自然规律，比如吸血蝙蝠的例子</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p:txBody>
      </p:sp>
      <p:sp>
        <p:nvSpPr>
          <p:cNvPr id="229" name="Shape 229"/>
          <p:cNvSpPr/>
          <p:nvPr>
            <p:ph type="body" sz="quarter" idx="1"/>
          </p:nvPr>
        </p:nvSpPr>
        <p:spPr>
          <a:prstGeom prst="rect">
            <a:avLst/>
          </a:prstGeom>
        </p:spPr>
        <p:txBody>
          <a:bodyPr/>
          <a:lstStyle/>
          <a:p>
            <a:r>
              <a:t>中国的人口表</a:t>
            </a:r>
          </a:p>
          <a:p>
            <a:r>
              <a:t>生产力不变，这是土地增长</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Shape 1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Shape 12"/>
          <p:cNvSpPr/>
          <p:nvPr>
            <p:ph type="body" sz="quarter" idx="1" hasCustomPrompt="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Shape 13"/>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92" name="Shape 92"/>
          <p:cNvSpPr/>
          <p:nvPr>
            <p:ph type="title" hasCustomPrompt="1"/>
          </p:nvPr>
        </p:nvSpPr>
        <p:spPr>
          <a:prstGeom prst="rect">
            <a:avLst/>
          </a:prstGeom>
        </p:spPr>
        <p:txBody>
          <a:bodyPr/>
          <a:lstStyle/>
          <a:p>
            <a:r>
              <a:t>标题文本</a:t>
            </a:r>
          </a:p>
        </p:txBody>
      </p:sp>
      <p:sp>
        <p:nvSpPr>
          <p:cNvPr id="93" name="Shape 93"/>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94" name="Shape 94"/>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竖排标题与文本">
    <p:spTree>
      <p:nvGrpSpPr>
        <p:cNvPr id="1" name=""/>
        <p:cNvGrpSpPr/>
        <p:nvPr/>
      </p:nvGrpSpPr>
      <p:grpSpPr>
        <a:xfrm>
          <a:off x="0" y="0"/>
          <a:ext cx="0" cy="0"/>
          <a:chOff x="0" y="0"/>
          <a:chExt cx="0" cy="0"/>
        </a:xfrm>
      </p:grpSpPr>
      <p:sp>
        <p:nvSpPr>
          <p:cNvPr id="101" name="Shape 101"/>
          <p:cNvSpPr/>
          <p:nvPr>
            <p:ph type="title" hasCustomPrompt="1"/>
          </p:nvPr>
        </p:nvSpPr>
        <p:spPr>
          <a:xfrm>
            <a:off x="8724900" y="365125"/>
            <a:ext cx="2628900" cy="5811838"/>
          </a:xfrm>
          <a:prstGeom prst="rect">
            <a:avLst/>
          </a:prstGeom>
        </p:spPr>
        <p:txBody>
          <a:bodyPr/>
          <a:lstStyle/>
          <a:p>
            <a:r>
              <a:t>标题文本</a:t>
            </a:r>
          </a:p>
        </p:txBody>
      </p:sp>
      <p:sp>
        <p:nvSpPr>
          <p:cNvPr id="102" name="Shape 102"/>
          <p:cNvSpPr/>
          <p:nvPr>
            <p:ph type="body" idx="1" hasCustomPrompt="1"/>
          </p:nvPr>
        </p:nvSpPr>
        <p:spPr>
          <a:xfrm>
            <a:off x="838200" y="365125"/>
            <a:ext cx="7734300" cy="58118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3" name="Shape 103"/>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10" name="Shape 110"/>
          <p:cNvSpPr/>
          <p:nvPr>
            <p:ph type="title" hasCustomPrompt="1"/>
          </p:nvPr>
        </p:nvSpPr>
        <p:spPr>
          <a:prstGeom prst="rect">
            <a:avLst/>
          </a:prstGeom>
        </p:spPr>
        <p:txBody>
          <a:bodyPr/>
          <a:lstStyle/>
          <a:p>
            <a:r>
              <a:t>标题文本</a:t>
            </a:r>
          </a:p>
        </p:txBody>
      </p:sp>
      <p:sp>
        <p:nvSpPr>
          <p:cNvPr id="111" name="Shape 11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12" name="Shape 112"/>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Shape 20"/>
          <p:cNvSpPr/>
          <p:nvPr>
            <p:ph type="title" hasCustomPrompt="1"/>
          </p:nvPr>
        </p:nvSpPr>
        <p:spPr>
          <a:prstGeom prst="rect">
            <a:avLst/>
          </a:prstGeom>
        </p:spPr>
        <p:txBody>
          <a:bodyPr/>
          <a:lstStyle/>
          <a:p>
            <a:r>
              <a:t>标题文本</a:t>
            </a:r>
          </a:p>
        </p:txBody>
      </p:sp>
      <p:sp>
        <p:nvSpPr>
          <p:cNvPr id="21" name="Shape 2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2" name="Shape 22"/>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Shape 29"/>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Shape 30"/>
          <p:cNvSpPr/>
          <p:nvPr>
            <p:ph type="body" sz="quarter" idx="1" hasCustomPrompt="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31" name="Shape 3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Shape 38"/>
          <p:cNvSpPr/>
          <p:nvPr>
            <p:ph type="title" hasCustomPrompt="1"/>
          </p:nvPr>
        </p:nvSpPr>
        <p:spPr>
          <a:prstGeom prst="rect">
            <a:avLst/>
          </a:prstGeom>
        </p:spPr>
        <p:txBody>
          <a:bodyPr/>
          <a:lstStyle/>
          <a:p>
            <a:r>
              <a:t>标题文本</a:t>
            </a:r>
          </a:p>
        </p:txBody>
      </p:sp>
      <p:sp>
        <p:nvSpPr>
          <p:cNvPr id="39" name="Shape 39"/>
          <p:cNvSpPr/>
          <p:nvPr>
            <p:ph type="body" sz="half" idx="1" hasCustomPrompt="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0" name="Shape 40"/>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Shape 47"/>
          <p:cNvSpPr/>
          <p:nvPr>
            <p:ph type="title" hasCustomPrompt="1"/>
          </p:nvPr>
        </p:nvSpPr>
        <p:spPr>
          <a:xfrm>
            <a:off x="839787" y="365125"/>
            <a:ext cx="10515601" cy="1325563"/>
          </a:xfrm>
          <a:prstGeom prst="rect">
            <a:avLst/>
          </a:prstGeom>
        </p:spPr>
        <p:txBody>
          <a:bodyPr/>
          <a:lstStyle/>
          <a:p>
            <a:r>
              <a:t>标题文本</a:t>
            </a:r>
          </a:p>
        </p:txBody>
      </p:sp>
      <p:sp>
        <p:nvSpPr>
          <p:cNvPr id="48" name="Shape 48"/>
          <p:cNvSpPr/>
          <p:nvPr>
            <p:ph type="body" sz="quarter" idx="1" hasCustomPrompt="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49" name="Shape 49"/>
          <p:cNvSpPr/>
          <p:nvPr>
            <p:ph type="body" sz="quarter" idx="13"/>
          </p:nvPr>
        </p:nvSpPr>
        <p:spPr>
          <a:xfrm>
            <a:off x="6172200" y="1681163"/>
            <a:ext cx="5183188" cy="823913"/>
          </a:xfrm>
          <a:prstGeom prst="rect">
            <a:avLst/>
          </a:prstGeom>
        </p:spPr>
        <p:txBody>
          <a:bodyPr anchor="b"/>
          <a:lstStyle/>
          <a:p>
            <a:pPr marL="0" indent="0">
              <a:buSzTx/>
              <a:buFontTx/>
              <a:buNone/>
              <a:defRPr sz="2400" b="1"/>
            </a:pPr>
          </a:p>
        </p:txBody>
      </p:sp>
      <p:sp>
        <p:nvSpPr>
          <p:cNvPr id="50" name="Shape 50"/>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Shape 57"/>
          <p:cNvSpPr/>
          <p:nvPr>
            <p:ph type="title" hasCustomPrompt="1"/>
          </p:nvPr>
        </p:nvSpPr>
        <p:spPr>
          <a:prstGeom prst="rect">
            <a:avLst/>
          </a:prstGeom>
        </p:spPr>
        <p:txBody>
          <a:bodyPr/>
          <a:lstStyle/>
          <a:p>
            <a:r>
              <a:t>标题文本</a:t>
            </a:r>
          </a:p>
        </p:txBody>
      </p:sp>
      <p:sp>
        <p:nvSpPr>
          <p:cNvPr id="58" name="Shape 58"/>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Shape 65"/>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Shape 72"/>
          <p:cNvSpPr/>
          <p:nvPr>
            <p:ph type="title" hasCustomPrompt="1"/>
          </p:nvPr>
        </p:nvSpPr>
        <p:spPr>
          <a:xfrm>
            <a:off x="839787" y="457200"/>
            <a:ext cx="3932239" cy="1600200"/>
          </a:xfrm>
          <a:prstGeom prst="rect">
            <a:avLst/>
          </a:prstGeom>
        </p:spPr>
        <p:txBody>
          <a:bodyPr anchor="b"/>
          <a:lstStyle>
            <a:lvl1pPr>
              <a:defRPr sz="3200"/>
            </a:lvl1pPr>
          </a:lstStyle>
          <a:p>
            <a:r>
              <a:t>标题文本</a:t>
            </a:r>
          </a:p>
        </p:txBody>
      </p:sp>
      <p:sp>
        <p:nvSpPr>
          <p:cNvPr id="73" name="Shape 73"/>
          <p:cNvSpPr/>
          <p:nvPr>
            <p:ph type="body" sz="half" idx="1" hasCustomPrompt="1"/>
          </p:nvPr>
        </p:nvSpPr>
        <p:spPr>
          <a:xfrm>
            <a:off x="5183187" y="987425"/>
            <a:ext cx="6172201"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74" name="Shape 74"/>
          <p:cNvSpPr/>
          <p:nvPr>
            <p:ph type="body" sz="quarter" idx="13"/>
          </p:nvPr>
        </p:nvSpPr>
        <p:spPr>
          <a:xfrm>
            <a:off x="839787" y="2057400"/>
            <a:ext cx="3932238" cy="3811588"/>
          </a:xfrm>
          <a:prstGeom prst="rect">
            <a:avLst/>
          </a:prstGeom>
        </p:spPr>
        <p:txBody>
          <a:bodyPr/>
          <a:lstStyle/>
          <a:p>
            <a:pPr marL="0" indent="0">
              <a:buSzTx/>
              <a:buFontTx/>
              <a:buNone/>
              <a:defRPr sz="1600"/>
            </a:pPr>
          </a:p>
        </p:txBody>
      </p:sp>
      <p:sp>
        <p:nvSpPr>
          <p:cNvPr id="75" name="Shape 75"/>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Shape 82"/>
          <p:cNvSpPr/>
          <p:nvPr>
            <p:ph type="title" hasCustomPrompt="1"/>
          </p:nvPr>
        </p:nvSpPr>
        <p:spPr>
          <a:xfrm>
            <a:off x="839787" y="457200"/>
            <a:ext cx="3932239" cy="1600200"/>
          </a:xfrm>
          <a:prstGeom prst="rect">
            <a:avLst/>
          </a:prstGeom>
        </p:spPr>
        <p:txBody>
          <a:bodyPr anchor="b"/>
          <a:lstStyle>
            <a:lvl1pPr>
              <a:defRPr sz="3200"/>
            </a:lvl1pPr>
          </a:lstStyle>
          <a:p>
            <a:r>
              <a:t>标题文本</a:t>
            </a:r>
          </a:p>
        </p:txBody>
      </p:sp>
      <p:sp>
        <p:nvSpPr>
          <p:cNvPr id="83" name="Shape 83"/>
          <p:cNvSpPr/>
          <p:nvPr>
            <p:ph type="pic" sz="half" idx="13"/>
          </p:nvPr>
        </p:nvSpPr>
        <p:spPr>
          <a:xfrm>
            <a:off x="5183187" y="987425"/>
            <a:ext cx="6172201" cy="4873625"/>
          </a:xfrm>
          <a:prstGeom prst="rect">
            <a:avLst/>
          </a:prstGeom>
        </p:spPr>
        <p:txBody>
          <a:bodyPr lIns="91439" rIns="91439">
            <a:noAutofit/>
          </a:bodyPr>
          <a:lstStyle/>
          <a:p/>
        </p:txBody>
      </p:sp>
      <p:sp>
        <p:nvSpPr>
          <p:cNvPr id="84" name="Shape 84"/>
          <p:cNvSpPr/>
          <p:nvPr>
            <p:ph type="body" sz="quarter" idx="1" hasCustomPrompt="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85" name="Shape 85"/>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ph type="title"/>
          </p:nvPr>
        </p:nvSpPr>
        <p:spPr>
          <a:xfrm>
            <a:off x="838200" y="365125"/>
            <a:ext cx="10515600" cy="1325563"/>
          </a:xfrm>
          <a:prstGeom prst="rect">
            <a:avLst/>
          </a:prstGeom>
          <a:ln w="12700">
            <a:miter lim="400000"/>
          </a:ln>
        </p:spPr>
        <p:txBody>
          <a:bodyPr lIns="45719" rIns="45719" anchor="ctr">
            <a:normAutofit/>
          </a:bodyPr>
          <a:lstStyle/>
          <a:p>
            <a:r>
              <a:t>标题文本</a:t>
            </a:r>
          </a:p>
        </p:txBody>
      </p:sp>
      <p:sp>
        <p:nvSpPr>
          <p:cNvPr id="3" name="Shape 3"/>
          <p:cNvSpPr/>
          <p:nvPr>
            <p:ph type="body" idx="1"/>
          </p:nvPr>
        </p:nvSpPr>
        <p:spPr>
          <a:xfrm>
            <a:off x="838200" y="1825625"/>
            <a:ext cx="10515600" cy="4351338"/>
          </a:xfrm>
          <a:prstGeom prst="rect">
            <a:avLst/>
          </a:prstGeom>
          <a:ln w="12700">
            <a:miter lim="400000"/>
          </a:ln>
        </p:spPr>
        <p:txBody>
          <a:bodyPr lIns="45719" rIns="45719">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1pPr>
      <a:lvl2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2pPr>
      <a:lvl3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3pPr>
      <a:lvl4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4pPr>
      <a:lvl5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5pPr>
      <a:lvl6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6pPr>
      <a:lvl7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7pPr>
      <a:lvl8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8pPr>
      <a:lvl9pPr marL="0" marR="0" indent="0" algn="l" defTabSz="914400" rtl="0" latinLnBrk="0">
        <a:lnSpc>
          <a:spcPct val="90000"/>
        </a:lnSpc>
        <a:spcBef>
          <a:spcPts val="0"/>
        </a:spcBef>
        <a:spcAft>
          <a:spcPts val="0"/>
        </a:spcAft>
        <a:buClrTx/>
        <a:buSzTx/>
        <a:buFontTx/>
        <a:buNone/>
        <a:defRPr sz="4400" b="0" i="0" u="none" strike="noStrike" cap="none" spc="0" baseline="0">
          <a:ln>
            <a:noFill/>
          </a:ln>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ln>
            <a:noFill/>
          </a:ln>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1pPr>
      <a:lvl2pPr marL="0" marR="0" indent="4572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2pPr>
      <a:lvl3pPr marL="0" marR="0" indent="9144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3pPr>
      <a:lvl4pPr marL="0" marR="0" indent="13716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4pPr>
      <a:lvl5pPr marL="0" marR="0" indent="18288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5pPr>
      <a:lvl6pPr marL="0" marR="0" indent="22860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6pPr>
      <a:lvl7pPr marL="0" marR="0" indent="27432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7pPr>
      <a:lvl8pPr marL="0" marR="0" indent="32004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8pPr>
      <a:lvl9pPr marL="0" marR="0" indent="3657600" algn="r" defTabSz="914400" rtl="0" latinLnBrk="0">
        <a:lnSpc>
          <a:spcPct val="100000"/>
        </a:lnSpc>
        <a:spcBef>
          <a:spcPts val="0"/>
        </a:spcBef>
        <a:spcAft>
          <a:spcPts val="0"/>
        </a:spcAft>
        <a:buClrTx/>
        <a:buSzTx/>
        <a:buFontTx/>
        <a:buNone/>
        <a:defRPr sz="1200" b="0" i="0" u="none" strike="noStrike" cap="none" spc="0" baseline="0">
          <a:ln>
            <a:noFill/>
          </a:ln>
          <a:solidFill>
            <a:schemeClr val="tx1"/>
          </a:solidFill>
          <a:uFillTx/>
          <a:latin typeface="+mn-lt"/>
          <a:ea typeface="+mn-ea"/>
          <a:cs typeface="+mn-cs"/>
          <a:sym typeface="等线" panose="02010600030101010101" charset="-122"/>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1.png"/>
          <p:cNvPicPr>
            <a:picLocks noChangeAspect="1"/>
          </p:cNvPicPr>
          <p:nvPr/>
        </p:nvPicPr>
        <p:blipFill>
          <a:blip r:embed="rId1"/>
          <a:stretch>
            <a:fillRect/>
          </a:stretch>
        </p:blipFill>
        <p:spPr>
          <a:xfrm>
            <a:off x="4783963" y="485038"/>
            <a:ext cx="2624075" cy="2337563"/>
          </a:xfrm>
          <a:prstGeom prst="rect">
            <a:avLst/>
          </a:prstGeom>
          <a:ln w="38100">
            <a:solidFill>
              <a:srgbClr val="000000"/>
            </a:solidFill>
          </a:ln>
        </p:spPr>
      </p:pic>
      <p:sp>
        <p:nvSpPr>
          <p:cNvPr id="122" name="Shape 122"/>
          <p:cNvSpPr/>
          <p:nvPr/>
        </p:nvSpPr>
        <p:spPr>
          <a:xfrm>
            <a:off x="1229699" y="3211991"/>
            <a:ext cx="9732602" cy="1537970"/>
          </a:xfrm>
          <a:prstGeom prst="rect">
            <a:avLst/>
          </a:prstGeom>
          <a:ln w="12700">
            <a:miter lim="400000"/>
          </a:ln>
        </p:spPr>
        <p:txBody>
          <a:bodyPr lIns="45719" rIns="45719">
            <a:spAutoFit/>
          </a:bodyPr>
          <a:lstStyle/>
          <a:p>
            <a:pPr algn="ctr" defTabSz="457200">
              <a:defRPr sz="2000">
                <a:latin typeface="Kaiti SC Bold"/>
                <a:ea typeface="Kaiti SC Bold"/>
                <a:cs typeface="Kaiti SC Bold"/>
                <a:sym typeface="Kaiti SC Bold"/>
              </a:defRPr>
            </a:pPr>
            <a:r>
              <a:rPr>
                <a:latin typeface="Kaiti SC Regular"/>
                <a:ea typeface="Kaiti SC Regular"/>
                <a:cs typeface="Kaiti SC Regular"/>
                <a:sym typeface="Kaiti SC Regular"/>
              </a:rPr>
              <a:t>第十</a:t>
            </a:r>
            <a:r>
              <a:rPr lang="zh-CN">
                <a:latin typeface="Kaiti SC Regular"/>
                <a:ea typeface="宋体" panose="02010600030101010101" pitchFamily="2" charset="-122"/>
                <a:cs typeface="Kaiti SC Regular"/>
                <a:sym typeface="Kaiti SC Regular"/>
              </a:rPr>
              <a:t>九</a:t>
            </a:r>
            <a:r>
              <a:rPr>
                <a:latin typeface="Kaiti SC Regular"/>
                <a:ea typeface="Kaiti SC Regular"/>
                <a:cs typeface="Kaiti SC Regular"/>
                <a:sym typeface="Kaiti SC Regular"/>
              </a:rPr>
              <a:t>期：</a:t>
            </a:r>
            <a:r>
              <a:t>从《人类简史》与《未来简史》</a:t>
            </a:r>
            <a:br/>
            <a:r>
              <a:t>漫谈尤瓦尔·赫拉利（Yuval Noah Harari）眼中的人类发展史</a:t>
            </a:r>
          </a:p>
          <a:p>
            <a:pPr algn="ctr" defTabSz="457200">
              <a:defRPr>
                <a:latin typeface="Kaiti SC Bold"/>
                <a:ea typeface="Kaiti SC Bold"/>
                <a:cs typeface="Kaiti SC Bold"/>
                <a:sym typeface="Kaiti SC Bold"/>
              </a:defRPr>
            </a:pPr>
          </a:p>
          <a:p>
            <a:pPr algn="ctr" defTabSz="457200">
              <a:defRPr>
                <a:latin typeface="Kaiti SC Bold"/>
                <a:ea typeface="Kaiti SC Bold"/>
                <a:cs typeface="Kaiti SC Bold"/>
                <a:sym typeface="Kaiti SC Bold"/>
              </a:defRPr>
            </a:pPr>
            <a:r>
              <a:t>主讲人：顾思远</a:t>
            </a:r>
          </a:p>
          <a:p>
            <a:pPr algn="ctr" defTabSz="457200">
              <a:defRPr>
                <a:latin typeface="Kaiti SC Bold"/>
                <a:ea typeface="Kaiti SC Bold"/>
                <a:cs typeface="Kaiti SC Bold"/>
                <a:sym typeface="Kaiti SC Bold"/>
              </a:defRPr>
            </a:pPr>
            <a:r>
              <a:t>2017.07.16</a:t>
            </a:r>
          </a:p>
        </p:txBody>
      </p:sp>
      <p:sp>
        <p:nvSpPr>
          <p:cNvPr id="123" name="Shape 123"/>
          <p:cNvSpPr/>
          <p:nvPr/>
        </p:nvSpPr>
        <p:spPr>
          <a:xfrm>
            <a:off x="8176260" y="5473065"/>
            <a:ext cx="3676650" cy="675640"/>
          </a:xfrm>
          <a:prstGeom prst="rect">
            <a:avLst/>
          </a:prstGeom>
          <a:ln w="12700">
            <a:miter lim="400000"/>
          </a:ln>
        </p:spPr>
        <p:txBody>
          <a:bodyPr wrap="square" lIns="45719" rIns="45719">
            <a:spAutoFit/>
          </a:bodyPr>
          <a:lstStyle/>
          <a:p>
            <a:pPr defTabSz="457200">
              <a:defRPr sz="1900">
                <a:latin typeface="Songti SC Regular"/>
                <a:ea typeface="Songti SC Regular"/>
                <a:cs typeface="Songti SC Regular"/>
                <a:sym typeface="Songti SC Regular"/>
              </a:defRPr>
            </a:pPr>
            <a:r>
              <a:t>WeChat: qiangaoyuanatp</a:t>
            </a:r>
          </a:p>
          <a:p>
            <a:pPr defTabSz="457200">
              <a:defRPr sz="1900">
                <a:latin typeface="Songti SC Regular"/>
                <a:ea typeface="Songti SC Regular"/>
                <a:cs typeface="Songti SC Regular"/>
                <a:sym typeface="Songti SC Regular"/>
              </a:defRPr>
            </a:pPr>
            <a:r>
              <a:t>www.qiangaoyuan.london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p:nvPr>
            <p:ph type="title"/>
          </p:nvPr>
        </p:nvSpPr>
        <p:spPr>
          <a:prstGeom prst="rect">
            <a:avLst/>
          </a:prstGeom>
        </p:spPr>
        <p:txBody>
          <a:bodyPr/>
          <a:lstStyle/>
          <a:p>
            <a:r>
              <a:t>作者的看法</a:t>
            </a:r>
          </a:p>
        </p:txBody>
      </p:sp>
      <p:sp>
        <p:nvSpPr>
          <p:cNvPr id="163" name="Shape 163"/>
          <p:cNvSpPr/>
          <p:nvPr>
            <p:ph type="body" idx="1"/>
          </p:nvPr>
        </p:nvSpPr>
        <p:spPr>
          <a:prstGeom prst="rect">
            <a:avLst/>
          </a:prstGeom>
        </p:spPr>
        <p:txBody>
          <a:bodyPr/>
          <a:lstStyle/>
          <a:p>
            <a:r>
              <a:t>快乐的采集狩猎</a:t>
            </a:r>
          </a:p>
          <a:p>
            <a:pPr marL="685800" lvl="1" indent="-228600">
              <a:spcBef>
                <a:spcPts val="500"/>
              </a:spcBef>
              <a:defRPr sz="2400"/>
            </a:pPr>
            <a:r>
              <a:t>吃得好</a:t>
            </a:r>
          </a:p>
          <a:p>
            <a:pPr marL="685800" lvl="1" indent="-228600">
              <a:spcBef>
                <a:spcPts val="500"/>
              </a:spcBef>
              <a:defRPr sz="2400"/>
            </a:pPr>
            <a:r>
              <a:t>吃得饱</a:t>
            </a:r>
          </a:p>
          <a:p>
            <a:pPr marL="685800" lvl="1" indent="-228600">
              <a:spcBef>
                <a:spcPts val="500"/>
              </a:spcBef>
              <a:defRPr sz="2400"/>
            </a:pPr>
            <a:r>
              <a:t>身体棒</a:t>
            </a:r>
          </a:p>
          <a:p>
            <a:pPr marL="685800" lvl="1" indent="-228600">
              <a:spcBef>
                <a:spcPts val="500"/>
              </a:spcBef>
              <a:defRPr sz="2400"/>
            </a:pPr>
            <a:r>
              <a:t>天大地大</a:t>
            </a:r>
          </a:p>
          <a:p>
            <a:pPr marL="685800" lvl="1" indent="-228600">
              <a:spcBef>
                <a:spcPts val="500"/>
              </a:spcBef>
              <a:defRPr sz="2400"/>
            </a:pPr>
            <a:r>
              <a:t>组织团结</a:t>
            </a:r>
          </a:p>
          <a:p>
            <a:pPr marL="685800" lvl="1" indent="-228600">
              <a:spcBef>
                <a:spcPts val="500"/>
              </a:spcBef>
              <a:defRPr sz="2400"/>
            </a:pPr>
            <a:r>
              <a:t>共产主义</a:t>
            </a:r>
          </a:p>
          <a:p>
            <a:pPr marL="685800" lvl="1" indent="-228600">
              <a:spcBef>
                <a:spcPts val="500"/>
              </a:spcBef>
              <a:defRPr sz="2400"/>
            </a:pPr>
            <a:r>
              <a:t>150人理论 （小集体主义）</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p:nvPr>
            <p:ph type="title"/>
          </p:nvPr>
        </p:nvSpPr>
        <p:spPr>
          <a:prstGeom prst="rect">
            <a:avLst/>
          </a:prstGeom>
        </p:spPr>
        <p:txBody>
          <a:bodyPr/>
          <a:lstStyle/>
          <a:p>
            <a:r>
              <a:t>第一次农业革命</a:t>
            </a:r>
          </a:p>
        </p:txBody>
      </p:sp>
      <p:sp>
        <p:nvSpPr>
          <p:cNvPr id="166" name="Shape 166"/>
          <p:cNvSpPr/>
          <p:nvPr>
            <p:ph type="body" idx="1"/>
          </p:nvPr>
        </p:nvSpPr>
        <p:spPr>
          <a:prstGeom prst="rect">
            <a:avLst/>
          </a:prstGeom>
        </p:spPr>
        <p:txBody>
          <a:bodyPr/>
          <a:lstStyle/>
          <a:p>
            <a:r>
              <a:t>大约在11000年前，中东的土地上出现了不再迁徙的人类部落</a:t>
            </a:r>
          </a:p>
          <a:p/>
          <a:p>
            <a:r>
              <a:t>农作物的驯化</a:t>
            </a:r>
          </a:p>
          <a:p/>
          <a:p>
            <a:r>
              <a:t>动物的驯化</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13.png"/>
          <p:cNvPicPr>
            <a:picLocks noChangeAspect="1"/>
          </p:cNvPicPr>
          <p:nvPr/>
        </p:nvPicPr>
        <p:blipFill>
          <a:blip r:embed="rId1"/>
          <a:stretch>
            <a:fillRect/>
          </a:stretch>
        </p:blipFill>
        <p:spPr>
          <a:xfrm>
            <a:off x="0" y="306326"/>
            <a:ext cx="11938000" cy="5270501"/>
          </a:xfrm>
          <a:prstGeom prst="rect">
            <a:avLst/>
          </a:prstGeom>
          <a:ln w="12700">
            <a:miter lim="400000"/>
            <a:headEnd/>
            <a:tailEnd/>
          </a:ln>
        </p:spPr>
      </p:pic>
      <p:sp>
        <p:nvSpPr>
          <p:cNvPr id="171" name="Shape 171"/>
          <p:cNvSpPr/>
          <p:nvPr/>
        </p:nvSpPr>
        <p:spPr>
          <a:xfrm>
            <a:off x="609600" y="5576827"/>
            <a:ext cx="4343400" cy="1361441"/>
          </a:xfrm>
          <a:prstGeom prst="rect">
            <a:avLst/>
          </a:prstGeom>
          <a:ln w="12700">
            <a:miter lim="400000"/>
          </a:ln>
        </p:spPr>
        <p:txBody>
          <a:bodyPr lIns="45719" rIns="45719">
            <a:spAutoFit/>
          </a:bodyPr>
          <a:lstStyle/>
          <a:p>
            <a:r>
              <a:t>美索不达米亚平原 11000年前</a:t>
            </a:r>
          </a:p>
          <a:p>
            <a:r>
              <a:t>长江黄河流域 9000年前</a:t>
            </a:r>
          </a:p>
          <a:p>
            <a:r>
              <a:t>新几内亚高地 9000-6000年前</a:t>
            </a:r>
          </a:p>
          <a:p>
            <a:r>
              <a:t>中墨西哥 5000-4000年前</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p:nvPr>
            <p:ph type="title"/>
          </p:nvPr>
        </p:nvSpPr>
        <p:spPr>
          <a:prstGeom prst="rect">
            <a:avLst/>
          </a:prstGeom>
        </p:spPr>
        <p:txBody>
          <a:bodyPr/>
          <a:lstStyle/>
          <a:p>
            <a:r>
              <a:t>农业革命的结果</a:t>
            </a:r>
          </a:p>
        </p:txBody>
      </p:sp>
      <p:sp>
        <p:nvSpPr>
          <p:cNvPr id="176" name="Shape 176"/>
          <p:cNvSpPr/>
          <p:nvPr>
            <p:ph type="body" idx="1"/>
          </p:nvPr>
        </p:nvSpPr>
        <p:spPr>
          <a:prstGeom prst="rect">
            <a:avLst/>
          </a:prstGeom>
        </p:spPr>
        <p:txBody>
          <a:bodyPr/>
          <a:lstStyle/>
          <a:p>
            <a:r>
              <a:t>采集者的没落</a:t>
            </a:r>
          </a:p>
          <a:p>
            <a:r>
              <a:t>村庄的出现</a:t>
            </a:r>
          </a:p>
          <a:p>
            <a:r>
              <a:t>城市的出现</a:t>
            </a:r>
          </a:p>
          <a:p>
            <a:r>
              <a:t>科技发展</a:t>
            </a:r>
          </a:p>
          <a:p>
            <a:r>
              <a:t>文字出现</a:t>
            </a:r>
          </a:p>
          <a:p>
            <a:r>
              <a:t>人口的增加</a:t>
            </a:r>
          </a:p>
          <a:p>
            <a:r>
              <a:t>阶级的产生 — 精英阶层</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p/>
        </p:txBody>
      </p:sp>
      <p:sp>
        <p:nvSpPr>
          <p:cNvPr id="179" name="Shape 179"/>
          <p:cNvSpPr/>
          <p:nvPr>
            <p:ph type="body" idx="1"/>
          </p:nvPr>
        </p:nvSpPr>
        <p:spPr>
          <a:prstGeom prst="rect">
            <a:avLst/>
          </a:prstGeom>
        </p:spPr>
        <p:txBody>
          <a:bodyPr/>
          <a:lstStyle/>
          <a:p/>
        </p:txBody>
      </p:sp>
      <p:pic>
        <p:nvPicPr>
          <p:cNvPr id="180" name="image14.png"/>
          <p:cNvPicPr>
            <a:picLocks noChangeAspect="1"/>
          </p:cNvPicPr>
          <p:nvPr/>
        </p:nvPicPr>
        <p:blipFill>
          <a:blip r:embed="rId1"/>
          <a:stretch>
            <a:fillRect/>
          </a:stretch>
        </p:blipFill>
        <p:spPr>
          <a:xfrm>
            <a:off x="0" y="434340"/>
            <a:ext cx="12192000" cy="5989321"/>
          </a:xfrm>
          <a:prstGeom prst="rect">
            <a:avLst/>
          </a:prstGeom>
          <a:ln w="12700">
            <a:miter lim="400000"/>
            <a:headEnd/>
            <a:tailEnd/>
          </a:ln>
        </p:spPr>
      </p:pic>
      <p:sp>
        <p:nvSpPr>
          <p:cNvPr id="181" name="Shape 181"/>
          <p:cNvSpPr/>
          <p:nvPr/>
        </p:nvSpPr>
        <p:spPr>
          <a:xfrm>
            <a:off x="2653201" y="732375"/>
            <a:ext cx="8147127" cy="5235436"/>
          </a:xfrm>
          <a:prstGeom prst="rect">
            <a:avLst/>
          </a:prstGeom>
          <a:solidFill>
            <a:schemeClr val="accent4">
              <a:lumOff val="12500"/>
              <a:alpha val="24909"/>
            </a:schemeClr>
          </a:solidFill>
          <a:ln w="6350">
            <a:solidFill>
              <a:schemeClr val="accent4">
                <a:alpha val="24909"/>
              </a:schemeClr>
            </a:solidFill>
            <a:miter/>
          </a:ln>
        </p:spPr>
        <p:txBody>
          <a:bodyPr lIns="45719" rIns="45719" anchor="ctr"/>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r>
              <a:t>是小麦选择人类，还是人类选择了小麦？</a:t>
            </a:r>
          </a:p>
        </p:txBody>
      </p:sp>
      <p:pic>
        <p:nvPicPr>
          <p:cNvPr id="186" name="image15.png"/>
          <p:cNvPicPr>
            <a:picLocks noChangeAspect="1"/>
          </p:cNvPicPr>
          <p:nvPr/>
        </p:nvPicPr>
        <p:blipFill>
          <a:blip r:embed="rId1"/>
          <a:stretch>
            <a:fillRect/>
          </a:stretch>
        </p:blipFill>
        <p:spPr>
          <a:xfrm>
            <a:off x="292099" y="2230198"/>
            <a:ext cx="5598956" cy="3439004"/>
          </a:xfrm>
          <a:prstGeom prst="rect">
            <a:avLst/>
          </a:prstGeom>
          <a:ln w="12700">
            <a:miter lim="400000"/>
            <a:headEnd/>
            <a:tailEnd/>
          </a:ln>
        </p:spPr>
      </p:pic>
      <p:pic>
        <p:nvPicPr>
          <p:cNvPr id="187" name="image16.png"/>
          <p:cNvPicPr>
            <a:picLocks noChangeAspect="1"/>
          </p:cNvPicPr>
          <p:nvPr/>
        </p:nvPicPr>
        <p:blipFill>
          <a:blip r:embed="rId2"/>
          <a:stretch>
            <a:fillRect/>
          </a:stretch>
        </p:blipFill>
        <p:spPr>
          <a:xfrm>
            <a:off x="6438900" y="2230198"/>
            <a:ext cx="5270500" cy="3439002"/>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ph type="title"/>
          </p:nvPr>
        </p:nvSpPr>
        <p:spPr>
          <a:prstGeom prst="rect">
            <a:avLst/>
          </a:prstGeom>
        </p:spPr>
        <p:txBody>
          <a:bodyPr/>
          <a:lstStyle/>
          <a:p>
            <a:r>
              <a:t>新的社会协作方式</a:t>
            </a:r>
          </a:p>
        </p:txBody>
      </p:sp>
      <p:sp>
        <p:nvSpPr>
          <p:cNvPr id="190" name="Shape 190"/>
          <p:cNvSpPr/>
          <p:nvPr>
            <p:ph type="body" idx="1"/>
          </p:nvPr>
        </p:nvSpPr>
        <p:spPr>
          <a:prstGeom prst="rect">
            <a:avLst/>
          </a:prstGeom>
        </p:spPr>
        <p:txBody>
          <a:bodyPr/>
          <a:lstStyle/>
          <a:p>
            <a:r>
              <a:t>埃及——法老</a:t>
            </a:r>
          </a:p>
          <a:p/>
          <a:p>
            <a:r>
              <a:t>太阳神阿蒙之子</a:t>
            </a:r>
            <a:br/>
            <a:r>
              <a:t>是神在地上的代理人和化身</a:t>
            </a:r>
          </a:p>
        </p:txBody>
      </p:sp>
      <p:pic>
        <p:nvPicPr>
          <p:cNvPr id="191" name="image17.png"/>
          <p:cNvPicPr>
            <a:picLocks noChangeAspect="1"/>
          </p:cNvPicPr>
          <p:nvPr/>
        </p:nvPicPr>
        <p:blipFill>
          <a:blip r:embed="rId1"/>
          <a:stretch>
            <a:fillRect/>
          </a:stretch>
        </p:blipFill>
        <p:spPr>
          <a:xfrm>
            <a:off x="5541205" y="1825625"/>
            <a:ext cx="4804841" cy="4343400"/>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p:nvPr>
            <p:ph type="title"/>
          </p:nvPr>
        </p:nvSpPr>
        <p:spPr>
          <a:prstGeom prst="rect">
            <a:avLst/>
          </a:prstGeom>
        </p:spPr>
        <p:txBody>
          <a:bodyPr/>
          <a:lstStyle/>
          <a:p>
            <a:r>
              <a:t>新的社会协作方式</a:t>
            </a:r>
          </a:p>
        </p:txBody>
      </p:sp>
      <p:sp>
        <p:nvSpPr>
          <p:cNvPr id="194" name="Shape 194"/>
          <p:cNvSpPr/>
          <p:nvPr>
            <p:ph type="body" idx="1"/>
          </p:nvPr>
        </p:nvSpPr>
        <p:spPr>
          <a:prstGeom prst="rect">
            <a:avLst/>
          </a:prstGeom>
        </p:spPr>
        <p:txBody>
          <a:bodyPr/>
          <a:lstStyle/>
          <a:p>
            <a:r>
              <a:t>美索不达米亚— 奴隶制社会</a:t>
            </a:r>
          </a:p>
          <a:p>
            <a:r>
              <a:t>上层社会的神话</a:t>
            </a:r>
          </a:p>
        </p:txBody>
      </p:sp>
      <p:pic>
        <p:nvPicPr>
          <p:cNvPr id="195" name="image18.png"/>
          <p:cNvPicPr>
            <a:picLocks noChangeAspect="1"/>
          </p:cNvPicPr>
          <p:nvPr/>
        </p:nvPicPr>
        <p:blipFill>
          <a:blip r:embed="rId1"/>
          <a:stretch>
            <a:fillRect/>
          </a:stretch>
        </p:blipFill>
        <p:spPr>
          <a:xfrm>
            <a:off x="7082779" y="1027905"/>
            <a:ext cx="3902722" cy="5512596"/>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ph type="title"/>
          </p:nvPr>
        </p:nvSpPr>
        <p:spPr>
          <a:prstGeom prst="rect">
            <a:avLst/>
          </a:prstGeom>
        </p:spPr>
        <p:txBody>
          <a:bodyPr/>
          <a:lstStyle/>
          <a:p>
            <a:r>
              <a:t>新的社会协作方式</a:t>
            </a:r>
          </a:p>
        </p:txBody>
      </p:sp>
      <p:sp>
        <p:nvSpPr>
          <p:cNvPr id="200" name="Shape 200"/>
          <p:cNvSpPr/>
          <p:nvPr>
            <p:ph type="body" idx="1"/>
          </p:nvPr>
        </p:nvSpPr>
        <p:spPr>
          <a:prstGeom prst="rect">
            <a:avLst/>
          </a:prstGeom>
        </p:spPr>
        <p:txBody>
          <a:bodyPr/>
          <a:lstStyle/>
          <a:p>
            <a:r>
              <a:t>中国—皇帝</a:t>
            </a:r>
          </a:p>
          <a:p>
            <a:r>
              <a:t>天命所归</a:t>
            </a:r>
          </a:p>
        </p:txBody>
      </p:sp>
      <p:pic>
        <p:nvPicPr>
          <p:cNvPr id="201" name="image19.png"/>
          <p:cNvPicPr>
            <a:picLocks noChangeAspect="1"/>
          </p:cNvPicPr>
          <p:nvPr/>
        </p:nvPicPr>
        <p:blipFill>
          <a:blip r:embed="rId1"/>
          <a:stretch>
            <a:fillRect/>
          </a:stretch>
        </p:blipFill>
        <p:spPr>
          <a:xfrm>
            <a:off x="4939358" y="1825625"/>
            <a:ext cx="6890692" cy="3871913"/>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ph type="title"/>
          </p:nvPr>
        </p:nvSpPr>
        <p:spPr>
          <a:prstGeom prst="rect">
            <a:avLst/>
          </a:prstGeom>
        </p:spPr>
        <p:txBody>
          <a:bodyPr/>
          <a:lstStyle/>
          <a:p>
            <a:r>
              <a:t>新的社会协作方式</a:t>
            </a:r>
          </a:p>
        </p:txBody>
      </p:sp>
      <p:sp>
        <p:nvSpPr>
          <p:cNvPr id="204" name="Shape 204"/>
          <p:cNvSpPr/>
          <p:nvPr>
            <p:ph type="body" idx="1"/>
          </p:nvPr>
        </p:nvSpPr>
        <p:spPr>
          <a:prstGeom prst="rect">
            <a:avLst/>
          </a:prstGeom>
        </p:spPr>
        <p:txBody>
          <a:bodyPr/>
          <a:lstStyle/>
          <a:p>
            <a:r>
              <a:t>印度—种姓制度</a:t>
            </a:r>
          </a:p>
        </p:txBody>
      </p:sp>
      <p:pic>
        <p:nvPicPr>
          <p:cNvPr id="205" name="image20.png"/>
          <p:cNvPicPr>
            <a:picLocks noChangeAspect="1"/>
          </p:cNvPicPr>
          <p:nvPr/>
        </p:nvPicPr>
        <p:blipFill>
          <a:blip r:embed="rId1"/>
          <a:stretch>
            <a:fillRect/>
          </a:stretch>
        </p:blipFill>
        <p:spPr>
          <a:xfrm>
            <a:off x="2220345" y="2358259"/>
            <a:ext cx="7965055" cy="4487835"/>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title"/>
          </p:nvPr>
        </p:nvSpPr>
        <p:spPr>
          <a:prstGeom prst="rect">
            <a:avLst/>
          </a:prstGeom>
        </p:spPr>
        <p:txBody>
          <a:bodyPr/>
          <a:lstStyle/>
          <a:p>
            <a:r>
              <a:t>故事梗概</a:t>
            </a:r>
          </a:p>
        </p:txBody>
      </p:sp>
      <p:sp>
        <p:nvSpPr>
          <p:cNvPr id="126" name="Shape 126"/>
          <p:cNvSpPr/>
          <p:nvPr>
            <p:ph type="body" idx="1"/>
          </p:nvPr>
        </p:nvSpPr>
        <p:spPr>
          <a:prstGeom prst="rect">
            <a:avLst/>
          </a:prstGeom>
        </p:spPr>
        <p:txBody>
          <a:bodyPr/>
          <a:lstStyle/>
          <a:p>
            <a:pPr marL="214630" indent="-214630" defTabSz="859155">
              <a:lnSpc>
                <a:spcPct val="72000"/>
              </a:lnSpc>
              <a:spcBef>
                <a:spcPts val="900"/>
              </a:spcBef>
              <a:defRPr sz="2350"/>
            </a:pPr>
            <a:r>
              <a:t>部落遍布地球 （人类简史）</a:t>
            </a:r>
          </a:p>
          <a:p>
            <a:pPr marL="644525" lvl="1" indent="-214630" defTabSz="859155">
              <a:lnSpc>
                <a:spcPct val="72000"/>
              </a:lnSpc>
              <a:spcBef>
                <a:spcPts val="400"/>
              </a:spcBef>
              <a:defRPr sz="2070"/>
            </a:pPr>
            <a:r>
              <a:t>语言的力量</a:t>
            </a:r>
          </a:p>
          <a:p>
            <a:pPr marL="214630" indent="-214630" defTabSz="859155">
              <a:lnSpc>
                <a:spcPct val="72000"/>
              </a:lnSpc>
              <a:spcBef>
                <a:spcPts val="900"/>
              </a:spcBef>
              <a:defRPr sz="2350"/>
            </a:pPr>
            <a:r>
              <a:t>农耕征服土地（人类简史）</a:t>
            </a:r>
          </a:p>
          <a:p>
            <a:pPr marL="644525" lvl="1" indent="-214630" defTabSz="859155">
              <a:lnSpc>
                <a:spcPct val="72000"/>
              </a:lnSpc>
              <a:spcBef>
                <a:spcPts val="400"/>
              </a:spcBef>
              <a:defRPr sz="2070"/>
            </a:pPr>
            <a:r>
              <a:t>封建</a:t>
            </a:r>
          </a:p>
          <a:p>
            <a:pPr marL="644525" lvl="1" indent="-214630" defTabSz="859155">
              <a:lnSpc>
                <a:spcPct val="72000"/>
              </a:lnSpc>
              <a:spcBef>
                <a:spcPts val="400"/>
              </a:spcBef>
              <a:defRPr sz="2070"/>
            </a:pPr>
            <a:r>
              <a:t>中央集权</a:t>
            </a:r>
          </a:p>
          <a:p>
            <a:pPr marL="644525" lvl="1" indent="-214630" defTabSz="859155">
              <a:lnSpc>
                <a:spcPct val="72000"/>
              </a:lnSpc>
              <a:spcBef>
                <a:spcPts val="400"/>
              </a:spcBef>
              <a:defRPr sz="2070"/>
            </a:pPr>
            <a:r>
              <a:t>宗教</a:t>
            </a:r>
          </a:p>
          <a:p>
            <a:pPr marL="214630" indent="-214630" defTabSz="859155">
              <a:lnSpc>
                <a:spcPct val="72000"/>
              </a:lnSpc>
              <a:spcBef>
                <a:spcPts val="900"/>
              </a:spcBef>
              <a:defRPr sz="2350"/>
            </a:pPr>
            <a:r>
              <a:t>公司征服人类（人类简史/未来简史）</a:t>
            </a:r>
          </a:p>
          <a:p>
            <a:pPr marL="644525" lvl="1" indent="-214630" defTabSz="859155">
              <a:lnSpc>
                <a:spcPct val="72000"/>
              </a:lnSpc>
              <a:spcBef>
                <a:spcPts val="400"/>
              </a:spcBef>
              <a:defRPr sz="2070"/>
            </a:pPr>
            <a:r>
              <a:t>人文主义</a:t>
            </a:r>
          </a:p>
          <a:p>
            <a:pPr marL="644525" lvl="1" indent="-214630" defTabSz="859155">
              <a:lnSpc>
                <a:spcPct val="72000"/>
              </a:lnSpc>
              <a:spcBef>
                <a:spcPts val="400"/>
              </a:spcBef>
              <a:defRPr sz="2070"/>
            </a:pPr>
            <a:r>
              <a:t>企业</a:t>
            </a:r>
          </a:p>
          <a:p>
            <a:pPr marL="214630" indent="-214630" defTabSz="859155">
              <a:lnSpc>
                <a:spcPct val="72000"/>
              </a:lnSpc>
              <a:spcBef>
                <a:spcPts val="900"/>
              </a:spcBef>
              <a:defRPr sz="2350"/>
            </a:pPr>
            <a:r>
              <a:t>未来的畅想（未来简史）</a:t>
            </a:r>
          </a:p>
          <a:p>
            <a:pPr marL="644525" lvl="1" indent="-214630" defTabSz="859155">
              <a:lnSpc>
                <a:spcPct val="72000"/>
              </a:lnSpc>
              <a:spcBef>
                <a:spcPts val="400"/>
              </a:spcBef>
              <a:defRPr sz="2070"/>
            </a:pPr>
            <a:r>
              <a:t>数据主义</a:t>
            </a:r>
          </a:p>
          <a:p>
            <a:pPr marL="644525" lvl="1" indent="-214630" defTabSz="859155">
              <a:lnSpc>
                <a:spcPct val="72000"/>
              </a:lnSpc>
              <a:spcBef>
                <a:spcPts val="400"/>
              </a:spcBef>
              <a:defRPr sz="2070"/>
            </a:pPr>
            <a:r>
              <a:t>智人2.0</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p:nvPr>
            <p:ph type="title"/>
          </p:nvPr>
        </p:nvSpPr>
        <p:spPr>
          <a:prstGeom prst="rect">
            <a:avLst/>
          </a:prstGeom>
        </p:spPr>
        <p:txBody>
          <a:bodyPr/>
          <a:lstStyle/>
          <a:p/>
        </p:txBody>
      </p:sp>
      <p:sp>
        <p:nvSpPr>
          <p:cNvPr id="208" name="Shape 208"/>
          <p:cNvSpPr/>
          <p:nvPr>
            <p:ph type="body" idx="1"/>
          </p:nvPr>
        </p:nvSpPr>
        <p:spPr>
          <a:prstGeom prst="rect">
            <a:avLst/>
          </a:prstGeom>
        </p:spPr>
        <p:txBody>
          <a:bodyPr/>
          <a:lstStyle/>
          <a:p/>
        </p:txBody>
      </p:sp>
      <p:pic>
        <p:nvPicPr>
          <p:cNvPr id="209" name="image14.png"/>
          <p:cNvPicPr>
            <a:picLocks noChangeAspect="1"/>
          </p:cNvPicPr>
          <p:nvPr/>
        </p:nvPicPr>
        <p:blipFill>
          <a:blip r:embed="rId1"/>
          <a:stretch>
            <a:fillRect/>
          </a:stretch>
        </p:blipFill>
        <p:spPr>
          <a:xfrm>
            <a:off x="0" y="434340"/>
            <a:ext cx="12192000" cy="5989321"/>
          </a:xfrm>
          <a:prstGeom prst="rect">
            <a:avLst/>
          </a:prstGeom>
          <a:ln w="12700">
            <a:miter lim="400000"/>
            <a:headEnd/>
            <a:tailEnd/>
          </a:ln>
        </p:spPr>
      </p:pic>
      <p:sp>
        <p:nvSpPr>
          <p:cNvPr id="210" name="Shape 210"/>
          <p:cNvSpPr/>
          <p:nvPr/>
        </p:nvSpPr>
        <p:spPr>
          <a:xfrm>
            <a:off x="2639421" y="732375"/>
            <a:ext cx="8181044" cy="5235436"/>
          </a:xfrm>
          <a:prstGeom prst="rect">
            <a:avLst/>
          </a:prstGeom>
          <a:solidFill>
            <a:schemeClr val="accent4">
              <a:lumOff val="12500"/>
              <a:alpha val="24909"/>
            </a:schemeClr>
          </a:solidFill>
          <a:ln w="6350">
            <a:solidFill>
              <a:schemeClr val="accent4">
                <a:alpha val="24909"/>
              </a:schemeClr>
            </a:solidFill>
            <a:miter/>
          </a:ln>
        </p:spPr>
        <p:txBody>
          <a:bodyPr lIns="45719" rIns="45719" anchor="ctr"/>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ph type="title"/>
          </p:nvPr>
        </p:nvSpPr>
        <p:spPr>
          <a:prstGeom prst="rect">
            <a:avLst/>
          </a:prstGeom>
        </p:spPr>
        <p:txBody>
          <a:bodyPr/>
          <a:lstStyle/>
          <a:p>
            <a:r>
              <a:t>浑浑噩噩的10000年</a:t>
            </a:r>
          </a:p>
        </p:txBody>
      </p:sp>
      <p:sp>
        <p:nvSpPr>
          <p:cNvPr id="215" name="Shape 215"/>
          <p:cNvSpPr/>
          <p:nvPr>
            <p:ph type="body" idx="1"/>
          </p:nvPr>
        </p:nvSpPr>
        <p:spPr>
          <a:prstGeom prst="rect">
            <a:avLst/>
          </a:prstGeom>
        </p:spPr>
        <p:txBody>
          <a:bodyPr/>
          <a:lstStyle/>
          <a:p>
            <a:r>
              <a:t>神权（或其分支）高于一切</a:t>
            </a:r>
          </a:p>
          <a:p>
            <a:r>
              <a:t>人类的思想并不重要，神的意思才是真理</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ph type="title"/>
          </p:nvPr>
        </p:nvSpPr>
        <p:spPr>
          <a:prstGeom prst="rect">
            <a:avLst/>
          </a:prstGeom>
        </p:spPr>
        <p:txBody>
          <a:bodyPr/>
          <a:lstStyle/>
          <a:p>
            <a:r>
              <a:t>浑浑噩噩的10000年</a:t>
            </a:r>
          </a:p>
        </p:txBody>
      </p:sp>
      <p:sp>
        <p:nvSpPr>
          <p:cNvPr id="218" name="Shape 218"/>
          <p:cNvSpPr/>
          <p:nvPr>
            <p:ph type="body" idx="1"/>
          </p:nvPr>
        </p:nvSpPr>
        <p:spPr>
          <a:prstGeom prst="rect">
            <a:avLst/>
          </a:prstGeom>
        </p:spPr>
        <p:txBody>
          <a:bodyPr/>
          <a:lstStyle/>
          <a:p>
            <a:r>
              <a:t>静态的世界</a:t>
            </a:r>
          </a:p>
          <a:p>
            <a:r>
              <a:t>宗教，阶级等都是将等量的财富重新瓜分</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ph type="title"/>
          </p:nvPr>
        </p:nvSpPr>
        <p:spPr>
          <a:prstGeom prst="rect">
            <a:avLst/>
          </a:prstGeom>
        </p:spPr>
        <p:txBody>
          <a:bodyPr/>
          <a:lstStyle/>
          <a:p>
            <a:r>
              <a:t>浑浑噩噩的10000年</a:t>
            </a:r>
          </a:p>
        </p:txBody>
      </p:sp>
      <p:sp>
        <p:nvSpPr>
          <p:cNvPr id="221" name="Shape 221"/>
          <p:cNvSpPr/>
          <p:nvPr>
            <p:ph type="body" idx="1"/>
          </p:nvPr>
        </p:nvSpPr>
        <p:spPr>
          <a:prstGeom prst="rect">
            <a:avLst/>
          </a:prstGeom>
        </p:spPr>
        <p:txBody>
          <a:bodyPr/>
          <a:lstStyle/>
          <a:p>
            <a:r>
              <a:t>零和博弈</a:t>
            </a:r>
          </a:p>
          <a:p/>
          <a:p>
            <a:r>
              <a:t>从小到大（部落到国家），从大到极（国家到帝国），从极到无的循环</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p:nvPr>
            <p:ph type="title"/>
          </p:nvPr>
        </p:nvSpPr>
        <p:spPr>
          <a:prstGeom prst="rect">
            <a:avLst/>
          </a:prstGeom>
        </p:spPr>
        <p:txBody>
          <a:bodyPr/>
          <a:lstStyle/>
          <a:p>
            <a:r>
              <a:t>浑浑噩噩的10000年</a:t>
            </a:r>
          </a:p>
        </p:txBody>
      </p:sp>
      <p:pic>
        <p:nvPicPr>
          <p:cNvPr id="226" name="image21.png"/>
          <p:cNvPicPr>
            <a:picLocks noChangeAspect="1"/>
          </p:cNvPicPr>
          <p:nvPr/>
        </p:nvPicPr>
        <p:blipFill>
          <a:blip r:embed="rId1"/>
          <a:stretch>
            <a:fillRect/>
          </a:stretch>
        </p:blipFill>
        <p:spPr>
          <a:xfrm>
            <a:off x="1635031" y="1690688"/>
            <a:ext cx="8921938" cy="4844447"/>
          </a:xfrm>
          <a:prstGeom prst="rect">
            <a:avLst/>
          </a:prstGeom>
          <a:ln w="12700">
            <a:miter lim="400000"/>
            <a:headEnd/>
            <a:tailEnd/>
          </a:ln>
        </p:spPr>
      </p:pic>
      <p:sp>
        <p:nvSpPr>
          <p:cNvPr id="227" name="Shape 227"/>
          <p:cNvSpPr/>
          <p:nvPr/>
        </p:nvSpPr>
        <p:spPr>
          <a:xfrm>
            <a:off x="2669833" y="3498920"/>
            <a:ext cx="7026145" cy="2547798"/>
          </a:xfrm>
          <a:prstGeom prst="rect">
            <a:avLst/>
          </a:prstGeom>
          <a:solidFill>
            <a:schemeClr val="accent4">
              <a:lumOff val="12500"/>
              <a:alpha val="24909"/>
            </a:schemeClr>
          </a:solidFill>
          <a:ln w="6350">
            <a:solidFill>
              <a:schemeClr val="accent4">
                <a:alpha val="24909"/>
              </a:schemeClr>
            </a:solidFill>
            <a:miter/>
          </a:ln>
        </p:spPr>
        <p:txBody>
          <a:bodyPr lIns="45719" rIns="45719" anchor="ctr"/>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p:nvPr>
            <p:ph type="title"/>
          </p:nvPr>
        </p:nvSpPr>
        <p:spPr>
          <a:prstGeom prst="rect">
            <a:avLst/>
          </a:prstGeom>
        </p:spPr>
        <p:txBody>
          <a:bodyPr/>
          <a:lstStyle/>
          <a:p/>
        </p:txBody>
      </p:sp>
      <p:sp>
        <p:nvSpPr>
          <p:cNvPr id="232" name="Shape 232"/>
          <p:cNvSpPr/>
          <p:nvPr>
            <p:ph type="body" idx="1"/>
          </p:nvPr>
        </p:nvSpPr>
        <p:spPr>
          <a:prstGeom prst="rect">
            <a:avLst/>
          </a:prstGeom>
        </p:spPr>
        <p:txBody>
          <a:bodyPr/>
          <a:lstStyle/>
          <a:p/>
        </p:txBody>
      </p:sp>
      <p:pic>
        <p:nvPicPr>
          <p:cNvPr id="233" name="image14.png"/>
          <p:cNvPicPr>
            <a:picLocks noChangeAspect="1"/>
          </p:cNvPicPr>
          <p:nvPr/>
        </p:nvPicPr>
        <p:blipFill>
          <a:blip r:embed="rId1"/>
          <a:stretch>
            <a:fillRect/>
          </a:stretch>
        </p:blipFill>
        <p:spPr>
          <a:xfrm>
            <a:off x="0" y="434340"/>
            <a:ext cx="12192000" cy="598932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p:nvPr>
            <p:ph type="title"/>
          </p:nvPr>
        </p:nvSpPr>
        <p:spPr>
          <a:prstGeom prst="rect">
            <a:avLst/>
          </a:prstGeom>
        </p:spPr>
        <p:txBody>
          <a:bodyPr/>
          <a:lstStyle/>
          <a:p>
            <a:r>
              <a:t>文艺复兴</a:t>
            </a:r>
          </a:p>
        </p:txBody>
      </p:sp>
      <p:sp>
        <p:nvSpPr>
          <p:cNvPr id="238" name="Shape 238"/>
          <p:cNvSpPr/>
          <p:nvPr>
            <p:ph type="body" idx="1"/>
          </p:nvPr>
        </p:nvSpPr>
        <p:spPr>
          <a:prstGeom prst="rect">
            <a:avLst/>
          </a:prstGeom>
        </p:spPr>
        <p:txBody>
          <a:bodyPr/>
          <a:lstStyle/>
          <a:p>
            <a:r>
              <a:t>黑死病</a:t>
            </a:r>
          </a:p>
          <a:p/>
          <a:p>
            <a:r>
              <a:t>教皇并没有阻止瘟疫和疾病</a:t>
            </a:r>
          </a:p>
          <a:p/>
          <a:p>
            <a:r>
              <a:t>人类转而向自己的内心寻找力量</a:t>
            </a:r>
          </a:p>
          <a:p/>
          <a:p>
            <a:r>
              <a:t>科学的产生更是让人类意识到了自己的无知</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ph type="title"/>
          </p:nvPr>
        </p:nvSpPr>
        <p:spPr>
          <a:prstGeom prst="rect">
            <a:avLst/>
          </a:prstGeom>
        </p:spPr>
        <p:txBody>
          <a:bodyPr/>
          <a:lstStyle/>
          <a:p>
            <a:r>
              <a:t>科学的开端、以人为本</a:t>
            </a:r>
          </a:p>
        </p:txBody>
      </p:sp>
      <p:sp>
        <p:nvSpPr>
          <p:cNvPr id="243" name="Shape 243"/>
          <p:cNvSpPr/>
          <p:nvPr>
            <p:ph type="body" idx="1"/>
          </p:nvPr>
        </p:nvSpPr>
        <p:spPr>
          <a:prstGeom prst="rect">
            <a:avLst/>
          </a:prstGeom>
        </p:spPr>
        <p:txBody>
          <a:bodyPr/>
          <a:lstStyle/>
          <a:p>
            <a:r>
              <a:t>知识的变化</a:t>
            </a:r>
          </a:p>
          <a:p>
            <a:pPr marL="685800" lvl="1" indent="-228600">
              <a:spcBef>
                <a:spcPts val="500"/>
              </a:spcBef>
              <a:defRPr sz="2400"/>
            </a:pPr>
            <a:r>
              <a:t>经典*逻辑 --&gt; 观察*数学</a:t>
            </a:r>
          </a:p>
          <a:p>
            <a:pPr marL="685800" lvl="1" indent="-228600">
              <a:spcBef>
                <a:spcPts val="500"/>
              </a:spcBef>
              <a:defRPr sz="2400"/>
            </a:pPr>
            <a:r>
              <a:t>由于观察的出现，导致欧洲人再次成为外向型民族</a:t>
            </a:r>
          </a:p>
          <a:p>
            <a:pPr marL="685800" lvl="1" indent="-228600">
              <a:spcBef>
                <a:spcPts val="500"/>
              </a:spcBef>
              <a:defRPr sz="2400"/>
            </a:pPr>
          </a:p>
          <a:p>
            <a:r>
              <a:t>从“上帝，我该怎么做”，到“我该怎么做”</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asted-image.png"/>
          <p:cNvPicPr>
            <a:picLocks noChangeAspect="1"/>
          </p:cNvPicPr>
          <p:nvPr/>
        </p:nvPicPr>
        <p:blipFill>
          <a:blip r:embed="rId1"/>
          <a:stretch>
            <a:fillRect/>
          </a:stretch>
        </p:blipFill>
        <p:spPr>
          <a:xfrm>
            <a:off x="4906817" y="1847396"/>
            <a:ext cx="7108333" cy="3163208"/>
          </a:xfrm>
          <a:prstGeom prst="rect">
            <a:avLst/>
          </a:prstGeom>
          <a:ln w="12700">
            <a:miter lim="400000"/>
            <a:headEnd/>
            <a:tailEnd/>
          </a:ln>
        </p:spPr>
      </p:pic>
      <p:pic>
        <p:nvPicPr>
          <p:cNvPr id="248" name="pasted-image.png"/>
          <p:cNvPicPr>
            <a:picLocks noChangeAspect="1"/>
          </p:cNvPicPr>
          <p:nvPr/>
        </p:nvPicPr>
        <p:blipFill>
          <a:blip r:embed="rId2"/>
          <a:stretch>
            <a:fillRect/>
          </a:stretch>
        </p:blipFill>
        <p:spPr>
          <a:xfrm>
            <a:off x="525415" y="503593"/>
            <a:ext cx="4010246" cy="5850814"/>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el">
                                    <p:tmAbs val="0"/>
                                  </p:iterate>
                                  <p:childTnLst>
                                    <p:set>
                                      <p:cBhvr>
                                        <p:cTn id="6" dur="indefinite" fill="hold"/>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el">
                                    <p:tmAbs val="0"/>
                                  </p:iterate>
                                  <p:childTnLst>
                                    <p:set>
                                      <p:cBhvr>
                                        <p:cTn id="10" dur="indefinite" fill="hold"/>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247" grpId="2" animBg="1" advAuto="0"/>
      <p:bldP spid="248"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ph type="title"/>
          </p:nvPr>
        </p:nvSpPr>
        <p:spPr>
          <a:prstGeom prst="rect">
            <a:avLst/>
          </a:prstGeom>
        </p:spPr>
        <p:txBody>
          <a:bodyPr/>
          <a:lstStyle/>
          <a:p>
            <a:r>
              <a:t>工业革命</a:t>
            </a:r>
          </a:p>
        </p:txBody>
      </p:sp>
      <p:sp>
        <p:nvSpPr>
          <p:cNvPr id="251" name="Shape 251"/>
          <p:cNvSpPr/>
          <p:nvPr>
            <p:ph type="body" idx="1"/>
          </p:nvPr>
        </p:nvSpPr>
        <p:spPr>
          <a:prstGeom prst="rect">
            <a:avLst/>
          </a:prstGeom>
        </p:spPr>
        <p:txBody>
          <a:bodyPr/>
          <a:lstStyle/>
          <a:p>
            <a:r>
              <a:t>打破生产力停滞的循环</a:t>
            </a:r>
          </a:p>
          <a:p/>
          <a:p>
            <a:r>
              <a:t>打破零和游戏的规则</a:t>
            </a:r>
          </a:p>
          <a:p/>
          <a:p>
            <a:r>
              <a:t>从英国为起始点，生产力和思想的浪潮席卷全球</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1.png"/>
          <p:cNvPicPr>
            <a:picLocks noChangeAspect="1"/>
          </p:cNvPicPr>
          <p:nvPr/>
        </p:nvPicPr>
        <p:blipFill>
          <a:blip r:embed="rId1"/>
          <a:stretch>
            <a:fillRect/>
          </a:stretch>
        </p:blipFill>
        <p:spPr>
          <a:xfrm>
            <a:off x="290287" y="152398"/>
            <a:ext cx="3364465" cy="5190673"/>
          </a:xfrm>
          <a:prstGeom prst="rect">
            <a:avLst/>
          </a:prstGeom>
          <a:ln w="12700">
            <a:miter lim="400000"/>
            <a:headEnd/>
            <a:tailEnd/>
          </a:ln>
        </p:spPr>
      </p:pic>
      <p:pic>
        <p:nvPicPr>
          <p:cNvPr id="129" name="image2.png"/>
          <p:cNvPicPr>
            <a:picLocks noChangeAspect="1"/>
          </p:cNvPicPr>
          <p:nvPr/>
        </p:nvPicPr>
        <p:blipFill>
          <a:blip r:embed="rId2"/>
          <a:stretch>
            <a:fillRect/>
          </a:stretch>
        </p:blipFill>
        <p:spPr>
          <a:xfrm>
            <a:off x="3848100" y="152398"/>
            <a:ext cx="3392043" cy="5190673"/>
          </a:xfrm>
          <a:prstGeom prst="rect">
            <a:avLst/>
          </a:prstGeom>
          <a:ln w="12700">
            <a:miter lim="400000"/>
            <a:headEnd/>
            <a:tailEnd/>
          </a:ln>
        </p:spPr>
      </p:pic>
      <p:sp>
        <p:nvSpPr>
          <p:cNvPr id="130" name="Shape 130"/>
          <p:cNvSpPr/>
          <p:nvPr/>
        </p:nvSpPr>
        <p:spPr>
          <a:xfrm>
            <a:off x="1030905" y="5671456"/>
            <a:ext cx="1883229" cy="408941"/>
          </a:xfrm>
          <a:prstGeom prst="rect">
            <a:avLst/>
          </a:prstGeom>
          <a:ln w="12700">
            <a:miter lim="400000"/>
          </a:ln>
        </p:spPr>
        <p:txBody>
          <a:bodyPr lIns="45719" rIns="45719">
            <a:spAutoFit/>
          </a:bodyPr>
          <a:lstStyle/>
          <a:p>
            <a:r>
              <a:t>智人—人类简史</a:t>
            </a:r>
          </a:p>
        </p:txBody>
      </p:sp>
      <p:sp>
        <p:nvSpPr>
          <p:cNvPr id="131" name="Shape 131"/>
          <p:cNvSpPr/>
          <p:nvPr/>
        </p:nvSpPr>
        <p:spPr>
          <a:xfrm>
            <a:off x="4602507" y="5671456"/>
            <a:ext cx="1883229" cy="408941"/>
          </a:xfrm>
          <a:prstGeom prst="rect">
            <a:avLst/>
          </a:prstGeom>
          <a:ln w="12700">
            <a:miter lim="400000"/>
          </a:ln>
        </p:spPr>
        <p:txBody>
          <a:bodyPr lIns="45719" rIns="45719">
            <a:spAutoFit/>
          </a:bodyPr>
          <a:lstStyle/>
          <a:p>
            <a:r>
              <a:t>神人—未来简史</a:t>
            </a:r>
          </a:p>
        </p:txBody>
      </p:sp>
      <p:sp>
        <p:nvSpPr>
          <p:cNvPr id="132" name="Shape 132"/>
          <p:cNvSpPr/>
          <p:nvPr/>
        </p:nvSpPr>
        <p:spPr>
          <a:xfrm>
            <a:off x="7772400" y="5117458"/>
            <a:ext cx="3897087" cy="1678941"/>
          </a:xfrm>
          <a:prstGeom prst="rect">
            <a:avLst/>
          </a:prstGeom>
          <a:ln w="12700">
            <a:miter lim="400000"/>
          </a:ln>
        </p:spPr>
        <p:txBody>
          <a:bodyPr lIns="45719" rIns="45719">
            <a:spAutoFit/>
          </a:bodyPr>
          <a:lstStyle/>
          <a:p>
            <a:pPr>
              <a:defRPr b="1"/>
            </a:pPr>
            <a:r>
              <a:t>尤瓦尔·赫拉利</a:t>
            </a:r>
          </a:p>
          <a:p>
            <a:r>
              <a:t>哈拉瑞于1976年生于以色列海法，2002年获牛津大学博士学位，专研中世纪史与军事史，现任教于耶路撒冷希伯来大学历史系。</a:t>
            </a:r>
          </a:p>
        </p:txBody>
      </p:sp>
      <p:pic>
        <p:nvPicPr>
          <p:cNvPr id="133" name="image3.png"/>
          <p:cNvPicPr>
            <a:picLocks noChangeAspect="1"/>
          </p:cNvPicPr>
          <p:nvPr/>
        </p:nvPicPr>
        <p:blipFill>
          <a:blip r:embed="rId3"/>
          <a:stretch>
            <a:fillRect/>
          </a:stretch>
        </p:blipFill>
        <p:spPr>
          <a:xfrm>
            <a:off x="8325918" y="545368"/>
            <a:ext cx="2790048" cy="417903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age21.png"/>
          <p:cNvPicPr>
            <a:picLocks noChangeAspect="1"/>
          </p:cNvPicPr>
          <p:nvPr/>
        </p:nvPicPr>
        <p:blipFill>
          <a:blip r:embed="rId1"/>
          <a:stretch>
            <a:fillRect/>
          </a:stretch>
        </p:blipFill>
        <p:spPr>
          <a:xfrm>
            <a:off x="782915" y="1615325"/>
            <a:ext cx="9222682" cy="5007747"/>
          </a:xfrm>
          <a:prstGeom prst="rect">
            <a:avLst/>
          </a:prstGeom>
          <a:ln w="12700">
            <a:miter lim="400000"/>
            <a:headEnd/>
            <a:tailEnd/>
          </a:ln>
        </p:spPr>
      </p:pic>
      <p:sp>
        <p:nvSpPr>
          <p:cNvPr id="254" name="Shape 254"/>
          <p:cNvSpPr/>
          <p:nvPr>
            <p:ph type="title"/>
          </p:nvPr>
        </p:nvSpPr>
        <p:spPr>
          <a:prstGeom prst="rect">
            <a:avLst/>
          </a:prstGeom>
        </p:spPr>
        <p:txBody>
          <a:bodyPr/>
          <a:lstStyle/>
          <a:p>
            <a:r>
              <a:t>积贫积弱的清政府？</a:t>
            </a:r>
          </a:p>
        </p:txBody>
      </p:sp>
      <p:sp>
        <p:nvSpPr>
          <p:cNvPr id="255" name="Shape 255"/>
          <p:cNvSpPr/>
          <p:nvPr/>
        </p:nvSpPr>
        <p:spPr>
          <a:xfrm>
            <a:off x="8108845" y="1698915"/>
            <a:ext cx="1739195" cy="4499538"/>
          </a:xfrm>
          <a:prstGeom prst="rect">
            <a:avLst/>
          </a:prstGeom>
          <a:solidFill>
            <a:schemeClr val="accent4">
              <a:lumOff val="12500"/>
              <a:alpha val="24909"/>
            </a:schemeClr>
          </a:solidFill>
          <a:ln w="6350">
            <a:solidFill>
              <a:schemeClr val="accent4">
                <a:alpha val="24909"/>
              </a:schemeClr>
            </a:solidFill>
            <a:miter/>
          </a:ln>
        </p:spPr>
        <p:txBody>
          <a:bodyPr lIns="45719" rIns="45719" anchor="ctr"/>
          <a:lstStyle/>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p>
            <a:r>
              <a:t>公司的形成</a:t>
            </a:r>
          </a:p>
        </p:txBody>
      </p:sp>
      <p:sp>
        <p:nvSpPr>
          <p:cNvPr id="258" name="Shape 258"/>
          <p:cNvSpPr/>
          <p:nvPr>
            <p:ph type="body" idx="1"/>
          </p:nvPr>
        </p:nvSpPr>
        <p:spPr>
          <a:prstGeom prst="rect">
            <a:avLst/>
          </a:prstGeom>
        </p:spPr>
        <p:txBody>
          <a:bodyPr/>
          <a:lstStyle/>
          <a:p>
            <a:r>
              <a:t>起源 —— 荷兰贸易船队的故事</a:t>
            </a:r>
          </a:p>
          <a:p/>
          <a:p>
            <a:r>
              <a:t>荷兰当时的特殊背景：</a:t>
            </a:r>
          </a:p>
          <a:p>
            <a:pPr marL="685800" lvl="1" indent="-228600"/>
            <a:r>
              <a:t>唯一的共和国，非独裁／帝国组织</a:t>
            </a:r>
          </a:p>
          <a:p>
            <a:pPr marL="685800" lvl="1" indent="-228600"/>
            <a:r>
              <a:t>对于个人私有财产有严格的保护</a:t>
            </a:r>
          </a:p>
          <a:p>
            <a:pPr marL="685800" lvl="1" indent="-228600"/>
          </a:p>
          <a:p>
            <a:r>
              <a:t>公司、股票、金融、信贷</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ph type="title"/>
          </p:nvPr>
        </p:nvSpPr>
        <p:spPr>
          <a:prstGeom prst="rect">
            <a:avLst/>
          </a:prstGeom>
        </p:spPr>
        <p:txBody>
          <a:bodyPr/>
          <a:lstStyle/>
          <a:p>
            <a:r>
              <a:t>公司的形成</a:t>
            </a:r>
          </a:p>
        </p:txBody>
      </p:sp>
      <p:sp>
        <p:nvSpPr>
          <p:cNvPr id="263" name="Shape 263"/>
          <p:cNvSpPr/>
          <p:nvPr>
            <p:ph type="body" idx="1"/>
          </p:nvPr>
        </p:nvSpPr>
        <p:spPr>
          <a:prstGeom prst="rect">
            <a:avLst/>
          </a:prstGeom>
        </p:spPr>
        <p:txBody>
          <a:bodyPr/>
          <a:lstStyle/>
          <a:p>
            <a:r>
              <a:t>公司的权利 vs 神的权利</a:t>
            </a:r>
          </a:p>
          <a:p>
            <a:pPr marL="685800" lvl="1" indent="-228600"/>
            <a:r>
              <a:t>拥有土地</a:t>
            </a:r>
          </a:p>
          <a:p>
            <a:pPr marL="685800" lvl="1" indent="-228600"/>
            <a:r>
              <a:t>拥有财富</a:t>
            </a:r>
          </a:p>
          <a:p>
            <a:pPr marL="685800" lvl="1" indent="-228600"/>
            <a:r>
              <a:t>组织人类</a:t>
            </a:r>
          </a:p>
          <a:p>
            <a:pPr marL="685800" lvl="1" indent="-228600"/>
            <a:r>
              <a:t>分配利益</a:t>
            </a:r>
          </a:p>
          <a:p>
            <a:pPr marL="685800" lvl="1" indent="-228600"/>
            <a:r>
              <a:t>问神、问利益</a:t>
            </a:r>
          </a:p>
          <a:p>
            <a:pPr marL="685800" lvl="1" indent="-228600"/>
            <a:r>
              <a:t>人的意义？</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ph type="title"/>
          </p:nvPr>
        </p:nvSpPr>
        <p:spPr>
          <a:prstGeom prst="rect">
            <a:avLst/>
          </a:prstGeom>
        </p:spPr>
        <p:txBody>
          <a:bodyPr/>
          <a:lstStyle/>
          <a:p>
            <a:r>
              <a:t>公司的形成</a:t>
            </a:r>
          </a:p>
        </p:txBody>
      </p:sp>
      <p:sp>
        <p:nvSpPr>
          <p:cNvPr id="266" name="Shape 266"/>
          <p:cNvSpPr/>
          <p:nvPr>
            <p:ph type="body" idx="1"/>
          </p:nvPr>
        </p:nvSpPr>
        <p:spPr>
          <a:prstGeom prst="rect">
            <a:avLst/>
          </a:prstGeom>
        </p:spPr>
        <p:txBody>
          <a:bodyPr/>
          <a:lstStyle/>
          <a:p>
            <a:r>
              <a:t>世界融合</a:t>
            </a:r>
          </a:p>
          <a:p/>
          <a:p>
            <a:pPr marL="685800" lvl="1" indent="-228600">
              <a:spcBef>
                <a:spcPts val="500"/>
              </a:spcBef>
              <a:defRPr sz="2400"/>
            </a:pPr>
            <a:r>
              <a:t>契约精神</a:t>
            </a:r>
          </a:p>
          <a:p>
            <a:pPr marL="685800" lvl="1" indent="-228600">
              <a:spcBef>
                <a:spcPts val="500"/>
              </a:spcBef>
              <a:defRPr sz="2400"/>
            </a:pPr>
          </a:p>
          <a:p>
            <a:pPr marL="685800" lvl="1" indent="-228600">
              <a:spcBef>
                <a:spcPts val="500"/>
              </a:spcBef>
              <a:defRPr sz="2400"/>
            </a:pPr>
            <a:r>
              <a:t>金钱和投资的概念</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ph type="title"/>
          </p:nvPr>
        </p:nvSpPr>
        <p:spPr>
          <a:prstGeom prst="rect">
            <a:avLst/>
          </a:prstGeom>
        </p:spPr>
        <p:txBody>
          <a:bodyPr/>
          <a:lstStyle/>
          <a:p>
            <a:r>
              <a:t>公司的形成</a:t>
            </a:r>
          </a:p>
        </p:txBody>
      </p:sp>
      <p:sp>
        <p:nvSpPr>
          <p:cNvPr id="269" name="Shape 269"/>
          <p:cNvSpPr/>
          <p:nvPr>
            <p:ph type="body" idx="1"/>
          </p:nvPr>
        </p:nvSpPr>
        <p:spPr>
          <a:prstGeom prst="rect">
            <a:avLst/>
          </a:prstGeom>
        </p:spPr>
        <p:txBody>
          <a:bodyPr/>
          <a:lstStyle/>
          <a:p>
            <a:r>
              <a:t>全球殖民</a:t>
            </a:r>
          </a:p>
          <a:p/>
          <a:p>
            <a:r>
              <a:t>对资本主义的促进</a:t>
            </a:r>
          </a:p>
          <a:p/>
          <a:p>
            <a:r>
              <a:t>对增长的需求</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p:nvPr>
            <p:ph type="title"/>
          </p:nvPr>
        </p:nvSpPr>
        <p:spPr>
          <a:prstGeom prst="rect">
            <a:avLst/>
          </a:prstGeom>
        </p:spPr>
        <p:txBody>
          <a:bodyPr/>
          <a:lstStyle/>
          <a:p>
            <a:r>
              <a:t>科技进步与资本增长</a:t>
            </a:r>
          </a:p>
        </p:txBody>
      </p:sp>
      <p:grpSp>
        <p:nvGrpSpPr>
          <p:cNvPr id="286" name="Group 286"/>
          <p:cNvGrpSpPr/>
          <p:nvPr/>
        </p:nvGrpSpPr>
        <p:grpSpPr>
          <a:xfrm>
            <a:off x="3742452" y="1825625"/>
            <a:ext cx="4707096" cy="4351338"/>
            <a:chOff x="0" y="0"/>
            <a:chExt cx="4707094" cy="4351337"/>
          </a:xfrm>
        </p:grpSpPr>
        <p:grpSp>
          <p:nvGrpSpPr>
            <p:cNvPr id="276" name="Group 276"/>
            <p:cNvGrpSpPr/>
            <p:nvPr/>
          </p:nvGrpSpPr>
          <p:grpSpPr>
            <a:xfrm>
              <a:off x="1327703" y="0"/>
              <a:ext cx="2051689" cy="2051688"/>
              <a:chOff x="0" y="0"/>
              <a:chExt cx="2051687" cy="2051687"/>
            </a:xfrm>
          </p:grpSpPr>
          <p:sp>
            <p:nvSpPr>
              <p:cNvPr id="274" name="Shape 274"/>
              <p:cNvSpPr/>
              <p:nvPr/>
            </p:nvSpPr>
            <p:spPr>
              <a:xfrm>
                <a:off x="0" y="0"/>
                <a:ext cx="2051688" cy="2051688"/>
              </a:xfrm>
              <a:prstGeom prst="ellipse">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a:defRPr sz="3230">
                    <a:solidFill>
                      <a:srgbClr val="FFFFFF"/>
                    </a:solidFill>
                  </a:defRPr>
                </a:pPr>
              </a:p>
            </p:txBody>
          </p:sp>
          <p:sp>
            <p:nvSpPr>
              <p:cNvPr id="275" name="Shape 275"/>
              <p:cNvSpPr/>
              <p:nvPr/>
            </p:nvSpPr>
            <p:spPr>
              <a:xfrm>
                <a:off x="300462" y="408623"/>
                <a:ext cx="1450764" cy="1234441"/>
              </a:xfrm>
              <a:prstGeom prst="rect">
                <a:avLst/>
              </a:prstGeom>
              <a:noFill/>
              <a:ln w="12700" cap="flat">
                <a:noFill/>
                <a:miter lim="400000"/>
              </a:ln>
              <a:effectLst/>
            </p:spPr>
            <p:txBody>
              <a:bodyPr wrap="square" lIns="45719" tIns="45719" rIns="45719" bIns="45719" numCol="1" anchor="ctr">
                <a:spAutoFit/>
              </a:bodyPr>
              <a:lstStyle>
                <a:lvl1pPr algn="ctr">
                  <a:defRPr sz="3230">
                    <a:solidFill>
                      <a:srgbClr val="FFFFFF"/>
                    </a:solidFill>
                  </a:defRPr>
                </a:lvl1pPr>
              </a:lstStyle>
              <a:p>
                <a:r>
                  <a:t>有想法，找投资</a:t>
                </a:r>
              </a:p>
            </p:txBody>
          </p:sp>
        </p:grpSp>
        <p:sp>
          <p:nvSpPr>
            <p:cNvPr id="277" name="Shape 277"/>
            <p:cNvSpPr/>
            <p:nvPr/>
          </p:nvSpPr>
          <p:spPr>
            <a:xfrm rot="3600000">
              <a:off x="2851376" y="1951538"/>
              <a:ext cx="332046" cy="448262"/>
            </a:xfrm>
            <a:prstGeom prst="rightArrow">
              <a:avLst>
                <a:gd name="adj1" fmla="val 70000"/>
                <a:gd name="adj2" fmla="val 50000"/>
              </a:avLst>
            </a:prstGeom>
            <a:solidFill>
              <a:srgbClr val="AEBADE"/>
            </a:solidFill>
            <a:ln w="12700" cap="flat">
              <a:noFill/>
              <a:miter lim="400000"/>
            </a:ln>
            <a:effectLst/>
          </p:spPr>
          <p:txBody>
            <a:bodyPr wrap="square" lIns="45719" tIns="45719" rIns="45719" bIns="45719" numCol="1" anchor="ctr">
              <a:noAutofit/>
            </a:bodyPr>
            <a:lstStyle/>
            <a:p/>
          </p:txBody>
        </p:sp>
        <p:grpSp>
          <p:nvGrpSpPr>
            <p:cNvPr id="280" name="Group 280"/>
            <p:cNvGrpSpPr/>
            <p:nvPr/>
          </p:nvGrpSpPr>
          <p:grpSpPr>
            <a:xfrm>
              <a:off x="2655406" y="2299649"/>
              <a:ext cx="2051689" cy="2051689"/>
              <a:chOff x="0" y="0"/>
              <a:chExt cx="2051687" cy="2051687"/>
            </a:xfrm>
          </p:grpSpPr>
          <p:sp>
            <p:nvSpPr>
              <p:cNvPr id="278" name="Shape 278"/>
              <p:cNvSpPr/>
              <p:nvPr/>
            </p:nvSpPr>
            <p:spPr>
              <a:xfrm>
                <a:off x="0" y="0"/>
                <a:ext cx="2051688" cy="2051688"/>
              </a:xfrm>
              <a:prstGeom prst="ellipse">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a:defRPr sz="3230">
                    <a:solidFill>
                      <a:srgbClr val="FFFFFF"/>
                    </a:solidFill>
                  </a:defRPr>
                </a:pPr>
              </a:p>
            </p:txBody>
          </p:sp>
          <p:sp>
            <p:nvSpPr>
              <p:cNvPr id="279" name="Shape 279"/>
              <p:cNvSpPr/>
              <p:nvPr/>
            </p:nvSpPr>
            <p:spPr>
              <a:xfrm>
                <a:off x="300462" y="122873"/>
                <a:ext cx="1450764" cy="1805941"/>
              </a:xfrm>
              <a:prstGeom prst="rect">
                <a:avLst/>
              </a:prstGeom>
              <a:noFill/>
              <a:ln w="12700" cap="flat">
                <a:noFill/>
                <a:miter lim="400000"/>
              </a:ln>
              <a:effectLst/>
            </p:spPr>
            <p:txBody>
              <a:bodyPr wrap="square" lIns="45719" tIns="45719" rIns="45719" bIns="45719" numCol="1" anchor="ctr">
                <a:spAutoFit/>
              </a:bodyPr>
              <a:lstStyle>
                <a:lvl1pPr algn="ctr">
                  <a:defRPr sz="3230">
                    <a:solidFill>
                      <a:srgbClr val="FFFFFF"/>
                    </a:solidFill>
                  </a:defRPr>
                </a:lvl1pPr>
              </a:lstStyle>
              <a:p>
                <a:r>
                  <a:t>想法实现，获取增长</a:t>
                </a:r>
              </a:p>
            </p:txBody>
          </p:sp>
        </p:grpSp>
        <p:sp>
          <p:nvSpPr>
            <p:cNvPr id="281" name="Shape 281"/>
            <p:cNvSpPr/>
            <p:nvPr/>
          </p:nvSpPr>
          <p:spPr>
            <a:xfrm rot="10800000">
              <a:off x="2187524" y="3101363"/>
              <a:ext cx="332047" cy="448262"/>
            </a:xfrm>
            <a:prstGeom prst="rightArrow">
              <a:avLst>
                <a:gd name="adj1" fmla="val 70000"/>
                <a:gd name="adj2" fmla="val 50000"/>
              </a:avLst>
            </a:prstGeom>
            <a:solidFill>
              <a:srgbClr val="AEBADE"/>
            </a:solidFill>
            <a:ln w="12700" cap="flat">
              <a:noFill/>
              <a:miter lim="400000"/>
            </a:ln>
            <a:effectLst/>
          </p:spPr>
          <p:txBody>
            <a:bodyPr wrap="square" lIns="45719" tIns="45719" rIns="45719" bIns="45719" numCol="1" anchor="ctr">
              <a:noAutofit/>
            </a:bodyPr>
            <a:lstStyle/>
            <a:p/>
          </p:txBody>
        </p:sp>
        <p:grpSp>
          <p:nvGrpSpPr>
            <p:cNvPr id="284" name="Group 284"/>
            <p:cNvGrpSpPr/>
            <p:nvPr/>
          </p:nvGrpSpPr>
          <p:grpSpPr>
            <a:xfrm>
              <a:off x="0" y="2299649"/>
              <a:ext cx="2051688" cy="2051689"/>
              <a:chOff x="0" y="0"/>
              <a:chExt cx="2051687" cy="2051687"/>
            </a:xfrm>
          </p:grpSpPr>
          <p:sp>
            <p:nvSpPr>
              <p:cNvPr id="282" name="Shape 282"/>
              <p:cNvSpPr/>
              <p:nvPr/>
            </p:nvSpPr>
            <p:spPr>
              <a:xfrm>
                <a:off x="0" y="0"/>
                <a:ext cx="2051688" cy="2051688"/>
              </a:xfrm>
              <a:prstGeom prst="ellipse">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a:defRPr sz="3230">
                    <a:solidFill>
                      <a:srgbClr val="FFFFFF"/>
                    </a:solidFill>
                  </a:defRPr>
                </a:pPr>
              </a:p>
            </p:txBody>
          </p:sp>
          <p:sp>
            <p:nvSpPr>
              <p:cNvPr id="283" name="Shape 283"/>
              <p:cNvSpPr/>
              <p:nvPr/>
            </p:nvSpPr>
            <p:spPr>
              <a:xfrm>
                <a:off x="300462" y="122873"/>
                <a:ext cx="1450764" cy="1805941"/>
              </a:xfrm>
              <a:prstGeom prst="rect">
                <a:avLst/>
              </a:prstGeom>
              <a:noFill/>
              <a:ln w="12700" cap="flat">
                <a:noFill/>
                <a:miter lim="400000"/>
              </a:ln>
              <a:effectLst/>
            </p:spPr>
            <p:txBody>
              <a:bodyPr wrap="square" lIns="45719" tIns="45719" rIns="45719" bIns="45719" numCol="1" anchor="ctr">
                <a:spAutoFit/>
              </a:bodyPr>
              <a:lstStyle>
                <a:lvl1pPr algn="ctr">
                  <a:defRPr sz="3230">
                    <a:solidFill>
                      <a:srgbClr val="FFFFFF"/>
                    </a:solidFill>
                  </a:defRPr>
                </a:lvl1pPr>
              </a:lstStyle>
              <a:p>
                <a:r>
                  <a:t>得到利润，回报投资</a:t>
                </a:r>
              </a:p>
            </p:txBody>
          </p:sp>
        </p:grpSp>
        <p:sp>
          <p:nvSpPr>
            <p:cNvPr id="285" name="Shape 285"/>
            <p:cNvSpPr/>
            <p:nvPr/>
          </p:nvSpPr>
          <p:spPr>
            <a:xfrm rot="18000000">
              <a:off x="1523673" y="1951538"/>
              <a:ext cx="332046" cy="448262"/>
            </a:xfrm>
            <a:prstGeom prst="rightArrow">
              <a:avLst>
                <a:gd name="adj1" fmla="val 70000"/>
                <a:gd name="adj2" fmla="val 50000"/>
              </a:avLst>
            </a:prstGeom>
            <a:solidFill>
              <a:srgbClr val="AEBADE"/>
            </a:solidFill>
            <a:ln w="12700" cap="flat">
              <a:noFill/>
              <a:miter lim="400000"/>
            </a:ln>
            <a:effectLst/>
          </p:spPr>
          <p:txBody>
            <a:bodyPr wrap="square" lIns="45719" tIns="45719" rIns="45719" bIns="45719" numCol="1" anchor="ctr">
              <a:noAutofit/>
            </a:bodyPr>
            <a:lstStyle/>
            <a:p/>
          </p:txBody>
        </p:sp>
      </p:gr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ph type="title"/>
          </p:nvPr>
        </p:nvSpPr>
        <p:spPr>
          <a:prstGeom prst="rect">
            <a:avLst/>
          </a:prstGeom>
        </p:spPr>
        <p:txBody>
          <a:bodyPr/>
          <a:lstStyle/>
          <a:p>
            <a:r>
              <a:t>人类意义的讨论</a:t>
            </a:r>
          </a:p>
        </p:txBody>
      </p:sp>
      <p:sp>
        <p:nvSpPr>
          <p:cNvPr id="289" name="Shape 289"/>
          <p:cNvSpPr/>
          <p:nvPr>
            <p:ph type="body" idx="1"/>
          </p:nvPr>
        </p:nvSpPr>
        <p:spPr>
          <a:prstGeom prst="rect">
            <a:avLst/>
          </a:prstGeom>
        </p:spPr>
        <p:txBody>
          <a:bodyPr/>
          <a:lstStyle/>
          <a:p>
            <a:r>
              <a:t>虚构实体 vs 实体</a:t>
            </a:r>
          </a:p>
          <a:p/>
          <a:p>
            <a:r>
              <a:t>放弃神学，放弃宗教=放弃意义</a:t>
            </a:r>
          </a:p>
          <a:p/>
          <a:p>
            <a:r>
              <a:t>放弃意义，获取力量</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ph type="title"/>
          </p:nvPr>
        </p:nvSpPr>
        <p:spPr>
          <a:prstGeom prst="rect">
            <a:avLst/>
          </a:prstGeom>
        </p:spPr>
        <p:txBody>
          <a:bodyPr/>
          <a:lstStyle/>
          <a:p>
            <a:r>
              <a:t>当代社会的讨论</a:t>
            </a:r>
          </a:p>
        </p:txBody>
      </p:sp>
      <p:sp>
        <p:nvSpPr>
          <p:cNvPr id="292" name="Shape 292"/>
          <p:cNvSpPr/>
          <p:nvPr>
            <p:ph type="body" idx="1"/>
          </p:nvPr>
        </p:nvSpPr>
        <p:spPr>
          <a:prstGeom prst="rect">
            <a:avLst/>
          </a:prstGeom>
        </p:spPr>
        <p:txBody>
          <a:bodyPr/>
          <a:lstStyle/>
          <a:p>
            <a:r>
              <a:t>当资本主义遇到问题</a:t>
            </a:r>
          </a:p>
          <a:p>
            <a:pPr marL="685800" lvl="1" indent="-228600">
              <a:spcBef>
                <a:spcPts val="500"/>
              </a:spcBef>
              <a:defRPr sz="2400"/>
            </a:pPr>
            <a:r>
              <a:t>事业还是家庭</a:t>
            </a:r>
          </a:p>
          <a:p/>
          <a:p>
            <a:r>
              <a:t>人文主义的出现与必要性</a:t>
            </a:r>
          </a:p>
          <a:p>
            <a:pPr marL="685800" lvl="1" indent="-228600">
              <a:spcBef>
                <a:spcPts val="500"/>
              </a:spcBef>
              <a:defRPr sz="2400"/>
            </a:pPr>
            <a:r>
              <a:t>三体中世界末日前 —— 给岁月以文明，而不是给文明以岁月</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22.png" descr="Image result for yin yang"/>
          <p:cNvPicPr>
            <a:picLocks noChangeAspect="1"/>
          </p:cNvPicPr>
          <p:nvPr/>
        </p:nvPicPr>
        <p:blipFill>
          <a:blip r:embed="rId1"/>
          <a:stretch>
            <a:fillRect/>
          </a:stretch>
        </p:blipFill>
        <p:spPr>
          <a:xfrm>
            <a:off x="3560322" y="630675"/>
            <a:ext cx="5544768" cy="5544768"/>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ph type="title"/>
          </p:nvPr>
        </p:nvSpPr>
        <p:spPr>
          <a:prstGeom prst="rect">
            <a:avLst/>
          </a:prstGeom>
        </p:spPr>
        <p:txBody>
          <a:bodyPr/>
          <a:lstStyle/>
          <a:p>
            <a:r>
              <a:t>对冷战的思考</a:t>
            </a:r>
          </a:p>
        </p:txBody>
      </p:sp>
      <p:sp>
        <p:nvSpPr>
          <p:cNvPr id="299" name="Shape 299"/>
          <p:cNvSpPr/>
          <p:nvPr>
            <p:ph type="body" idx="1"/>
          </p:nvPr>
        </p:nvSpPr>
        <p:spPr>
          <a:prstGeom prst="rect">
            <a:avLst/>
          </a:prstGeom>
        </p:spPr>
        <p:txBody>
          <a:bodyPr/>
          <a:lstStyle/>
          <a:p>
            <a:r>
              <a:t>对于增长的共识</a:t>
            </a:r>
          </a:p>
          <a:p>
            <a:r>
              <a:t>对于增长方式的不同理解</a:t>
            </a:r>
          </a:p>
          <a:p>
            <a:r>
              <a:t>自由主义下对于增长的迷恋</a:t>
            </a:r>
          </a:p>
          <a:p>
            <a:pPr marL="685800" lvl="1" indent="-228600">
              <a:spcBef>
                <a:spcPts val="500"/>
              </a:spcBef>
              <a:defRPr sz="2400"/>
            </a:pPr>
            <a:r>
              <a:t>金融危机</a:t>
            </a:r>
          </a:p>
          <a:p>
            <a:pPr marL="685800" lvl="1" indent="-228600">
              <a:spcBef>
                <a:spcPts val="500"/>
              </a:spcBef>
              <a:defRPr sz="2400"/>
            </a:pPr>
            <a:r>
              <a:t>货币宽松</a:t>
            </a:r>
          </a:p>
          <a:p>
            <a:r>
              <a:t>社会主义下计划经济</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r>
              <a:t>扫荡地球</a:t>
            </a:r>
          </a:p>
        </p:txBody>
      </p:sp>
      <p:pic>
        <p:nvPicPr>
          <p:cNvPr id="156" name="image4.png"/>
          <p:cNvPicPr>
            <a:picLocks noChangeAspect="1"/>
          </p:cNvPicPr>
          <p:nvPr/>
        </p:nvPicPr>
        <p:blipFill>
          <a:blip r:embed="rId1"/>
          <a:stretch>
            <a:fillRect/>
          </a:stretch>
        </p:blipFill>
        <p:spPr>
          <a:xfrm>
            <a:off x="692150" y="1560331"/>
            <a:ext cx="10807700" cy="508000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23.png" descr="Image result for crisis cycle"/>
          <p:cNvPicPr>
            <a:picLocks noChangeAspect="1"/>
          </p:cNvPicPr>
          <p:nvPr/>
        </p:nvPicPr>
        <p:blipFill>
          <a:blip r:embed="rId1"/>
          <a:stretch>
            <a:fillRect/>
          </a:stretch>
        </p:blipFill>
        <p:spPr>
          <a:xfrm>
            <a:off x="1754827" y="1471815"/>
            <a:ext cx="9081784" cy="5234411"/>
          </a:xfrm>
          <a:prstGeom prst="rect">
            <a:avLst/>
          </a:prstGeom>
          <a:ln w="12700">
            <a:miter lim="400000"/>
            <a:headEnd/>
            <a:tailEnd/>
          </a:ln>
        </p:spPr>
      </p:pic>
      <p:sp>
        <p:nvSpPr>
          <p:cNvPr id="302" name="Shape 302"/>
          <p:cNvSpPr/>
          <p:nvPr>
            <p:ph type="title"/>
          </p:nvPr>
        </p:nvSpPr>
        <p:spPr>
          <a:prstGeom prst="rect">
            <a:avLst/>
          </a:prstGeom>
        </p:spPr>
        <p:txBody>
          <a:bodyPr/>
          <a:lstStyle/>
          <a:p>
            <a:r>
              <a:t>对增长的思考</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p:nvPr>
            <p:ph type="title"/>
          </p:nvPr>
        </p:nvSpPr>
        <p:spPr>
          <a:prstGeom prst="rect">
            <a:avLst/>
          </a:prstGeom>
        </p:spPr>
        <p:txBody>
          <a:bodyPr/>
          <a:lstStyle/>
          <a:p>
            <a:r>
              <a:t>数据主义</a:t>
            </a:r>
          </a:p>
        </p:txBody>
      </p:sp>
      <p:sp>
        <p:nvSpPr>
          <p:cNvPr id="305" name="Shape 305"/>
          <p:cNvSpPr/>
          <p:nvPr>
            <p:ph type="body" idx="1"/>
          </p:nvPr>
        </p:nvSpPr>
        <p:spPr>
          <a:xfrm>
            <a:off x="838200" y="1825625"/>
            <a:ext cx="10515600" cy="4614061"/>
          </a:xfrm>
          <a:prstGeom prst="rect">
            <a:avLst/>
          </a:prstGeom>
        </p:spPr>
        <p:txBody>
          <a:bodyPr/>
          <a:lstStyle/>
          <a:p>
            <a:pPr marL="226060" indent="-226060" defTabSz="904875">
              <a:spcBef>
                <a:spcPts val="900"/>
              </a:spcBef>
              <a:defRPr sz="2770"/>
            </a:pPr>
            <a:r>
              <a:t>大数据的由来</a:t>
            </a:r>
          </a:p>
          <a:p>
            <a:pPr marL="678815" lvl="1" indent="-226060" defTabSz="904875">
              <a:spcBef>
                <a:spcPts val="400"/>
              </a:spcBef>
              <a:defRPr sz="2375"/>
            </a:pPr>
            <a:r>
              <a:t>历史数据</a:t>
            </a:r>
          </a:p>
          <a:p>
            <a:pPr marL="1131570" lvl="2" indent="-226060" defTabSz="904875">
              <a:spcBef>
                <a:spcPts val="400"/>
              </a:spcBef>
              <a:defRPr sz="1980"/>
            </a:pPr>
            <a:r>
              <a:t>结绳记事</a:t>
            </a:r>
          </a:p>
          <a:p>
            <a:pPr marL="1131570" lvl="2" indent="-226060" defTabSz="904875">
              <a:spcBef>
                <a:spcPts val="400"/>
              </a:spcBef>
              <a:defRPr sz="1980"/>
            </a:pPr>
            <a:r>
              <a:t>礼器铭文</a:t>
            </a:r>
          </a:p>
          <a:p>
            <a:pPr marL="1131570" lvl="2" indent="-226060" defTabSz="904875">
              <a:spcBef>
                <a:spcPts val="400"/>
              </a:spcBef>
              <a:defRPr sz="1980"/>
            </a:pPr>
            <a:r>
              <a:t>史书</a:t>
            </a:r>
          </a:p>
          <a:p>
            <a:pPr marL="1131570" lvl="2" indent="-226060" defTabSz="904875">
              <a:spcBef>
                <a:spcPts val="400"/>
              </a:spcBef>
              <a:defRPr sz="1980"/>
            </a:pPr>
            <a:r>
              <a:t>小说</a:t>
            </a:r>
          </a:p>
          <a:p>
            <a:pPr marL="1131570" lvl="2" indent="-226060" defTabSz="904875">
              <a:spcBef>
                <a:spcPts val="400"/>
              </a:spcBef>
              <a:defRPr sz="1980"/>
            </a:pPr>
            <a:r>
              <a:t>穿越文电视剧</a:t>
            </a:r>
          </a:p>
          <a:p>
            <a:pPr marL="226060" indent="-226060" defTabSz="904875">
              <a:spcBef>
                <a:spcPts val="900"/>
              </a:spcBef>
              <a:defRPr sz="2770"/>
            </a:pPr>
            <a:r>
              <a:t>数据</a:t>
            </a:r>
          </a:p>
          <a:p>
            <a:pPr marL="678815" lvl="1" indent="-226060" defTabSz="904875">
              <a:spcBef>
                <a:spcPts val="900"/>
              </a:spcBef>
              <a:defRPr sz="2770"/>
            </a:pPr>
            <a:r>
              <a:t>越来越多</a:t>
            </a:r>
          </a:p>
          <a:p>
            <a:pPr marL="678815" lvl="1" indent="-226060" defTabSz="904875">
              <a:spcBef>
                <a:spcPts val="900"/>
              </a:spcBef>
              <a:defRPr sz="2770"/>
            </a:pPr>
            <a:r>
              <a:t>越来越细</a:t>
            </a:r>
          </a:p>
        </p:txBody>
      </p:sp>
      <p:pic>
        <p:nvPicPr>
          <p:cNvPr id="306" name="image24.jpg" descr="Image result for 西周厉王时的禹鼎"/>
          <p:cNvPicPr>
            <a:picLocks noChangeAspect="1"/>
          </p:cNvPicPr>
          <p:nvPr/>
        </p:nvPicPr>
        <p:blipFill>
          <a:blip r:embed="rId1"/>
          <a:stretch>
            <a:fillRect/>
          </a:stretch>
        </p:blipFill>
        <p:spPr>
          <a:xfrm>
            <a:off x="4695825" y="181176"/>
            <a:ext cx="2800350" cy="2857501"/>
          </a:xfrm>
          <a:prstGeom prst="rect">
            <a:avLst/>
          </a:prstGeom>
          <a:ln w="12700">
            <a:miter lim="400000"/>
            <a:headEnd/>
            <a:tailEnd/>
          </a:ln>
        </p:spPr>
      </p:pic>
      <p:pic>
        <p:nvPicPr>
          <p:cNvPr id="307" name="image25.jpg" descr="Image result for 周本纪"/>
          <p:cNvPicPr>
            <a:picLocks noChangeAspect="1"/>
          </p:cNvPicPr>
          <p:nvPr/>
        </p:nvPicPr>
        <p:blipFill>
          <a:blip r:embed="rId2"/>
          <a:stretch>
            <a:fillRect/>
          </a:stretch>
        </p:blipFill>
        <p:spPr>
          <a:xfrm>
            <a:off x="8148515" y="181176"/>
            <a:ext cx="3617089" cy="2857501"/>
          </a:xfrm>
          <a:prstGeom prst="rect">
            <a:avLst/>
          </a:prstGeom>
          <a:ln w="12700">
            <a:miter lim="400000"/>
            <a:headEnd/>
            <a:tailEnd/>
          </a:ln>
        </p:spPr>
      </p:pic>
      <p:pic>
        <p:nvPicPr>
          <p:cNvPr id="308" name="image26.jpeg" descr="Image result for 三国演义"/>
          <p:cNvPicPr>
            <a:picLocks noChangeAspect="1"/>
          </p:cNvPicPr>
          <p:nvPr/>
        </p:nvPicPr>
        <p:blipFill>
          <a:blip r:embed="rId3"/>
          <a:stretch>
            <a:fillRect/>
          </a:stretch>
        </p:blipFill>
        <p:spPr>
          <a:xfrm>
            <a:off x="8937287" y="3319462"/>
            <a:ext cx="2220338" cy="3330508"/>
          </a:xfrm>
          <a:prstGeom prst="rect">
            <a:avLst/>
          </a:prstGeom>
          <a:ln w="12700">
            <a:miter lim="400000"/>
            <a:headEnd/>
            <a:tailEnd/>
          </a:ln>
        </p:spPr>
      </p:pic>
      <p:pic>
        <p:nvPicPr>
          <p:cNvPr id="309" name="image27.jpg" descr="Image result for 三国演义"/>
          <p:cNvPicPr>
            <a:picLocks noChangeAspect="1"/>
          </p:cNvPicPr>
          <p:nvPr/>
        </p:nvPicPr>
        <p:blipFill>
          <a:blip r:embed="rId4"/>
          <a:stretch>
            <a:fillRect/>
          </a:stretch>
        </p:blipFill>
        <p:spPr>
          <a:xfrm>
            <a:off x="5037306" y="3398920"/>
            <a:ext cx="2211598" cy="3251049"/>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el">
                                    <p:tmAbs val="0"/>
                                  </p:iterate>
                                  <p:childTnLst>
                                    <p:set>
                                      <p:cBhvr>
                                        <p:cTn id="6" dur="indefinite" fill="hold"/>
                                        <p:tgtEl>
                                          <p:spTgt spid="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el">
                                    <p:tmAbs val="0"/>
                                  </p:iterate>
                                  <p:childTnLst>
                                    <p:set>
                                      <p:cBhvr>
                                        <p:cTn id="10" dur="indefinite" fill="hold"/>
                                        <p:tgtEl>
                                          <p:spTgt spid="3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el">
                                    <p:tmAbs val="0"/>
                                  </p:iterate>
                                  <p:childTnLst>
                                    <p:set>
                                      <p:cBhvr>
                                        <p:cTn id="14" dur="indefinite" fill="hold"/>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type="el">
                                    <p:tmAbs val="0"/>
                                  </p:iterate>
                                  <p:childTnLst>
                                    <p:set>
                                      <p:cBhvr>
                                        <p:cTn id="18" dur="indefinite" fill="hold"/>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306" grpId="1" animBg="1" advAuto="0"/>
      <p:bldP spid="308" grpId="4" animBg="1" advAuto="0"/>
      <p:bldP spid="309" grpId="3" animBg="1" advAuto="0"/>
      <p:bldP spid="307"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p:nvPr>
            <p:ph type="title"/>
          </p:nvPr>
        </p:nvSpPr>
        <p:spPr>
          <a:prstGeom prst="rect">
            <a:avLst/>
          </a:prstGeom>
        </p:spPr>
        <p:txBody>
          <a:bodyPr/>
          <a:lstStyle/>
          <a:p>
            <a:r>
              <a:t>数据主义</a:t>
            </a:r>
          </a:p>
        </p:txBody>
      </p:sp>
      <p:sp>
        <p:nvSpPr>
          <p:cNvPr id="314" name="Shape 314"/>
          <p:cNvSpPr/>
          <p:nvPr>
            <p:ph type="body" idx="1"/>
          </p:nvPr>
        </p:nvSpPr>
        <p:spPr>
          <a:prstGeom prst="rect">
            <a:avLst/>
          </a:prstGeom>
        </p:spPr>
        <p:txBody>
          <a:bodyPr/>
          <a:lstStyle/>
          <a:p>
            <a:r>
              <a:t>Data always wins</a:t>
            </a:r>
          </a:p>
          <a:p>
            <a:pPr marL="685800" lvl="1" indent="-228600">
              <a:spcBef>
                <a:spcPts val="500"/>
              </a:spcBef>
              <a:defRPr sz="2400"/>
            </a:pPr>
            <a:r>
              <a:t>细节是魔鬼</a:t>
            </a:r>
          </a:p>
          <a:p>
            <a:pPr marL="685800" lvl="1" indent="-228600">
              <a:spcBef>
                <a:spcPts val="500"/>
              </a:spcBef>
              <a:defRPr sz="2400"/>
            </a:pPr>
          </a:p>
          <a:p>
            <a:r>
              <a:t>数据处理能力的提升</a:t>
            </a:r>
          </a:p>
          <a:p>
            <a:pPr marL="685800" lvl="1" indent="-228600">
              <a:spcBef>
                <a:spcPts val="500"/>
              </a:spcBef>
              <a:defRPr sz="2400"/>
            </a:pPr>
            <a:r>
              <a:t>从语言到文字</a:t>
            </a:r>
          </a:p>
          <a:p>
            <a:pPr marL="685800" lvl="1" indent="-228600">
              <a:spcBef>
                <a:spcPts val="500"/>
              </a:spcBef>
              <a:defRPr sz="2400"/>
            </a:pPr>
            <a:r>
              <a:t>从文字到数字</a:t>
            </a:r>
          </a:p>
          <a:p>
            <a:pPr marL="685800" lvl="1" indent="-228600">
              <a:spcBef>
                <a:spcPts val="500"/>
              </a:spcBef>
              <a:defRPr sz="2400"/>
            </a:pPr>
            <a:r>
              <a:t>从数字到算法</a:t>
            </a:r>
          </a:p>
          <a:p>
            <a:pPr marL="685800" lvl="1" indent="-228600">
              <a:spcBef>
                <a:spcPts val="500"/>
              </a:spcBef>
              <a:defRPr sz="2400"/>
            </a:pPr>
            <a:r>
              <a:t>从算法到感知</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p:nvPr>
            <p:ph type="title"/>
          </p:nvPr>
        </p:nvSpPr>
        <p:spPr>
          <a:prstGeom prst="rect">
            <a:avLst/>
          </a:prstGeom>
        </p:spPr>
        <p:txBody>
          <a:bodyPr/>
          <a:lstStyle/>
          <a:p>
            <a:r>
              <a:t>智人2.0</a:t>
            </a:r>
          </a:p>
        </p:txBody>
      </p:sp>
      <p:sp>
        <p:nvSpPr>
          <p:cNvPr id="319" name="Shape 319"/>
          <p:cNvSpPr/>
          <p:nvPr>
            <p:ph type="body" idx="1"/>
          </p:nvPr>
        </p:nvSpPr>
        <p:spPr>
          <a:prstGeom prst="rect">
            <a:avLst/>
          </a:prstGeom>
        </p:spPr>
        <p:txBody>
          <a:bodyPr/>
          <a:lstStyle/>
          <a:p>
            <a:r>
              <a:t>人类对自我的了解</a:t>
            </a:r>
          </a:p>
          <a:p>
            <a:pPr marL="685800" lvl="1" indent="-228600">
              <a:spcBef>
                <a:spcPts val="500"/>
              </a:spcBef>
              <a:defRPr sz="2400"/>
            </a:pPr>
            <a:r>
              <a:t>神经元</a:t>
            </a:r>
          </a:p>
          <a:p>
            <a:pPr marL="685800" lvl="1" indent="-228600">
              <a:spcBef>
                <a:spcPts val="500"/>
              </a:spcBef>
              <a:defRPr sz="2400"/>
            </a:pPr>
            <a:r>
              <a:t>快乐</a:t>
            </a:r>
          </a:p>
          <a:p>
            <a:pPr marL="685800" lvl="1" indent="-228600">
              <a:spcBef>
                <a:spcPts val="500"/>
              </a:spcBef>
              <a:defRPr sz="2400"/>
            </a:pPr>
            <a:r>
              <a:t>欲望</a:t>
            </a:r>
          </a:p>
          <a:p>
            <a:pPr marL="685800" lvl="1" indent="-228600">
              <a:spcBef>
                <a:spcPts val="500"/>
              </a:spcBef>
              <a:defRPr sz="2400"/>
            </a:pPr>
            <a:r>
              <a:t>疾病</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ph type="title"/>
          </p:nvPr>
        </p:nvSpPr>
        <p:spPr>
          <a:prstGeom prst="rect">
            <a:avLst/>
          </a:prstGeom>
        </p:spPr>
        <p:txBody>
          <a:bodyPr/>
          <a:lstStyle/>
          <a:p>
            <a:r>
              <a:t>智人2.0</a:t>
            </a:r>
          </a:p>
        </p:txBody>
      </p:sp>
      <p:sp>
        <p:nvSpPr>
          <p:cNvPr id="322" name="Shape 322"/>
          <p:cNvSpPr/>
          <p:nvPr>
            <p:ph type="body" idx="1"/>
          </p:nvPr>
        </p:nvSpPr>
        <p:spPr>
          <a:prstGeom prst="rect">
            <a:avLst/>
          </a:prstGeom>
        </p:spPr>
        <p:txBody>
          <a:bodyPr/>
          <a:lstStyle/>
          <a:p>
            <a:r>
              <a:t>人工智能</a:t>
            </a:r>
          </a:p>
          <a:p>
            <a:pPr marL="685800" lvl="1" indent="-228600">
              <a:spcBef>
                <a:spcPts val="500"/>
              </a:spcBef>
              <a:defRPr sz="2400"/>
            </a:pPr>
            <a:r>
              <a:t>大脑的工作方式依然是个迷</a:t>
            </a:r>
          </a:p>
          <a:p>
            <a:pPr marL="685800" lvl="1" indent="-228600">
              <a:spcBef>
                <a:spcPts val="500"/>
              </a:spcBef>
              <a:defRPr sz="2400"/>
            </a:pPr>
            <a:r>
              <a:t>工人智能的意识</a:t>
            </a:r>
          </a:p>
          <a:p>
            <a:pPr marL="685800" lvl="1" indent="-228600">
              <a:spcBef>
                <a:spcPts val="500"/>
              </a:spcBef>
              <a:defRPr sz="2400"/>
            </a:pPr>
            <a:r>
              <a:t>图灵测试</a:t>
            </a:r>
          </a:p>
          <a:p>
            <a:pPr marL="685800" lvl="1" indent="-228600">
              <a:spcBef>
                <a:spcPts val="500"/>
              </a:spcBef>
              <a:defRPr sz="2400"/>
            </a:pPr>
          </a:p>
          <a:p>
            <a:r>
              <a:t>人工智能还不足为惧</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p:nvPr>
            <p:ph type="title"/>
          </p:nvPr>
        </p:nvSpPr>
        <p:spPr>
          <a:prstGeom prst="rect">
            <a:avLst/>
          </a:prstGeom>
        </p:spPr>
        <p:txBody>
          <a:bodyPr/>
          <a:lstStyle/>
          <a:p>
            <a:r>
              <a:t>智人2.0</a:t>
            </a:r>
          </a:p>
        </p:txBody>
      </p:sp>
      <p:sp>
        <p:nvSpPr>
          <p:cNvPr id="327" name="Shape 327"/>
          <p:cNvSpPr/>
          <p:nvPr>
            <p:ph type="body" idx="1"/>
          </p:nvPr>
        </p:nvSpPr>
        <p:spPr>
          <a:prstGeom prst="rect">
            <a:avLst/>
          </a:prstGeom>
        </p:spPr>
        <p:txBody>
          <a:bodyPr/>
          <a:lstStyle/>
          <a:p>
            <a:pPr marL="217170" indent="-217170" defTabSz="868680">
              <a:lnSpc>
                <a:spcPct val="81000"/>
              </a:lnSpc>
              <a:spcBef>
                <a:spcPts val="900"/>
              </a:spcBef>
              <a:defRPr sz="2660"/>
            </a:pPr>
            <a:r>
              <a:t>对长生不老的追求</a:t>
            </a:r>
          </a:p>
          <a:p>
            <a:pPr marL="217170" indent="-217170" defTabSz="868680">
              <a:lnSpc>
                <a:spcPct val="81000"/>
              </a:lnSpc>
              <a:spcBef>
                <a:spcPts val="900"/>
              </a:spcBef>
              <a:defRPr sz="2660"/>
            </a:pPr>
          </a:p>
          <a:p>
            <a:pPr marL="217170" indent="-217170" defTabSz="868680">
              <a:lnSpc>
                <a:spcPct val="81000"/>
              </a:lnSpc>
              <a:spcBef>
                <a:spcPts val="900"/>
              </a:spcBef>
              <a:defRPr sz="2660"/>
            </a:pPr>
            <a:r>
              <a:t>医疗</a:t>
            </a:r>
          </a:p>
          <a:p>
            <a:pPr marL="217170" indent="-217170" defTabSz="868680">
              <a:lnSpc>
                <a:spcPct val="81000"/>
              </a:lnSpc>
              <a:spcBef>
                <a:spcPts val="900"/>
              </a:spcBef>
              <a:defRPr sz="2660"/>
            </a:pPr>
          </a:p>
          <a:p>
            <a:pPr marL="217170" indent="-217170" defTabSz="868680">
              <a:lnSpc>
                <a:spcPct val="81000"/>
              </a:lnSpc>
              <a:spcBef>
                <a:spcPts val="900"/>
              </a:spcBef>
              <a:defRPr sz="2660"/>
            </a:pPr>
            <a:r>
              <a:t>生化</a:t>
            </a:r>
          </a:p>
          <a:p>
            <a:pPr marL="217170" indent="-217170" defTabSz="868680">
              <a:lnSpc>
                <a:spcPct val="81000"/>
              </a:lnSpc>
              <a:spcBef>
                <a:spcPts val="900"/>
              </a:spcBef>
              <a:defRPr sz="2660"/>
            </a:pPr>
          </a:p>
          <a:p>
            <a:pPr marL="217170" indent="-217170" defTabSz="868680">
              <a:lnSpc>
                <a:spcPct val="81000"/>
              </a:lnSpc>
              <a:spcBef>
                <a:spcPts val="900"/>
              </a:spcBef>
              <a:defRPr sz="2660"/>
            </a:pPr>
            <a:r>
              <a:t>纳米机器人</a:t>
            </a:r>
          </a:p>
          <a:p>
            <a:pPr marL="217170" indent="-217170" defTabSz="868680">
              <a:lnSpc>
                <a:spcPct val="81000"/>
              </a:lnSpc>
              <a:spcBef>
                <a:spcPts val="900"/>
              </a:spcBef>
              <a:defRPr sz="2660"/>
            </a:pPr>
          </a:p>
          <a:p>
            <a:pPr marL="217170" indent="-217170" defTabSz="868680">
              <a:lnSpc>
                <a:spcPct val="81000"/>
              </a:lnSpc>
              <a:spcBef>
                <a:spcPts val="900"/>
              </a:spcBef>
              <a:defRPr sz="2660"/>
            </a:pPr>
            <a:r>
              <a:t>人机结合</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p>
            <a:r>
              <a:t>未来是什么？</a:t>
            </a:r>
          </a:p>
        </p:txBody>
      </p:sp>
      <p:sp>
        <p:nvSpPr>
          <p:cNvPr id="330" name="Shape 330"/>
          <p:cNvSpPr/>
          <p:nvPr>
            <p:ph type="body" idx="1"/>
          </p:nvPr>
        </p:nvSpPr>
        <p:spPr>
          <a:prstGeom prst="rect">
            <a:avLst/>
          </a:prstGeom>
        </p:spPr>
        <p:txBody>
          <a:bodyPr/>
          <a:lstStyle/>
          <a:p>
            <a:r>
              <a:t>未来是我们在当前条件下对美好未知的想象</a:t>
            </a:r>
          </a:p>
          <a:p/>
          <a:p>
            <a:r>
              <a:t>假设一个罗马帝国奴隶来到了今天的社会</a:t>
            </a:r>
          </a:p>
          <a:p/>
          <a:p>
            <a:r>
              <a:t>今天的我们相比500年前的人类，已经有了新的认识和意义</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p:nvPr>
            <p:ph type="title"/>
          </p:nvPr>
        </p:nvSpPr>
        <p:spPr>
          <a:prstGeom prst="rect">
            <a:avLst/>
          </a:prstGeom>
        </p:spPr>
        <p:txBody>
          <a:bodyPr/>
          <a:lstStyle/>
          <a:p>
            <a:r>
              <a:t>未来是什么？</a:t>
            </a:r>
          </a:p>
        </p:txBody>
      </p:sp>
      <p:sp>
        <p:nvSpPr>
          <p:cNvPr id="333" name="Shape 333"/>
          <p:cNvSpPr/>
          <p:nvPr>
            <p:ph type="body" idx="1"/>
          </p:nvPr>
        </p:nvSpPr>
        <p:spPr>
          <a:prstGeom prst="rect">
            <a:avLst/>
          </a:prstGeom>
        </p:spPr>
        <p:txBody>
          <a:bodyPr/>
          <a:lstStyle/>
          <a:p>
            <a:r>
              <a:t>而未来的人类，也可以获得再一次的思想提升和革命</a:t>
            </a:r>
          </a:p>
          <a:p/>
          <a:p>
            <a:r>
              <a:t>而今天的智人，也许只是昨天的罗马帝国奴隶</a:t>
            </a:r>
          </a:p>
          <a:p/>
          <a:p>
            <a:r>
              <a:t>“毁灭你，与你无关”</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28.png"/>
          <p:cNvPicPr>
            <a:picLocks noChangeAspect="1"/>
          </p:cNvPicPr>
          <p:nvPr/>
        </p:nvPicPr>
        <p:blipFill>
          <a:blip r:embed="rId1"/>
          <a:stretch>
            <a:fillRect/>
          </a:stretch>
        </p:blipFill>
        <p:spPr>
          <a:xfrm>
            <a:off x="2463666" y="465245"/>
            <a:ext cx="7692012" cy="1869394"/>
          </a:xfrm>
          <a:prstGeom prst="rect">
            <a:avLst/>
          </a:prstGeom>
          <a:ln w="12700">
            <a:miter lim="400000"/>
            <a:headEnd/>
            <a:tailEnd/>
          </a:ln>
        </p:spPr>
      </p:pic>
      <p:pic>
        <p:nvPicPr>
          <p:cNvPr id="336" name="image29.jpg" descr="Image result for ghost in the shell"/>
          <p:cNvPicPr>
            <a:picLocks noChangeAspect="1"/>
          </p:cNvPicPr>
          <p:nvPr/>
        </p:nvPicPr>
        <p:blipFill>
          <a:blip r:embed="rId2"/>
          <a:stretch>
            <a:fillRect/>
          </a:stretch>
        </p:blipFill>
        <p:spPr>
          <a:xfrm>
            <a:off x="0" y="2554726"/>
            <a:ext cx="4013933" cy="2259249"/>
          </a:xfrm>
          <a:prstGeom prst="rect">
            <a:avLst/>
          </a:prstGeom>
          <a:ln w="12700">
            <a:miter lim="400000"/>
            <a:headEnd/>
            <a:tailEnd/>
          </a:ln>
        </p:spPr>
      </p:pic>
      <p:pic>
        <p:nvPicPr>
          <p:cNvPr id="337" name="image30.jpg" descr="Image result for antman"/>
          <p:cNvPicPr>
            <a:picLocks noChangeAspect="1"/>
          </p:cNvPicPr>
          <p:nvPr/>
        </p:nvPicPr>
        <p:blipFill>
          <a:blip r:embed="rId3"/>
          <a:stretch>
            <a:fillRect/>
          </a:stretch>
        </p:blipFill>
        <p:spPr>
          <a:xfrm>
            <a:off x="4252617" y="3431430"/>
            <a:ext cx="4114110" cy="2317616"/>
          </a:xfrm>
          <a:prstGeom prst="rect">
            <a:avLst/>
          </a:prstGeom>
          <a:ln w="12700">
            <a:miter lim="400000"/>
            <a:headEnd/>
            <a:tailEnd/>
          </a:ln>
        </p:spPr>
      </p:pic>
      <p:pic>
        <p:nvPicPr>
          <p:cNvPr id="338" name="image31.jpg" descr="Image result for matrix human farm"/>
          <p:cNvPicPr>
            <a:picLocks noChangeAspect="1"/>
          </p:cNvPicPr>
          <p:nvPr/>
        </p:nvPicPr>
        <p:blipFill>
          <a:blip r:embed="rId4"/>
          <a:stretch>
            <a:fillRect/>
          </a:stretch>
        </p:blipFill>
        <p:spPr>
          <a:xfrm>
            <a:off x="8581014" y="3951254"/>
            <a:ext cx="3447645" cy="2585734"/>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el">
                                    <p:tmAbs val="0"/>
                                  </p:iterate>
                                  <p:childTnLst>
                                    <p:set>
                                      <p:cBhvr>
                                        <p:cTn id="6" dur="indefinite" fill="hold"/>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el">
                                    <p:tmAbs val="0"/>
                                  </p:iterate>
                                  <p:childTnLst>
                                    <p:set>
                                      <p:cBhvr>
                                        <p:cTn id="10" dur="indefinite" fill="hold"/>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el">
                                    <p:tmAbs val="0"/>
                                  </p:iterate>
                                  <p:childTnLst>
                                    <p:set>
                                      <p:cBhvr>
                                        <p:cTn id="14" dur="indefinite" fill="hold"/>
                                        <p:tgtEl>
                                          <p:spTgt spid="3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type="el">
                                    <p:tmAbs val="0"/>
                                  </p:iterate>
                                  <p:childTnLst>
                                    <p:set>
                                      <p:cBhvr>
                                        <p:cTn id="18" dur="indefinite" fill="hold"/>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spid="335" grpId="1" animBg="1" advAuto="0"/>
      <p:bldP spid="336" grpId="2" animBg="1" advAuto="0"/>
      <p:bldP spid="337" grpId="3" animBg="1" advAuto="0"/>
      <p:bldP spid="338"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ph type="title"/>
          </p:nvPr>
        </p:nvSpPr>
        <p:spPr>
          <a:prstGeom prst="rect">
            <a:avLst/>
          </a:prstGeom>
        </p:spPr>
        <p:txBody>
          <a:bodyPr/>
          <a:lstStyle/>
          <a:p>
            <a:r>
              <a:t>十万年前的地球</a:t>
            </a:r>
          </a:p>
        </p:txBody>
      </p:sp>
      <p:pic>
        <p:nvPicPr>
          <p:cNvPr id="136" name="image5.png"/>
          <p:cNvPicPr>
            <a:picLocks noChangeAspect="1"/>
          </p:cNvPicPr>
          <p:nvPr/>
        </p:nvPicPr>
        <p:blipFill>
          <a:blip r:embed="rId1"/>
          <a:stretch>
            <a:fillRect/>
          </a:stretch>
        </p:blipFill>
        <p:spPr>
          <a:xfrm>
            <a:off x="838200" y="1451200"/>
            <a:ext cx="6984411" cy="5237721"/>
          </a:xfrm>
          <a:prstGeom prst="rect">
            <a:avLst/>
          </a:prstGeom>
          <a:ln w="12700">
            <a:miter lim="400000"/>
            <a:headEnd/>
            <a:tailEnd/>
          </a:ln>
        </p:spPr>
      </p:pic>
      <p:sp>
        <p:nvSpPr>
          <p:cNvPr id="137" name="Shape 137"/>
          <p:cNvSpPr/>
          <p:nvPr/>
        </p:nvSpPr>
        <p:spPr>
          <a:xfrm>
            <a:off x="8171726" y="1525014"/>
            <a:ext cx="3391383" cy="2313941"/>
          </a:xfrm>
          <a:prstGeom prst="rect">
            <a:avLst/>
          </a:prstGeom>
          <a:ln w="12700">
            <a:miter lim="400000"/>
          </a:ln>
        </p:spPr>
        <p:txBody>
          <a:bodyPr lIns="45719" rIns="45719">
            <a:spAutoFit/>
          </a:bodyPr>
          <a:lstStyle/>
          <a:p>
            <a:pPr marL="342900" indent="-342900">
              <a:buSzPct val="100000"/>
              <a:buAutoNum type="arabicPeriod"/>
            </a:pPr>
            <a:r>
              <a:t>能人</a:t>
            </a:r>
          </a:p>
          <a:p>
            <a:pPr marL="342900" indent="-342900">
              <a:buSzPct val="100000"/>
              <a:buAutoNum type="arabicPeriod"/>
            </a:pPr>
            <a:r>
              <a:t>智人</a:t>
            </a:r>
          </a:p>
          <a:p>
            <a:pPr marL="342900" indent="-342900">
              <a:buSzPct val="100000"/>
              <a:buAutoNum type="arabicPeriod"/>
            </a:pPr>
            <a:r>
              <a:t>佛罗勒斯人</a:t>
            </a:r>
          </a:p>
          <a:p>
            <a:pPr marL="342900" indent="-342900">
              <a:buSzPct val="100000"/>
              <a:buAutoNum type="arabicPeriod"/>
            </a:pPr>
            <a:r>
              <a:t>匠人</a:t>
            </a:r>
          </a:p>
          <a:p>
            <a:pPr marL="342900" indent="-342900">
              <a:buSzPct val="100000"/>
              <a:buAutoNum type="arabicPeriod"/>
            </a:pPr>
            <a:r>
              <a:t>傍人</a:t>
            </a:r>
          </a:p>
          <a:p>
            <a:pPr marL="342900" indent="-342900">
              <a:buSzPct val="100000"/>
              <a:buAutoNum type="arabicPeriod"/>
            </a:pPr>
            <a:r>
              <a:t>海德堡人</a:t>
            </a:r>
          </a:p>
          <a:p>
            <a:pPr marL="342900" indent="-342900">
              <a:buSzPct val="100000"/>
              <a:buAutoNum type="arabicPeriod"/>
            </a:pPr>
            <a:r>
              <a:t>尼安德特人</a:t>
            </a:r>
          </a:p>
        </p:txBody>
      </p:sp>
      <p:sp>
        <p:nvSpPr>
          <p:cNvPr id="138" name="Shape 138"/>
          <p:cNvSpPr/>
          <p:nvPr/>
        </p:nvSpPr>
        <p:spPr>
          <a:xfrm>
            <a:off x="8171726" y="4254565"/>
            <a:ext cx="3067292" cy="1043941"/>
          </a:xfrm>
          <a:prstGeom prst="rect">
            <a:avLst/>
          </a:prstGeom>
          <a:ln w="12700">
            <a:miter lim="400000"/>
          </a:ln>
        </p:spPr>
        <p:txBody>
          <a:bodyPr lIns="45719" rIns="45719">
            <a:spAutoFit/>
          </a:bodyPr>
          <a:lstStyle/>
          <a:p>
            <a:r>
              <a:t>多数人种都已经学会了使用工具和火，都在各自的地区站上了食物链高层</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p:nvPr>
            <p:ph type="title"/>
          </p:nvPr>
        </p:nvSpPr>
        <p:spPr>
          <a:prstGeom prst="rect">
            <a:avLst/>
          </a:prstGeom>
        </p:spPr>
        <p:txBody>
          <a:bodyPr/>
          <a:lstStyle/>
          <a:p>
            <a:r>
              <a:t>十万年前的地球</a:t>
            </a:r>
          </a:p>
        </p:txBody>
      </p:sp>
      <p:pic>
        <p:nvPicPr>
          <p:cNvPr id="143" name="image6.png"/>
          <p:cNvPicPr>
            <a:picLocks noChangeAspect="1"/>
          </p:cNvPicPr>
          <p:nvPr/>
        </p:nvPicPr>
        <p:blipFill>
          <a:blip r:embed="rId1"/>
          <a:stretch>
            <a:fillRect/>
          </a:stretch>
        </p:blipFill>
        <p:spPr>
          <a:xfrm>
            <a:off x="920710" y="1567542"/>
            <a:ext cx="3536158" cy="2144487"/>
          </a:xfrm>
          <a:prstGeom prst="rect">
            <a:avLst/>
          </a:prstGeom>
          <a:ln w="12700">
            <a:miter lim="400000"/>
            <a:headEnd/>
            <a:tailEnd/>
          </a:ln>
        </p:spPr>
      </p:pic>
      <p:pic>
        <p:nvPicPr>
          <p:cNvPr id="144" name="image7.png"/>
          <p:cNvPicPr>
            <a:picLocks noChangeAspect="1"/>
          </p:cNvPicPr>
          <p:nvPr/>
        </p:nvPicPr>
        <p:blipFill>
          <a:blip r:embed="rId2"/>
          <a:stretch>
            <a:fillRect/>
          </a:stretch>
        </p:blipFill>
        <p:spPr>
          <a:xfrm>
            <a:off x="5013647" y="1567542"/>
            <a:ext cx="2890477" cy="2149793"/>
          </a:xfrm>
          <a:prstGeom prst="rect">
            <a:avLst/>
          </a:prstGeom>
          <a:ln w="12700">
            <a:miter lim="400000"/>
            <a:headEnd/>
            <a:tailEnd/>
          </a:ln>
        </p:spPr>
      </p:pic>
      <p:pic>
        <p:nvPicPr>
          <p:cNvPr id="145" name="image8.png"/>
          <p:cNvPicPr>
            <a:picLocks noChangeAspect="1"/>
          </p:cNvPicPr>
          <p:nvPr/>
        </p:nvPicPr>
        <p:blipFill>
          <a:blip r:embed="rId3"/>
          <a:stretch>
            <a:fillRect/>
          </a:stretch>
        </p:blipFill>
        <p:spPr>
          <a:xfrm>
            <a:off x="8819716" y="833463"/>
            <a:ext cx="2366120" cy="3102430"/>
          </a:xfrm>
          <a:prstGeom prst="rect">
            <a:avLst/>
          </a:prstGeom>
          <a:ln w="12700">
            <a:miter lim="400000"/>
            <a:headEnd/>
            <a:tailEnd/>
          </a:ln>
        </p:spPr>
      </p:pic>
      <p:pic>
        <p:nvPicPr>
          <p:cNvPr id="146" name="image9.png"/>
          <p:cNvPicPr>
            <a:picLocks noChangeAspect="1"/>
          </p:cNvPicPr>
          <p:nvPr/>
        </p:nvPicPr>
        <p:blipFill>
          <a:blip r:embed="rId4"/>
          <a:stretch>
            <a:fillRect/>
          </a:stretch>
        </p:blipFill>
        <p:spPr>
          <a:xfrm>
            <a:off x="920710" y="3935893"/>
            <a:ext cx="3181612" cy="2497565"/>
          </a:xfrm>
          <a:prstGeom prst="rect">
            <a:avLst/>
          </a:prstGeom>
          <a:ln w="12700">
            <a:miter lim="400000"/>
            <a:headEnd/>
            <a:tailEnd/>
          </a:ln>
        </p:spPr>
      </p:pic>
      <p:pic>
        <p:nvPicPr>
          <p:cNvPr id="147" name="image10.png"/>
          <p:cNvPicPr>
            <a:picLocks noChangeAspect="1"/>
          </p:cNvPicPr>
          <p:nvPr/>
        </p:nvPicPr>
        <p:blipFill>
          <a:blip r:embed="rId5"/>
          <a:stretch>
            <a:fillRect/>
          </a:stretch>
        </p:blipFill>
        <p:spPr>
          <a:xfrm>
            <a:off x="4315271" y="3935893"/>
            <a:ext cx="4045404" cy="2506463"/>
          </a:xfrm>
          <a:prstGeom prst="rect">
            <a:avLst/>
          </a:prstGeom>
          <a:ln w="12700">
            <a:miter lim="400000"/>
            <a:headEnd/>
            <a:tailEnd/>
          </a:ln>
        </p:spPr>
      </p:pic>
      <p:pic>
        <p:nvPicPr>
          <p:cNvPr id="148" name="image11.png"/>
          <p:cNvPicPr>
            <a:picLocks noChangeAspect="1"/>
          </p:cNvPicPr>
          <p:nvPr/>
        </p:nvPicPr>
        <p:blipFill>
          <a:blip r:embed="rId6"/>
          <a:stretch>
            <a:fillRect/>
          </a:stretch>
        </p:blipFill>
        <p:spPr>
          <a:xfrm>
            <a:off x="8460902" y="4286617"/>
            <a:ext cx="3313575" cy="1981309"/>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ph type="title"/>
          </p:nvPr>
        </p:nvSpPr>
        <p:spPr>
          <a:prstGeom prst="rect">
            <a:avLst/>
          </a:prstGeom>
        </p:spPr>
        <p:txBody>
          <a:bodyPr/>
          <a:lstStyle/>
          <a:p>
            <a:r>
              <a:t>走出非洲</a:t>
            </a:r>
          </a:p>
        </p:txBody>
      </p:sp>
      <p:sp>
        <p:nvSpPr>
          <p:cNvPr id="153" name="Shape 153"/>
          <p:cNvSpPr/>
          <p:nvPr>
            <p:ph type="body" idx="1"/>
          </p:nvPr>
        </p:nvSpPr>
        <p:spPr>
          <a:prstGeom prst="rect">
            <a:avLst/>
          </a:prstGeom>
        </p:spPr>
        <p:txBody>
          <a:bodyPr/>
          <a:lstStyle/>
          <a:p>
            <a:r>
              <a:t>第一次尝试 —— 败给了尼安德特人</a:t>
            </a:r>
          </a:p>
          <a:p>
            <a:r>
              <a:t>语言产生 </a:t>
            </a:r>
            <a:r>
              <a:rPr lang="en-US"/>
              <a:t>- </a:t>
            </a:r>
            <a:r>
              <a:rPr lang="zh-CN" altLang="en-US"/>
              <a:t>对于虚构事物的描述</a:t>
            </a:r>
          </a:p>
          <a:p>
            <a:r>
              <a:t>神话/图腾</a:t>
            </a:r>
          </a:p>
          <a:p>
            <a:r>
              <a:t>八卦</a:t>
            </a:r>
          </a:p>
          <a:p>
            <a:r>
              <a:t>第二次尝试 —— </a:t>
            </a:r>
          </a:p>
          <a:p>
            <a:pPr lvl="1"/>
            <a:r>
              <a:rPr lang="zh-CN" altLang="en-US"/>
              <a:t>北非的沙漠又一次变成绿洲</a:t>
            </a:r>
            <a:endParaRPr lang="zh-CN" altLang="en-US"/>
          </a:p>
          <a:p>
            <a:pPr lvl="1"/>
            <a:r>
              <a:t>击败尼安德特人，走出非洲</a:t>
            </a:r>
          </a:p>
        </p:txBody>
      </p:sp>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r>
              <a:t>扫荡地球</a:t>
            </a:r>
          </a:p>
        </p:txBody>
      </p:sp>
      <p:pic>
        <p:nvPicPr>
          <p:cNvPr id="156" name="image4.png"/>
          <p:cNvPicPr>
            <a:picLocks noChangeAspect="1"/>
          </p:cNvPicPr>
          <p:nvPr/>
        </p:nvPicPr>
        <p:blipFill>
          <a:blip r:embed="rId1"/>
          <a:stretch>
            <a:fillRect/>
          </a:stretch>
        </p:blipFill>
        <p:spPr>
          <a:xfrm>
            <a:off x="692150" y="1560331"/>
            <a:ext cx="10807700" cy="508000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ph type="title"/>
          </p:nvPr>
        </p:nvSpPr>
        <p:spPr>
          <a:prstGeom prst="rect">
            <a:avLst/>
          </a:prstGeom>
        </p:spPr>
        <p:txBody>
          <a:bodyPr/>
          <a:lstStyle/>
          <a:p>
            <a:r>
              <a:t>第四纪灭绝事件</a:t>
            </a:r>
          </a:p>
        </p:txBody>
      </p:sp>
      <p:pic>
        <p:nvPicPr>
          <p:cNvPr id="159" name="image12.png"/>
          <p:cNvPicPr>
            <a:picLocks noChangeAspect="1"/>
          </p:cNvPicPr>
          <p:nvPr/>
        </p:nvPicPr>
        <p:blipFill>
          <a:blip r:embed="rId1"/>
          <a:stretch>
            <a:fillRect/>
          </a:stretch>
        </p:blipFill>
        <p:spPr>
          <a:xfrm>
            <a:off x="6382385" y="1013404"/>
            <a:ext cx="5600700" cy="5740401"/>
          </a:xfrm>
          <a:prstGeom prst="rect">
            <a:avLst/>
          </a:prstGeom>
          <a:ln w="12700">
            <a:miter lim="400000"/>
            <a:headEnd/>
            <a:tailEnd/>
          </a:ln>
        </p:spPr>
      </p:pic>
      <p:pic>
        <p:nvPicPr>
          <p:cNvPr id="160" name="image4.png"/>
          <p:cNvPicPr>
            <a:picLocks noChangeAspect="1"/>
          </p:cNvPicPr>
          <p:nvPr/>
        </p:nvPicPr>
        <p:blipFill>
          <a:blip r:embed="rId2"/>
          <a:stretch>
            <a:fillRect/>
          </a:stretch>
        </p:blipFill>
        <p:spPr>
          <a:xfrm>
            <a:off x="661864" y="2127430"/>
            <a:ext cx="5052896" cy="3314471"/>
          </a:xfrm>
          <a:prstGeom prst="rect">
            <a:avLst/>
          </a:prstGeom>
          <a:ln w="12700">
            <a:miter lim="400000"/>
            <a:headEnd/>
            <a:tailEnd/>
          </a:ln>
        </p:spPr>
      </p:pic>
    </p:spTree>
  </p:cSld>
  <p:clrMapOvr>
    <a:masterClrMapping/>
  </p:clrMapOvr>
  <mc:AlternateContent xmlns:mc="http://schemas.openxmlformats.org/markup-compatibility/2006">
    <mc:Choice xmlns:p14="http://schemas.microsoft.com/office/powerpoint/2010/main" Requires="p14">
      <p:transition spd="med" p14:dur="1000"/>
    </mc:Choice>
    <mc:Fallback>
      <p:transition spd="med"/>
    </mc:Fallback>
  </mc:AlternateContent>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等线" panose="02010600030101010101" charset="-122"/>
            <a:ea typeface="等线" panose="02010600030101010101" charset="-122"/>
            <a:cs typeface="等线" panose="02010600030101010101" charset="-122"/>
            <a:sym typeface="等线" panose="02010600030101010101" charset="-122"/>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1740</Words>
  <Application>WPS 演示</Application>
  <PresentationFormat/>
  <Paragraphs>302</Paragraphs>
  <Slides>48</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48</vt:i4>
      </vt:variant>
    </vt:vector>
  </HeadingPairs>
  <TitlesOfParts>
    <vt:vector size="63" baseType="lpstr">
      <vt:lpstr>Arial</vt:lpstr>
      <vt:lpstr>宋体</vt:lpstr>
      <vt:lpstr>Wingdings</vt:lpstr>
      <vt:lpstr>等线</vt:lpstr>
      <vt:lpstr>等线 Light</vt:lpstr>
      <vt:lpstr>Arial</vt:lpstr>
      <vt:lpstr>Calibri</vt:lpstr>
      <vt:lpstr>Kaiti SC Bold</vt:lpstr>
      <vt:lpstr>Kaiti SC Regular</vt:lpstr>
      <vt:lpstr>Songti SC Regular</vt:lpstr>
      <vt:lpstr>Segoe Print</vt:lpstr>
      <vt:lpstr>微软雅黑</vt:lpstr>
      <vt:lpstr>Calibri</vt:lpstr>
      <vt:lpstr>Arial Unicode MS</vt:lpstr>
      <vt:lpstr>Office 主题​​</vt:lpstr>
      <vt:lpstr>PowerPoint 演示文稿</vt:lpstr>
      <vt:lpstr>故事梗概</vt:lpstr>
      <vt:lpstr>PowerPoint 演示文稿</vt:lpstr>
      <vt:lpstr>扫荡地球</vt:lpstr>
      <vt:lpstr>十万年前的地球</vt:lpstr>
      <vt:lpstr>十万年前的地球</vt:lpstr>
      <vt:lpstr>走出非洲</vt:lpstr>
      <vt:lpstr>扫荡地球</vt:lpstr>
      <vt:lpstr>第四纪灭绝事件</vt:lpstr>
      <vt:lpstr>作者的看法</vt:lpstr>
      <vt:lpstr>第一次农业革命</vt:lpstr>
      <vt:lpstr>PowerPoint 演示文稿</vt:lpstr>
      <vt:lpstr>农业革命的结果</vt:lpstr>
      <vt:lpstr>PowerPoint 演示文稿</vt:lpstr>
      <vt:lpstr>是小麦选择人类，还是人类选择了小麦？</vt:lpstr>
      <vt:lpstr>新的社会协作方式</vt:lpstr>
      <vt:lpstr>新的社会协作方式</vt:lpstr>
      <vt:lpstr>新的社会协作方式</vt:lpstr>
      <vt:lpstr>新的社会协作方式</vt:lpstr>
      <vt:lpstr>PowerPoint 演示文稿</vt:lpstr>
      <vt:lpstr>浑浑噩噩的10000年</vt:lpstr>
      <vt:lpstr>浑浑噩噩的10000年</vt:lpstr>
      <vt:lpstr>浑浑噩噩的10000年</vt:lpstr>
      <vt:lpstr>浑浑噩噩的10000年</vt:lpstr>
      <vt:lpstr>PowerPoint 演示文稿</vt:lpstr>
      <vt:lpstr>文艺复兴</vt:lpstr>
      <vt:lpstr>科学的开端、以人为本</vt:lpstr>
      <vt:lpstr>PowerPoint 演示文稿</vt:lpstr>
      <vt:lpstr>工业革命</vt:lpstr>
      <vt:lpstr>积贫积弱的清政府？</vt:lpstr>
      <vt:lpstr>公司的形成</vt:lpstr>
      <vt:lpstr>公司的形成</vt:lpstr>
      <vt:lpstr>公司的形成</vt:lpstr>
      <vt:lpstr>公司的形成</vt:lpstr>
      <vt:lpstr>科技进步与资本增长</vt:lpstr>
      <vt:lpstr>人类意义的讨论</vt:lpstr>
      <vt:lpstr>当代社会的讨论</vt:lpstr>
      <vt:lpstr>PowerPoint 演示文稿</vt:lpstr>
      <vt:lpstr>对冷战的思考</vt:lpstr>
      <vt:lpstr>对增长的思考</vt:lpstr>
      <vt:lpstr>数据主义</vt:lpstr>
      <vt:lpstr>数据主义</vt:lpstr>
      <vt:lpstr>智人2.0</vt:lpstr>
      <vt:lpstr>智人2.0</vt:lpstr>
      <vt:lpstr>智人2.0</vt:lpstr>
      <vt:lpstr>未来是什么？</vt:lpstr>
      <vt:lpstr>未来是什么？</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apple</cp:lastModifiedBy>
  <cp:revision>2</cp:revision>
  <dcterms:created xsi:type="dcterms:W3CDTF">2017-07-16T13:03:11Z</dcterms:created>
  <dcterms:modified xsi:type="dcterms:W3CDTF">2017-07-16T20:14:58Z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