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26"/>
  </p:notesMasterIdLst>
  <p:sldIdLst>
    <p:sldId id="282" r:id="rId2"/>
    <p:sldId id="256" r:id="rId3"/>
    <p:sldId id="257" r:id="rId4"/>
    <p:sldId id="261" r:id="rId5"/>
    <p:sldId id="271" r:id="rId6"/>
    <p:sldId id="258" r:id="rId7"/>
    <p:sldId id="259" r:id="rId8"/>
    <p:sldId id="266" r:id="rId9"/>
    <p:sldId id="262" r:id="rId10"/>
    <p:sldId id="264" r:id="rId11"/>
    <p:sldId id="267" r:id="rId12"/>
    <p:sldId id="268" r:id="rId13"/>
    <p:sldId id="269" r:id="rId14"/>
    <p:sldId id="270" r:id="rId15"/>
    <p:sldId id="275" r:id="rId16"/>
    <p:sldId id="272" r:id="rId17"/>
    <p:sldId id="265" r:id="rId18"/>
    <p:sldId id="273" r:id="rId19"/>
    <p:sldId id="274" r:id="rId20"/>
    <p:sldId id="276" r:id="rId21"/>
    <p:sldId id="277" r:id="rId22"/>
    <p:sldId id="278" r:id="rId23"/>
    <p:sldId id="279" r:id="rId24"/>
    <p:sldId id="28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71956" autoAdjust="0"/>
  </p:normalViewPr>
  <p:slideViewPr>
    <p:cSldViewPr snapToGrid="0">
      <p:cViewPr>
        <p:scale>
          <a:sx n="50" d="100"/>
          <a:sy n="50" d="100"/>
        </p:scale>
        <p:origin x="133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3D47A-C177-40F7-8974-0E635F77296C}" type="datetimeFigureOut">
              <a:rPr lang="zh-CN" altLang="en-US" smtClean="0"/>
              <a:t>2017/4/19</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B2566-D83D-45EF-8186-42531A039559}" type="slidenum">
              <a:rPr lang="zh-CN" altLang="en-US" smtClean="0"/>
              <a:t>‹#›</a:t>
            </a:fld>
            <a:endParaRPr lang="zh-CN" altLang="en-US"/>
          </a:p>
        </p:txBody>
      </p:sp>
    </p:spTree>
    <p:extLst>
      <p:ext uri="{BB962C8B-B14F-4D97-AF65-F5344CB8AC3E}">
        <p14:creationId xmlns:p14="http://schemas.microsoft.com/office/powerpoint/2010/main" val="165974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依赖情感、记忆和经验，</a:t>
            </a:r>
            <a:r>
              <a:rPr lang="en-US" altLang="zh-CN" dirty="0"/>
              <a:t> </a:t>
            </a:r>
            <a:r>
              <a:rPr lang="zh-CN" altLang="en-US" dirty="0"/>
              <a:t>迅速作出判断，</a:t>
            </a:r>
            <a:r>
              <a:rPr lang="en-US" altLang="zh-CN" dirty="0"/>
              <a:t> </a:t>
            </a:r>
            <a:r>
              <a:rPr lang="zh-CN" altLang="en-US" dirty="0"/>
              <a:t>固守“眼见即为事实”</a:t>
            </a:r>
          </a:p>
          <a:p>
            <a:endParaRPr lang="zh-CN" altLang="en-US" dirty="0"/>
          </a:p>
        </p:txBody>
      </p:sp>
      <p:sp>
        <p:nvSpPr>
          <p:cNvPr id="4" name="Slide Number Placeholder 3"/>
          <p:cNvSpPr>
            <a:spLocks noGrp="1"/>
          </p:cNvSpPr>
          <p:nvPr>
            <p:ph type="sldNum" sz="quarter" idx="10"/>
          </p:nvPr>
        </p:nvSpPr>
        <p:spPr/>
        <p:txBody>
          <a:bodyPr/>
          <a:lstStyle/>
          <a:p>
            <a:fld id="{D6AB2566-D83D-45EF-8186-42531A039559}" type="slidenum">
              <a:rPr lang="zh-CN" altLang="en-US" smtClean="0"/>
              <a:t>4</a:t>
            </a:fld>
            <a:endParaRPr lang="zh-CN" altLang="en-US"/>
          </a:p>
        </p:txBody>
      </p:sp>
    </p:spTree>
    <p:extLst>
      <p:ext uri="{BB962C8B-B14F-4D97-AF65-F5344CB8AC3E}">
        <p14:creationId xmlns:p14="http://schemas.microsoft.com/office/powerpoint/2010/main" val="128251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Receiver operating characteristic</a:t>
            </a:r>
            <a:endParaRPr lang="zh-CN" altLang="en-US" dirty="0"/>
          </a:p>
        </p:txBody>
      </p:sp>
      <p:sp>
        <p:nvSpPr>
          <p:cNvPr id="4" name="Slide Number Placeholder 3"/>
          <p:cNvSpPr>
            <a:spLocks noGrp="1"/>
          </p:cNvSpPr>
          <p:nvPr>
            <p:ph type="sldNum" sz="quarter" idx="10"/>
          </p:nvPr>
        </p:nvSpPr>
        <p:spPr/>
        <p:txBody>
          <a:bodyPr/>
          <a:lstStyle/>
          <a:p>
            <a:fld id="{D6AB2566-D83D-45EF-8186-42531A039559}" type="slidenum">
              <a:rPr lang="zh-CN" altLang="en-US" smtClean="0"/>
              <a:t>24</a:t>
            </a:fld>
            <a:endParaRPr lang="zh-CN" altLang="en-US"/>
          </a:p>
        </p:txBody>
      </p:sp>
    </p:spTree>
    <p:extLst>
      <p:ext uri="{BB962C8B-B14F-4D97-AF65-F5344CB8AC3E}">
        <p14:creationId xmlns:p14="http://schemas.microsoft.com/office/powerpoint/2010/main" val="115784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忽略卷福的长脸，电影讲述了二战时</a:t>
            </a:r>
            <a:r>
              <a:rPr lang="en-US" altLang="zh-CN" dirty="0" err="1"/>
              <a:t>alan</a:t>
            </a:r>
            <a:r>
              <a:rPr lang="en-US" altLang="zh-CN" dirty="0"/>
              <a:t> </a:t>
            </a:r>
            <a:r>
              <a:rPr lang="en-US" altLang="zh-CN" dirty="0" err="1"/>
              <a:t>turing</a:t>
            </a:r>
            <a:r>
              <a:rPr lang="en-US" altLang="zh-CN" dirty="0"/>
              <a:t> </a:t>
            </a:r>
            <a:r>
              <a:rPr lang="zh-CN" altLang="en-US" dirty="0"/>
              <a:t>破解德军编码系统</a:t>
            </a:r>
            <a:r>
              <a:rPr lang="en-US" altLang="zh-CN" dirty="0"/>
              <a:t>enigma</a:t>
            </a:r>
            <a:r>
              <a:rPr lang="zh-CN" altLang="en-US" dirty="0"/>
              <a:t>。方法用的就是贝叶斯公式</a:t>
            </a:r>
          </a:p>
        </p:txBody>
      </p:sp>
      <p:sp>
        <p:nvSpPr>
          <p:cNvPr id="4" name="Slide Number Placeholder 3"/>
          <p:cNvSpPr>
            <a:spLocks noGrp="1"/>
          </p:cNvSpPr>
          <p:nvPr>
            <p:ph type="sldNum" sz="quarter" idx="10"/>
          </p:nvPr>
        </p:nvSpPr>
        <p:spPr/>
        <p:txBody>
          <a:bodyPr/>
          <a:lstStyle/>
          <a:p>
            <a:fld id="{D6AB2566-D83D-45EF-8186-42531A039559}" type="slidenum">
              <a:rPr lang="zh-CN" altLang="en-US" smtClean="0"/>
              <a:t>5</a:t>
            </a:fld>
            <a:endParaRPr lang="zh-CN" altLang="en-US"/>
          </a:p>
        </p:txBody>
      </p:sp>
    </p:spTree>
    <p:extLst>
      <p:ext uri="{BB962C8B-B14F-4D97-AF65-F5344CB8AC3E}">
        <p14:creationId xmlns:p14="http://schemas.microsoft.com/office/powerpoint/2010/main" val="140089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机器学习根本不接受你输入的指令，相反，它接受你输入的数据</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也就是说，机器学习是一种让计算机利用数据而不是指令来进行各种工作的方法。这听起来非常不可思议，但结果上却是非常可行的。</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从广义上来说，机器学习是一种能够赋予机器学习的能力以此让它完成直接编程无法完成的功能的方法。</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但从实践的意义上来说，机器学习是一种通过利用数据，训练出模型，然后使用模型预测的一种方法</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机器是训练 和预测 ， 人类的“归纳”和“推测”过程</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b="1" dirty="0"/>
              <a:t>模式识别       </a:t>
            </a:r>
            <a:r>
              <a:rPr lang="en-US" altLang="zh-CN" b="1" dirty="0"/>
              <a:t>-- </a:t>
            </a:r>
            <a:r>
              <a:rPr lang="zh-CN" altLang="en-US" b="1" dirty="0"/>
              <a:t>数据库     </a:t>
            </a:r>
            <a:r>
              <a:rPr lang="en-US" altLang="zh-CN" b="1" dirty="0"/>
              <a:t>+ </a:t>
            </a:r>
            <a:r>
              <a:rPr lang="zh-CN" altLang="en-US" b="1" dirty="0"/>
              <a:t>机器学习</a:t>
            </a:r>
            <a:endParaRPr lang="en-US" altLang="zh-CN" b="1" dirty="0"/>
          </a:p>
          <a:p>
            <a:r>
              <a:rPr lang="zh-CN" altLang="en-US" b="1" dirty="0"/>
              <a:t>计算机视觉   </a:t>
            </a:r>
            <a:r>
              <a:rPr lang="en-US" altLang="zh-CN" b="1" dirty="0"/>
              <a:t>-- </a:t>
            </a:r>
            <a:r>
              <a:rPr lang="zh-CN" altLang="en-US" b="1" dirty="0"/>
              <a:t>图像处理  </a:t>
            </a:r>
            <a:r>
              <a:rPr lang="en-US" altLang="zh-CN" b="1" dirty="0"/>
              <a:t>+ </a:t>
            </a:r>
            <a:r>
              <a:rPr lang="zh-CN" altLang="en-US" b="1" dirty="0"/>
              <a:t>机器学习</a:t>
            </a:r>
            <a:endParaRPr lang="en-US" altLang="zh-CN" b="1" dirty="0"/>
          </a:p>
          <a:p>
            <a:r>
              <a:rPr lang="zh-CN" altLang="en-US" b="1" dirty="0"/>
              <a:t>语音识别       </a:t>
            </a:r>
            <a:r>
              <a:rPr lang="en-US" altLang="zh-CN" b="1" dirty="0"/>
              <a:t>-- </a:t>
            </a:r>
            <a:r>
              <a:rPr lang="zh-CN" altLang="en-US" b="1" dirty="0"/>
              <a:t>语音处理  </a:t>
            </a:r>
            <a:r>
              <a:rPr lang="en-US" altLang="zh-CN" b="1" dirty="0"/>
              <a:t>+ </a:t>
            </a:r>
            <a:r>
              <a:rPr lang="zh-CN" altLang="en-US" b="1" dirty="0"/>
              <a:t>机器学习</a:t>
            </a:r>
            <a:endParaRPr lang="en-US" altLang="zh-CN" b="1" dirty="0"/>
          </a:p>
          <a:p>
            <a:r>
              <a:rPr lang="zh-CN" altLang="en-US" b="1" dirty="0"/>
              <a:t>自然语言处理</a:t>
            </a:r>
            <a:r>
              <a:rPr lang="en-US" altLang="zh-CN" b="1" dirty="0"/>
              <a:t>-- </a:t>
            </a:r>
            <a:r>
              <a:rPr lang="zh-CN" altLang="en-US" b="1" dirty="0"/>
              <a:t>文本处理  </a:t>
            </a:r>
            <a:r>
              <a:rPr lang="en-US" altLang="zh-CN" b="1" dirty="0"/>
              <a:t>+ </a:t>
            </a:r>
            <a:r>
              <a:rPr lang="zh-CN" altLang="en-US" b="1" dirty="0"/>
              <a:t>机器学习</a:t>
            </a:r>
            <a:endParaRPr lang="zh-CN" altLang="en-US" dirty="0"/>
          </a:p>
        </p:txBody>
      </p:sp>
      <p:sp>
        <p:nvSpPr>
          <p:cNvPr id="4" name="Slide Number Placeholder 3"/>
          <p:cNvSpPr>
            <a:spLocks noGrp="1"/>
          </p:cNvSpPr>
          <p:nvPr>
            <p:ph type="sldNum" sz="quarter" idx="10"/>
          </p:nvPr>
        </p:nvSpPr>
        <p:spPr/>
        <p:txBody>
          <a:bodyPr/>
          <a:lstStyle/>
          <a:p>
            <a:fld id="{D6AB2566-D83D-45EF-8186-42531A039559}" type="slidenum">
              <a:rPr lang="zh-CN" altLang="en-US" smtClean="0"/>
              <a:t>6</a:t>
            </a:fld>
            <a:endParaRPr lang="zh-CN" altLang="en-US"/>
          </a:p>
        </p:txBody>
      </p:sp>
    </p:spTree>
    <p:extLst>
      <p:ext uri="{BB962C8B-B14F-4D97-AF65-F5344CB8AC3E}">
        <p14:creationId xmlns:p14="http://schemas.microsoft.com/office/powerpoint/2010/main" val="35162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 </a:t>
            </a:r>
            <a:r>
              <a:rPr lang="zh-CN" altLang="en-US" dirty="0"/>
              <a:t>确定问题是什么， 用什么测量方法来衡量，确定假定条件</a:t>
            </a:r>
          </a:p>
        </p:txBody>
      </p:sp>
      <p:sp>
        <p:nvSpPr>
          <p:cNvPr id="4" name="Slide Number Placeholder 3"/>
          <p:cNvSpPr>
            <a:spLocks noGrp="1"/>
          </p:cNvSpPr>
          <p:nvPr>
            <p:ph type="sldNum" sz="quarter" idx="10"/>
          </p:nvPr>
        </p:nvSpPr>
        <p:spPr/>
        <p:txBody>
          <a:bodyPr/>
          <a:lstStyle/>
          <a:p>
            <a:fld id="{D6AB2566-D83D-45EF-8186-42531A039559}" type="slidenum">
              <a:rPr lang="zh-CN" altLang="en-US" smtClean="0"/>
              <a:t>7</a:t>
            </a:fld>
            <a:endParaRPr lang="zh-CN" altLang="en-US"/>
          </a:p>
        </p:txBody>
      </p:sp>
    </p:spTree>
    <p:extLst>
      <p:ext uri="{BB962C8B-B14F-4D97-AF65-F5344CB8AC3E}">
        <p14:creationId xmlns:p14="http://schemas.microsoft.com/office/powerpoint/2010/main" val="371539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对偶模型</a:t>
            </a:r>
          </a:p>
        </p:txBody>
      </p:sp>
      <p:sp>
        <p:nvSpPr>
          <p:cNvPr id="4" name="Slide Number Placeholder 3"/>
          <p:cNvSpPr>
            <a:spLocks noGrp="1"/>
          </p:cNvSpPr>
          <p:nvPr>
            <p:ph type="sldNum" sz="quarter" idx="10"/>
          </p:nvPr>
        </p:nvSpPr>
        <p:spPr/>
        <p:txBody>
          <a:bodyPr/>
          <a:lstStyle/>
          <a:p>
            <a:fld id="{D6AB2566-D83D-45EF-8186-42531A039559}" type="slidenum">
              <a:rPr lang="zh-CN" altLang="en-US" smtClean="0"/>
              <a:t>14</a:t>
            </a:fld>
            <a:endParaRPr lang="zh-CN" altLang="en-US"/>
          </a:p>
        </p:txBody>
      </p:sp>
    </p:spTree>
    <p:extLst>
      <p:ext uri="{BB962C8B-B14F-4D97-AF65-F5344CB8AC3E}">
        <p14:creationId xmlns:p14="http://schemas.microsoft.com/office/powerpoint/2010/main" val="327840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altLang="zh-CN" dirty="0"/>
              <a:t>Perceptron </a:t>
            </a:r>
            <a:r>
              <a:rPr lang="zh-CN" altLang="en-US" dirty="0"/>
              <a:t>是最简单的神经网络</a:t>
            </a:r>
            <a:endParaRPr lang="en-US" altLang="zh-CN" dirty="0"/>
          </a:p>
          <a:p>
            <a:pPr marL="228600" indent="-228600">
              <a:buAutoNum type="arabicPeriod" startAt="2"/>
            </a:pPr>
            <a:r>
              <a:rPr lang="en-US" altLang="zh-CN" dirty="0"/>
              <a:t>Deep learning </a:t>
            </a:r>
            <a:r>
              <a:rPr lang="zh-CN" altLang="en-US" dirty="0"/>
              <a:t>一般大于两层，大于</a:t>
            </a:r>
            <a:r>
              <a:rPr lang="en-US" altLang="zh-CN" dirty="0"/>
              <a:t>10</a:t>
            </a:r>
            <a:r>
              <a:rPr lang="zh-CN" altLang="en-US" dirty="0"/>
              <a:t>层的 </a:t>
            </a:r>
            <a:r>
              <a:rPr lang="en-US" altLang="zh-CN" dirty="0"/>
              <a:t>very deep</a:t>
            </a:r>
          </a:p>
          <a:p>
            <a:pPr marL="228600" indent="-228600">
              <a:buAutoNum type="arabicPeriod" startAt="2"/>
            </a:pPr>
            <a:r>
              <a:rPr lang="en-US" altLang="zh-CN" dirty="0"/>
              <a:t>Vanishing gradients </a:t>
            </a:r>
            <a:r>
              <a:rPr lang="en-GB" altLang="zh-CN" dirty="0"/>
              <a:t>problem</a:t>
            </a:r>
          </a:p>
          <a:p>
            <a:pPr marL="228600" indent="-228600">
              <a:buAutoNum type="arabicPeriod" startAt="2"/>
            </a:pPr>
            <a:r>
              <a:rPr lang="en-GB" altLang="zh-CN" dirty="0"/>
              <a:t>Very slow</a:t>
            </a:r>
          </a:p>
          <a:p>
            <a:pPr marL="228600" indent="-228600">
              <a:buAutoNum type="arabicPeriod" startAt="2"/>
            </a:pPr>
            <a:r>
              <a:rPr lang="en-GB" altLang="zh-CN" dirty="0"/>
              <a:t>Millions of parameters</a:t>
            </a:r>
            <a:endParaRPr lang="en-US" altLang="zh-CN" dirty="0"/>
          </a:p>
        </p:txBody>
      </p:sp>
      <p:sp>
        <p:nvSpPr>
          <p:cNvPr id="4" name="Slide Number Placeholder 3"/>
          <p:cNvSpPr>
            <a:spLocks noGrp="1"/>
          </p:cNvSpPr>
          <p:nvPr>
            <p:ph type="sldNum" sz="quarter" idx="10"/>
          </p:nvPr>
        </p:nvSpPr>
        <p:spPr/>
        <p:txBody>
          <a:bodyPr/>
          <a:lstStyle/>
          <a:p>
            <a:fld id="{D6AB2566-D83D-45EF-8186-42531A039559}" type="slidenum">
              <a:rPr lang="zh-CN" altLang="en-US" smtClean="0"/>
              <a:t>16</a:t>
            </a:fld>
            <a:endParaRPr lang="zh-CN" altLang="en-US"/>
          </a:p>
        </p:txBody>
      </p:sp>
    </p:spTree>
    <p:extLst>
      <p:ext uri="{BB962C8B-B14F-4D97-AF65-F5344CB8AC3E}">
        <p14:creationId xmlns:p14="http://schemas.microsoft.com/office/powerpoint/2010/main" val="172633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CNN operates at Volume level </a:t>
            </a:r>
            <a:r>
              <a:rPr lang="zh-CN" altLang="en-US" dirty="0"/>
              <a:t>而不是 </a:t>
            </a:r>
            <a:r>
              <a:rPr lang="en-US" altLang="zh-CN" dirty="0"/>
              <a:t>vector</a:t>
            </a:r>
          </a:p>
          <a:p>
            <a:endParaRPr lang="en-US" altLang="zh-CN" dirty="0"/>
          </a:p>
          <a:p>
            <a:r>
              <a:rPr lang="en-US" altLang="zh-CN" dirty="0"/>
              <a:t>Parameter sharing: </a:t>
            </a:r>
            <a:r>
              <a:rPr lang="zh-CN" altLang="en-US" dirty="0"/>
              <a:t>每一个</a:t>
            </a:r>
            <a:r>
              <a:rPr lang="en-US" altLang="zh-CN" dirty="0"/>
              <a:t>feature map </a:t>
            </a:r>
            <a:r>
              <a:rPr lang="zh-CN" altLang="en-US" dirty="0"/>
              <a:t>里面的神经元会共享权重</a:t>
            </a:r>
            <a:endParaRPr lang="en-US" altLang="zh-CN" dirty="0"/>
          </a:p>
          <a:p>
            <a:r>
              <a:rPr lang="en-US" altLang="zh-CN" dirty="0"/>
              <a:t>Local connectivity</a:t>
            </a:r>
            <a:r>
              <a:rPr lang="zh-CN" altLang="en-US" dirty="0"/>
              <a:t>： 每一个神经元只连接图的某一部分</a:t>
            </a:r>
            <a:endParaRPr lang="en-US" altLang="zh-CN" dirty="0"/>
          </a:p>
          <a:p>
            <a:endParaRPr lang="en-US" altLang="zh-CN" dirty="0"/>
          </a:p>
          <a:p>
            <a:r>
              <a:rPr lang="en-US" altLang="zh-CN" dirty="0"/>
              <a:t>RGB</a:t>
            </a:r>
            <a:endParaRPr lang="zh-CN" altLang="en-US" dirty="0"/>
          </a:p>
        </p:txBody>
      </p:sp>
      <p:sp>
        <p:nvSpPr>
          <p:cNvPr id="4" name="Slide Number Placeholder 3"/>
          <p:cNvSpPr>
            <a:spLocks noGrp="1"/>
          </p:cNvSpPr>
          <p:nvPr>
            <p:ph type="sldNum" sz="quarter" idx="10"/>
          </p:nvPr>
        </p:nvSpPr>
        <p:spPr/>
        <p:txBody>
          <a:bodyPr/>
          <a:lstStyle/>
          <a:p>
            <a:fld id="{D6AB2566-D83D-45EF-8186-42531A039559}" type="slidenum">
              <a:rPr lang="zh-CN" altLang="en-US" smtClean="0"/>
              <a:t>17</a:t>
            </a:fld>
            <a:endParaRPr lang="zh-CN" altLang="en-US"/>
          </a:p>
        </p:txBody>
      </p:sp>
    </p:spTree>
    <p:extLst>
      <p:ext uri="{BB962C8B-B14F-4D97-AF65-F5344CB8AC3E}">
        <p14:creationId xmlns:p14="http://schemas.microsoft.com/office/powerpoint/2010/main" val="288845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D6AB2566-D83D-45EF-8186-42531A039559}" type="slidenum">
              <a:rPr lang="zh-CN" altLang="en-US" smtClean="0"/>
              <a:t>18</a:t>
            </a:fld>
            <a:endParaRPr lang="zh-CN" altLang="en-US"/>
          </a:p>
        </p:txBody>
      </p:sp>
    </p:spTree>
    <p:extLst>
      <p:ext uri="{BB962C8B-B14F-4D97-AF65-F5344CB8AC3E}">
        <p14:creationId xmlns:p14="http://schemas.microsoft.com/office/powerpoint/2010/main" val="3076163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D6AB2566-D83D-45EF-8186-42531A039559}" type="slidenum">
              <a:rPr lang="zh-CN" altLang="en-US" smtClean="0"/>
              <a:t>19</a:t>
            </a:fld>
            <a:endParaRPr lang="zh-CN" altLang="en-US"/>
          </a:p>
        </p:txBody>
      </p:sp>
    </p:spTree>
    <p:extLst>
      <p:ext uri="{BB962C8B-B14F-4D97-AF65-F5344CB8AC3E}">
        <p14:creationId xmlns:p14="http://schemas.microsoft.com/office/powerpoint/2010/main" val="317577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7B409A7E-DD41-4852-9AE1-41A95E9488FD}" type="datetime1">
              <a:rPr lang="zh-CN" altLang="en-US" smtClean="0"/>
              <a:t>2017/4/19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5B7883-2A2F-4D8E-821B-631645FA8996}" type="slidenum">
              <a:rPr lang="zh-CN" altLang="en-US" smtClean="0"/>
              <a:t>‹#›</a:t>
            </a:fld>
            <a:endParaRPr lang="zh-CN" altLang="en-US" dirty="0"/>
          </a:p>
        </p:txBody>
      </p:sp>
    </p:spTree>
    <p:extLst>
      <p:ext uri="{BB962C8B-B14F-4D97-AF65-F5344CB8AC3E}">
        <p14:creationId xmlns:p14="http://schemas.microsoft.com/office/powerpoint/2010/main" val="4047453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43E61C7C-F837-4010-B96C-E558BE4AD98F}" type="datetime1">
              <a:rPr lang="zh-CN" altLang="en-US" smtClean="0"/>
              <a:t>2017/4/19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5B7883-2A2F-4D8E-821B-631645FA8996}" type="slidenum">
              <a:rPr lang="zh-CN" altLang="en-US" smtClean="0"/>
              <a:t>‹#›</a:t>
            </a:fld>
            <a:endParaRPr lang="zh-CN" altLang="en-US"/>
          </a:p>
        </p:txBody>
      </p:sp>
    </p:spTree>
    <p:extLst>
      <p:ext uri="{BB962C8B-B14F-4D97-AF65-F5344CB8AC3E}">
        <p14:creationId xmlns:p14="http://schemas.microsoft.com/office/powerpoint/2010/main" val="406507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C4CCACEC-A9D7-46AE-8D7A-A55C9EEFCA19}" type="datetime1">
              <a:rPr lang="zh-CN" altLang="en-US" smtClean="0"/>
              <a:t>2017/4/19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5B7883-2A2F-4D8E-821B-631645FA8996}" type="slidenum">
              <a:rPr lang="zh-CN" altLang="en-US" smtClean="0"/>
              <a:t>‹#›</a:t>
            </a:fld>
            <a:endParaRPr lang="zh-CN" altLang="en-US"/>
          </a:p>
        </p:txBody>
      </p:sp>
    </p:spTree>
    <p:extLst>
      <p:ext uri="{BB962C8B-B14F-4D97-AF65-F5344CB8AC3E}">
        <p14:creationId xmlns:p14="http://schemas.microsoft.com/office/powerpoint/2010/main" val="350372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D3554498-A171-45DC-9215-AC04331AC62C}" type="datetime1">
              <a:rPr lang="zh-CN" altLang="en-US" smtClean="0"/>
              <a:t>2017/4/19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5B7883-2A2F-4D8E-821B-631645FA8996}" type="slidenum">
              <a:rPr lang="zh-CN" altLang="en-US" smtClean="0"/>
              <a:t>‹#›</a:t>
            </a:fld>
            <a:endParaRPr lang="zh-CN" altLang="en-US"/>
          </a:p>
        </p:txBody>
      </p:sp>
    </p:spTree>
    <p:extLst>
      <p:ext uri="{BB962C8B-B14F-4D97-AF65-F5344CB8AC3E}">
        <p14:creationId xmlns:p14="http://schemas.microsoft.com/office/powerpoint/2010/main" val="413667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fld id="{A45375BD-87E3-4628-92F3-E166472688DF}" type="datetime1">
              <a:rPr lang="zh-CN" altLang="en-US" smtClean="0"/>
              <a:t>2017/4/19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5B7883-2A2F-4D8E-821B-631645FA8996}" type="slidenum">
              <a:rPr lang="zh-CN" altLang="en-US" smtClean="0"/>
              <a:t>‹#›</a:t>
            </a:fld>
            <a:endParaRPr lang="zh-CN" altLang="en-US"/>
          </a:p>
        </p:txBody>
      </p:sp>
    </p:spTree>
    <p:extLst>
      <p:ext uri="{BB962C8B-B14F-4D97-AF65-F5344CB8AC3E}">
        <p14:creationId xmlns:p14="http://schemas.microsoft.com/office/powerpoint/2010/main" val="179866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p:cNvSpPr>
            <a:spLocks noGrp="1"/>
          </p:cNvSpPr>
          <p:nvPr>
            <p:ph type="dt" sz="half" idx="10"/>
          </p:nvPr>
        </p:nvSpPr>
        <p:spPr/>
        <p:txBody>
          <a:bodyPr/>
          <a:lstStyle/>
          <a:p>
            <a:fld id="{A687A95A-0032-4654-86DA-F76E72270E05}" type="datetime1">
              <a:rPr lang="zh-CN" altLang="en-US" smtClean="0"/>
              <a:t>2017/4/19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C5B7883-2A2F-4D8E-821B-631645FA8996}" type="slidenum">
              <a:rPr lang="zh-CN" altLang="en-US" smtClean="0"/>
              <a:t>‹#›</a:t>
            </a:fld>
            <a:endParaRPr lang="zh-CN" altLang="en-US"/>
          </a:p>
        </p:txBody>
      </p:sp>
    </p:spTree>
    <p:extLst>
      <p:ext uri="{BB962C8B-B14F-4D97-AF65-F5344CB8AC3E}">
        <p14:creationId xmlns:p14="http://schemas.microsoft.com/office/powerpoint/2010/main" val="360043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p:cNvSpPr>
            <a:spLocks noGrp="1"/>
          </p:cNvSpPr>
          <p:nvPr>
            <p:ph type="dt" sz="half" idx="10"/>
          </p:nvPr>
        </p:nvSpPr>
        <p:spPr/>
        <p:txBody>
          <a:bodyPr/>
          <a:lstStyle/>
          <a:p>
            <a:fld id="{A3125507-9152-42B1-B2D6-A7D12CBF0EEC}" type="datetime1">
              <a:rPr lang="zh-CN" altLang="en-US" smtClean="0"/>
              <a:t>2017/4/19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C5B7883-2A2F-4D8E-821B-631645FA8996}" type="slidenum">
              <a:rPr lang="zh-CN" altLang="en-US" smtClean="0"/>
              <a:t>‹#›</a:t>
            </a:fld>
            <a:endParaRPr lang="zh-CN" altLang="en-US"/>
          </a:p>
        </p:txBody>
      </p:sp>
    </p:spTree>
    <p:extLst>
      <p:ext uri="{BB962C8B-B14F-4D97-AF65-F5344CB8AC3E}">
        <p14:creationId xmlns:p14="http://schemas.microsoft.com/office/powerpoint/2010/main" val="280930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Date Placeholder 2"/>
          <p:cNvSpPr>
            <a:spLocks noGrp="1"/>
          </p:cNvSpPr>
          <p:nvPr>
            <p:ph type="dt" sz="half" idx="10"/>
          </p:nvPr>
        </p:nvSpPr>
        <p:spPr/>
        <p:txBody>
          <a:bodyPr/>
          <a:lstStyle/>
          <a:p>
            <a:fld id="{351A2C91-36DB-4A1A-8849-BFBE1882A9E5}" type="datetime1">
              <a:rPr lang="zh-CN" altLang="en-US" smtClean="0"/>
              <a:t>2017/4/19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C5B7883-2A2F-4D8E-821B-631645FA8996}" type="slidenum">
              <a:rPr lang="zh-CN" altLang="en-US" smtClean="0"/>
              <a:t>‹#›</a:t>
            </a:fld>
            <a:endParaRPr lang="zh-CN" altLang="en-US"/>
          </a:p>
        </p:txBody>
      </p:sp>
    </p:spTree>
    <p:extLst>
      <p:ext uri="{BB962C8B-B14F-4D97-AF65-F5344CB8AC3E}">
        <p14:creationId xmlns:p14="http://schemas.microsoft.com/office/powerpoint/2010/main" val="275797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87D53-B6BA-4693-94C0-F500E42DDF2B}" type="datetime1">
              <a:rPr lang="zh-CN" altLang="en-US" smtClean="0"/>
              <a:t>2017/4/19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C5B7883-2A2F-4D8E-821B-631645FA8996}" type="slidenum">
              <a:rPr lang="zh-CN" altLang="en-US" smtClean="0"/>
              <a:t>‹#›</a:t>
            </a:fld>
            <a:endParaRPr lang="zh-CN" altLang="en-US"/>
          </a:p>
        </p:txBody>
      </p:sp>
    </p:spTree>
    <p:extLst>
      <p:ext uri="{BB962C8B-B14F-4D97-AF65-F5344CB8AC3E}">
        <p14:creationId xmlns:p14="http://schemas.microsoft.com/office/powerpoint/2010/main" val="73767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79CCF8D7-FD48-4BD4-94B8-965C0038D34E}" type="datetime1">
              <a:rPr lang="zh-CN" altLang="en-US" smtClean="0"/>
              <a:t>2017/4/19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C5B7883-2A2F-4D8E-821B-631645FA8996}" type="slidenum">
              <a:rPr lang="zh-CN" altLang="en-US" smtClean="0"/>
              <a:t>‹#›</a:t>
            </a:fld>
            <a:endParaRPr lang="zh-CN" altLang="en-US"/>
          </a:p>
        </p:txBody>
      </p:sp>
    </p:spTree>
    <p:extLst>
      <p:ext uri="{BB962C8B-B14F-4D97-AF65-F5344CB8AC3E}">
        <p14:creationId xmlns:p14="http://schemas.microsoft.com/office/powerpoint/2010/main" val="241566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D7BC3454-B52D-42BE-97B4-03A4E5F68778}" type="datetime1">
              <a:rPr lang="zh-CN" altLang="en-US" smtClean="0"/>
              <a:t>2017/4/19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C5B7883-2A2F-4D8E-821B-631645FA8996}" type="slidenum">
              <a:rPr lang="zh-CN" altLang="en-US" smtClean="0"/>
              <a:t>‹#›</a:t>
            </a:fld>
            <a:endParaRPr lang="zh-CN" altLang="en-US"/>
          </a:p>
        </p:txBody>
      </p:sp>
    </p:spTree>
    <p:extLst>
      <p:ext uri="{BB962C8B-B14F-4D97-AF65-F5344CB8AC3E}">
        <p14:creationId xmlns:p14="http://schemas.microsoft.com/office/powerpoint/2010/main" val="164119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D4911-E726-4F04-8DC0-929101CBF939}" type="datetime1">
              <a:rPr lang="zh-CN" altLang="en-US" smtClean="0"/>
              <a:t>2017/4/19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B7883-2A2F-4D8E-821B-631645FA8996}" type="slidenum">
              <a:rPr lang="zh-CN" altLang="en-US" smtClean="0"/>
              <a:t>‹#›</a:t>
            </a:fld>
            <a:endParaRPr lang="zh-CN" altLang="en-US"/>
          </a:p>
        </p:txBody>
      </p:sp>
    </p:spTree>
    <p:extLst>
      <p:ext uri="{BB962C8B-B14F-4D97-AF65-F5344CB8AC3E}">
        <p14:creationId xmlns:p14="http://schemas.microsoft.com/office/powerpoint/2010/main" val="109388027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281747" y="1577239"/>
            <a:ext cx="1796335" cy="1600200"/>
          </a:xfrm>
          <a:prstGeom prst="rect">
            <a:avLst/>
          </a:prstGeom>
          <a:ln w="38100" cmpd="sng">
            <a:solidFill>
              <a:schemeClr val="tx1"/>
            </a:solidFill>
          </a:ln>
        </p:spPr>
      </p:pic>
      <p:sp>
        <p:nvSpPr>
          <p:cNvPr id="5" name="TextBox 4"/>
          <p:cNvSpPr txBox="1"/>
          <p:nvPr/>
        </p:nvSpPr>
        <p:spPr>
          <a:xfrm>
            <a:off x="4732596" y="3643792"/>
            <a:ext cx="2710999" cy="1200329"/>
          </a:xfrm>
          <a:prstGeom prst="rect">
            <a:avLst/>
          </a:prstGeom>
          <a:noFill/>
        </p:spPr>
        <p:txBody>
          <a:bodyPr wrap="none" rtlCol="0">
            <a:spAutoFit/>
          </a:bodyPr>
          <a:lstStyle/>
          <a:p>
            <a:pPr algn="ctr"/>
            <a:r>
              <a:rPr lang="zh-CN" altLang="en-US" b="1" dirty="0">
                <a:latin typeface="Kaiti SC Regular"/>
                <a:ea typeface="나눔손글씨 붓"/>
                <a:cs typeface="Kaiti SC Regular"/>
              </a:rPr>
              <a:t>第十四期：漫谈数据科学</a:t>
            </a:r>
            <a:endParaRPr lang="en-US" altLang="zh-CN" b="1" dirty="0">
              <a:latin typeface="Kaiti SC Regular"/>
              <a:ea typeface="나눔손글씨 붓"/>
              <a:cs typeface="Kaiti SC Regular"/>
            </a:endParaRPr>
          </a:p>
          <a:p>
            <a:pPr algn="ctr"/>
            <a:r>
              <a:rPr lang="zh-CN" altLang="en-US" b="1" dirty="0">
                <a:latin typeface="Kaiti SC Regular"/>
                <a:ea typeface="나눔손글씨 붓"/>
                <a:cs typeface="Kaiti SC Regular"/>
              </a:rPr>
              <a:t>主讲人：张甘池</a:t>
            </a:r>
            <a:endParaRPr lang="en-US" altLang="zh-CN" b="1" dirty="0">
              <a:latin typeface="Kaiti SC Regular"/>
              <a:ea typeface="나눔손글씨 붓"/>
              <a:cs typeface="Kaiti SC Regular"/>
            </a:endParaRPr>
          </a:p>
          <a:p>
            <a:pPr algn="ctr"/>
            <a:endParaRPr lang="en-US" b="1" dirty="0">
              <a:latin typeface="Kaiti SC Regular"/>
              <a:ea typeface="나눔손글씨 붓"/>
              <a:cs typeface="Kaiti SC Regular"/>
            </a:endParaRPr>
          </a:p>
          <a:p>
            <a:pPr algn="ctr"/>
            <a:r>
              <a:rPr lang="en-US" altLang="zh-CN" b="1" dirty="0">
                <a:latin typeface="Times New Roman"/>
                <a:ea typeface="나눔손글씨 붓"/>
                <a:cs typeface="Times New Roman"/>
              </a:rPr>
              <a:t>22.04.2017</a:t>
            </a:r>
            <a:endParaRPr lang="en-US" b="1" dirty="0">
              <a:latin typeface="Times New Roman"/>
              <a:ea typeface="나눔손글씨 붓"/>
              <a:cs typeface="Times New Roman"/>
            </a:endParaRPr>
          </a:p>
        </p:txBody>
      </p:sp>
      <p:sp>
        <p:nvSpPr>
          <p:cNvPr id="2" name="TextBox 1"/>
          <p:cNvSpPr txBox="1"/>
          <p:nvPr/>
        </p:nvSpPr>
        <p:spPr>
          <a:xfrm>
            <a:off x="7680837" y="5739276"/>
            <a:ext cx="2760692" cy="923330"/>
          </a:xfrm>
          <a:prstGeom prst="rect">
            <a:avLst/>
          </a:prstGeom>
          <a:noFill/>
        </p:spPr>
        <p:txBody>
          <a:bodyPr wrap="none" rtlCol="0">
            <a:spAutoFit/>
          </a:bodyPr>
          <a:lstStyle/>
          <a:p>
            <a:r>
              <a:rPr lang="en-US" dirty="0" err="1"/>
              <a:t>WeChat</a:t>
            </a:r>
            <a:r>
              <a:rPr lang="en-US" dirty="0"/>
              <a:t>: </a:t>
            </a:r>
            <a:r>
              <a:rPr lang="en-US" dirty="0" err="1"/>
              <a:t>qiangaoyuanatp</a:t>
            </a:r>
            <a:endParaRPr lang="en-US" dirty="0"/>
          </a:p>
          <a:p>
            <a:r>
              <a:rPr lang="en-US" altLang="zh-CN" dirty="0" err="1"/>
              <a:t>www.</a:t>
            </a:r>
            <a:r>
              <a:rPr lang="en-US" dirty="0" err="1"/>
              <a:t>qiangaoyuan.london</a:t>
            </a:r>
            <a:endParaRPr lang="en-US" dirty="0"/>
          </a:p>
          <a:p>
            <a:endParaRPr lang="en-US" dirty="0"/>
          </a:p>
        </p:txBody>
      </p:sp>
    </p:spTree>
    <p:extLst>
      <p:ext uri="{BB962C8B-B14F-4D97-AF65-F5344CB8AC3E}">
        <p14:creationId xmlns:p14="http://schemas.microsoft.com/office/powerpoint/2010/main" val="21522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223" y="4732484"/>
            <a:ext cx="9735833" cy="1768828"/>
          </a:xfrm>
          <a:prstGeom prst="rect">
            <a:avLst/>
          </a:prstGeom>
        </p:spPr>
      </p:pic>
      <p:pic>
        <p:nvPicPr>
          <p:cNvPr id="1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091" y="1004001"/>
            <a:ext cx="5036458" cy="3728483"/>
          </a:xfrm>
        </p:spPr>
      </p:pic>
      <p:sp>
        <p:nvSpPr>
          <p:cNvPr id="7" name="TextBox 6"/>
          <p:cNvSpPr txBox="1"/>
          <p:nvPr/>
        </p:nvSpPr>
        <p:spPr>
          <a:xfrm>
            <a:off x="623612" y="375223"/>
            <a:ext cx="5724644" cy="461665"/>
          </a:xfrm>
          <a:prstGeom prst="rect">
            <a:avLst/>
          </a:prstGeom>
          <a:noFill/>
        </p:spPr>
        <p:txBody>
          <a:bodyPr wrap="none" rtlCol="0">
            <a:spAutoFit/>
          </a:bodyPr>
          <a:lstStyle/>
          <a:p>
            <a:r>
              <a:rPr lang="zh-CN" altLang="en-US" sz="2400" b="1" dirty="0"/>
              <a:t>用线性回归对于加利福尼亚房价进行预测</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2" y="1004001"/>
            <a:ext cx="4916463" cy="3561928"/>
          </a:xfrm>
          <a:prstGeom prst="rect">
            <a:avLst/>
          </a:prstGeom>
        </p:spPr>
      </p:pic>
      <p:sp>
        <p:nvSpPr>
          <p:cNvPr id="16" name="Slide Number Placeholder 15"/>
          <p:cNvSpPr>
            <a:spLocks noGrp="1"/>
          </p:cNvSpPr>
          <p:nvPr>
            <p:ph type="sldNum" sz="quarter" idx="12"/>
          </p:nvPr>
        </p:nvSpPr>
        <p:spPr/>
        <p:txBody>
          <a:bodyPr/>
          <a:lstStyle/>
          <a:p>
            <a:fld id="{EC5B7883-2A2F-4D8E-821B-631645FA8996}" type="slidenum">
              <a:rPr lang="zh-CN" altLang="en-US" smtClean="0"/>
              <a:t>10</a:t>
            </a:fld>
            <a:endParaRPr lang="zh-CN" altLang="en-US"/>
          </a:p>
        </p:txBody>
      </p:sp>
    </p:spTree>
    <p:extLst>
      <p:ext uri="{BB962C8B-B14F-4D97-AF65-F5344CB8AC3E}">
        <p14:creationId xmlns:p14="http://schemas.microsoft.com/office/powerpoint/2010/main" val="352815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574" y="1188162"/>
            <a:ext cx="3948618" cy="2850991"/>
          </a:xfrm>
        </p:spPr>
      </p:pic>
      <p:sp>
        <p:nvSpPr>
          <p:cNvPr id="4" name="Title 1"/>
          <p:cNvSpPr>
            <a:spLocks noGrp="1"/>
          </p:cNvSpPr>
          <p:nvPr>
            <p:ph type="title"/>
          </p:nvPr>
        </p:nvSpPr>
        <p:spPr>
          <a:xfrm>
            <a:off x="838200" y="365126"/>
            <a:ext cx="10515600" cy="592817"/>
          </a:xfrm>
        </p:spPr>
        <p:txBody>
          <a:bodyPr>
            <a:normAutofit/>
          </a:bodyPr>
          <a:lstStyle/>
          <a:p>
            <a:r>
              <a:rPr lang="en-US" altLang="zh-CN" sz="2800" b="1" dirty="0">
                <a:latin typeface="+mn-lt"/>
              </a:rPr>
              <a:t>Dimension Reduction</a:t>
            </a:r>
            <a:r>
              <a:rPr lang="zh-CN" altLang="en-US" sz="2800" b="1" dirty="0">
                <a:latin typeface="+mn-lt"/>
              </a:rPr>
              <a:t>（降低维度）</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59" y="4039153"/>
            <a:ext cx="3522977" cy="2897480"/>
          </a:xfrm>
          <a:prstGeom prst="rect">
            <a:avLst/>
          </a:prstGeom>
        </p:spPr>
      </p:pic>
      <p:sp>
        <p:nvSpPr>
          <p:cNvPr id="10" name="TextBox 9"/>
          <p:cNvSpPr txBox="1"/>
          <p:nvPr/>
        </p:nvSpPr>
        <p:spPr>
          <a:xfrm>
            <a:off x="838200" y="1003496"/>
            <a:ext cx="4339650" cy="369332"/>
          </a:xfrm>
          <a:prstGeom prst="rect">
            <a:avLst/>
          </a:prstGeom>
          <a:noFill/>
        </p:spPr>
        <p:txBody>
          <a:bodyPr wrap="none" rtlCol="0">
            <a:spAutoFit/>
          </a:bodyPr>
          <a:lstStyle/>
          <a:p>
            <a:r>
              <a:rPr lang="zh-CN" altLang="en-US" dirty="0"/>
              <a:t>中心思想是将高维度数据投射到低维度去</a:t>
            </a:r>
          </a:p>
        </p:txBody>
      </p:sp>
      <p:sp>
        <p:nvSpPr>
          <p:cNvPr id="11" name="TextBox 10"/>
          <p:cNvSpPr txBox="1"/>
          <p:nvPr/>
        </p:nvSpPr>
        <p:spPr>
          <a:xfrm>
            <a:off x="6121254" y="1003496"/>
            <a:ext cx="3647152" cy="369332"/>
          </a:xfrm>
          <a:prstGeom prst="rect">
            <a:avLst/>
          </a:prstGeom>
          <a:noFill/>
        </p:spPr>
        <p:txBody>
          <a:bodyPr wrap="none" rtlCol="0">
            <a:spAutoFit/>
          </a:bodyPr>
          <a:lstStyle/>
          <a:p>
            <a:r>
              <a:rPr lang="zh-CN" altLang="en-US" dirty="0"/>
              <a:t>但是如何投射空间往往是不确定的</a:t>
            </a: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15879"/>
          <a:stretch/>
        </p:blipFill>
        <p:spPr>
          <a:xfrm>
            <a:off x="4606186" y="1587500"/>
            <a:ext cx="3818936" cy="2667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1377" y="1587500"/>
            <a:ext cx="3352800" cy="2667000"/>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7804" t="12230"/>
          <a:stretch/>
        </p:blipFill>
        <p:spPr>
          <a:xfrm>
            <a:off x="4873056" y="3993861"/>
            <a:ext cx="3723418" cy="2942772"/>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1377" y="4131747"/>
            <a:ext cx="3352800" cy="2667000"/>
          </a:xfrm>
          <a:prstGeom prst="rect">
            <a:avLst/>
          </a:prstGeom>
        </p:spPr>
      </p:pic>
      <p:sp>
        <p:nvSpPr>
          <p:cNvPr id="20" name="Slide Number Placeholder 19"/>
          <p:cNvSpPr>
            <a:spLocks noGrp="1"/>
          </p:cNvSpPr>
          <p:nvPr>
            <p:ph type="sldNum" sz="quarter" idx="12"/>
          </p:nvPr>
        </p:nvSpPr>
        <p:spPr/>
        <p:txBody>
          <a:bodyPr/>
          <a:lstStyle/>
          <a:p>
            <a:fld id="{EC5B7883-2A2F-4D8E-821B-631645FA8996}" type="slidenum">
              <a:rPr lang="zh-CN" altLang="en-US" smtClean="0"/>
              <a:t>11</a:t>
            </a:fld>
            <a:endParaRPr lang="zh-CN" altLang="en-US"/>
          </a:p>
        </p:txBody>
      </p:sp>
    </p:spTree>
    <p:extLst>
      <p:ext uri="{BB962C8B-B14F-4D97-AF65-F5344CB8AC3E}">
        <p14:creationId xmlns:p14="http://schemas.microsoft.com/office/powerpoint/2010/main" val="333600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2818"/>
          </a:xfrm>
        </p:spPr>
        <p:txBody>
          <a:bodyPr>
            <a:normAutofit/>
          </a:bodyPr>
          <a:lstStyle/>
          <a:p>
            <a:r>
              <a:rPr lang="en-US" altLang="zh-CN" sz="2800" b="1" dirty="0"/>
              <a:t>PCA </a:t>
            </a:r>
            <a:r>
              <a:rPr lang="zh-CN" altLang="en-US" sz="2800" b="1" dirty="0"/>
              <a:t>（</a:t>
            </a:r>
            <a:r>
              <a:rPr lang="en-US" altLang="zh-CN" sz="2800" b="1" dirty="0"/>
              <a:t>Principle Component Analysis</a:t>
            </a:r>
            <a:r>
              <a:rPr lang="zh-CN" altLang="en-US" sz="2800" b="1" dirty="0"/>
              <a:t>）</a:t>
            </a:r>
          </a:p>
        </p:txBody>
      </p:sp>
      <p:sp>
        <p:nvSpPr>
          <p:cNvPr id="3" name="Content Placeholder 2"/>
          <p:cNvSpPr>
            <a:spLocks noGrp="1"/>
          </p:cNvSpPr>
          <p:nvPr>
            <p:ph idx="1"/>
          </p:nvPr>
        </p:nvSpPr>
        <p:spPr>
          <a:xfrm>
            <a:off x="838200" y="1030517"/>
            <a:ext cx="10515600" cy="5219019"/>
          </a:xfrm>
        </p:spPr>
        <p:txBody>
          <a:bodyPr>
            <a:normAutofit/>
          </a:bodyPr>
          <a:lstStyle/>
          <a:p>
            <a:pPr marL="0" indent="0">
              <a:buNone/>
            </a:pPr>
            <a:r>
              <a:rPr lang="en-GB" altLang="zh-CN" sz="2400" i="1" dirty="0"/>
              <a:t>Choose the right hyperplane by preserving the maximum variance.</a:t>
            </a:r>
            <a:endParaRPr lang="zh-CN" altLang="en-US" sz="24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056" y="1817928"/>
            <a:ext cx="9620561" cy="4742530"/>
          </a:xfrm>
          <a:prstGeom prst="rect">
            <a:avLst/>
          </a:prstGeom>
        </p:spPr>
      </p:pic>
      <p:sp>
        <p:nvSpPr>
          <p:cNvPr id="6" name="Slide Number Placeholder 5"/>
          <p:cNvSpPr>
            <a:spLocks noGrp="1"/>
          </p:cNvSpPr>
          <p:nvPr>
            <p:ph type="sldNum" sz="quarter" idx="12"/>
          </p:nvPr>
        </p:nvSpPr>
        <p:spPr/>
        <p:txBody>
          <a:bodyPr/>
          <a:lstStyle/>
          <a:p>
            <a:fld id="{EC5B7883-2A2F-4D8E-821B-631645FA8996}" type="slidenum">
              <a:rPr lang="zh-CN" altLang="en-US" smtClean="0"/>
              <a:t>12</a:t>
            </a:fld>
            <a:endParaRPr lang="zh-CN" altLang="en-US"/>
          </a:p>
        </p:txBody>
      </p:sp>
    </p:spTree>
    <p:extLst>
      <p:ext uri="{BB962C8B-B14F-4D97-AF65-F5344CB8AC3E}">
        <p14:creationId xmlns:p14="http://schemas.microsoft.com/office/powerpoint/2010/main" val="21010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1257" y="2423885"/>
            <a:ext cx="6366907" cy="3323771"/>
          </a:xfrm>
          <a:prstGeom prst="rect">
            <a:avLst/>
          </a:prstGeom>
        </p:spPr>
      </p:pic>
      <p:sp>
        <p:nvSpPr>
          <p:cNvPr id="5" name="Title 1"/>
          <p:cNvSpPr>
            <a:spLocks noGrp="1"/>
          </p:cNvSpPr>
          <p:nvPr>
            <p:ph type="title"/>
          </p:nvPr>
        </p:nvSpPr>
        <p:spPr>
          <a:xfrm>
            <a:off x="649514" y="365126"/>
            <a:ext cx="10515600" cy="592818"/>
          </a:xfrm>
        </p:spPr>
        <p:txBody>
          <a:bodyPr>
            <a:normAutofit/>
          </a:bodyPr>
          <a:lstStyle/>
          <a:p>
            <a:r>
              <a:rPr lang="en-US" altLang="zh-CN" sz="2800" b="1" dirty="0"/>
              <a:t>SVD</a:t>
            </a:r>
            <a:r>
              <a:rPr lang="zh-CN" altLang="en-US" sz="2800" b="1" dirty="0"/>
              <a:t>（</a:t>
            </a:r>
            <a:r>
              <a:rPr lang="en-US" altLang="zh-CN" sz="2800" b="1" dirty="0"/>
              <a:t>Singular Value Decomposition</a:t>
            </a:r>
            <a:r>
              <a:rPr lang="zh-CN" altLang="en-US" sz="2800" b="1" dirty="0"/>
              <a:t>）</a:t>
            </a:r>
          </a:p>
        </p:txBody>
      </p:sp>
      <p:sp>
        <p:nvSpPr>
          <p:cNvPr id="6" name="TextBox 5"/>
          <p:cNvSpPr txBox="1"/>
          <p:nvPr/>
        </p:nvSpPr>
        <p:spPr>
          <a:xfrm>
            <a:off x="649514" y="1328559"/>
            <a:ext cx="1931939" cy="400110"/>
          </a:xfrm>
          <a:prstGeom prst="rect">
            <a:avLst/>
          </a:prstGeom>
          <a:noFill/>
        </p:spPr>
        <p:txBody>
          <a:bodyPr wrap="none" rtlCol="0">
            <a:spAutoFit/>
          </a:bodyPr>
          <a:lstStyle/>
          <a:p>
            <a:r>
              <a:rPr lang="en-GB" altLang="zh-CN" sz="2000" b="1" i="1" dirty="0"/>
              <a:t>Neuroimaging:</a:t>
            </a:r>
            <a:endParaRPr lang="zh-CN" altLang="en-US" sz="2000" b="1" i="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518" y="957944"/>
            <a:ext cx="2409825" cy="23907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343" y="957944"/>
            <a:ext cx="2409825" cy="24193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7518" y="3784148"/>
            <a:ext cx="2409825" cy="241935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7343" y="3784148"/>
            <a:ext cx="2409825" cy="2419350"/>
          </a:xfrm>
          <a:prstGeom prst="rect">
            <a:avLst/>
          </a:prstGeom>
        </p:spPr>
      </p:pic>
      <p:sp>
        <p:nvSpPr>
          <p:cNvPr id="15" name="TextBox 14"/>
          <p:cNvSpPr txBox="1"/>
          <p:nvPr/>
        </p:nvSpPr>
        <p:spPr>
          <a:xfrm>
            <a:off x="9506857" y="3358699"/>
            <a:ext cx="2454518" cy="369332"/>
          </a:xfrm>
          <a:prstGeom prst="rect">
            <a:avLst/>
          </a:prstGeom>
          <a:noFill/>
        </p:spPr>
        <p:txBody>
          <a:bodyPr wrap="none" rtlCol="0">
            <a:spAutoFit/>
          </a:bodyPr>
          <a:lstStyle/>
          <a:p>
            <a:r>
              <a:rPr lang="en-US" altLang="zh-CN" dirty="0"/>
              <a:t>Principle Component 1</a:t>
            </a:r>
            <a:endParaRPr lang="zh-CN" altLang="en-US" dirty="0"/>
          </a:p>
        </p:txBody>
      </p:sp>
      <p:sp>
        <p:nvSpPr>
          <p:cNvPr id="16" name="TextBox 15"/>
          <p:cNvSpPr txBox="1"/>
          <p:nvPr/>
        </p:nvSpPr>
        <p:spPr>
          <a:xfrm>
            <a:off x="7052339" y="6273553"/>
            <a:ext cx="2454518" cy="369332"/>
          </a:xfrm>
          <a:prstGeom prst="rect">
            <a:avLst/>
          </a:prstGeom>
          <a:noFill/>
        </p:spPr>
        <p:txBody>
          <a:bodyPr wrap="none" rtlCol="0">
            <a:spAutoFit/>
          </a:bodyPr>
          <a:lstStyle/>
          <a:p>
            <a:r>
              <a:rPr lang="en-US" altLang="zh-CN" dirty="0"/>
              <a:t>Principle Component 2</a:t>
            </a:r>
            <a:endParaRPr lang="zh-CN" altLang="en-US" dirty="0"/>
          </a:p>
        </p:txBody>
      </p:sp>
      <p:sp>
        <p:nvSpPr>
          <p:cNvPr id="17" name="TextBox 16"/>
          <p:cNvSpPr txBox="1"/>
          <p:nvPr/>
        </p:nvSpPr>
        <p:spPr>
          <a:xfrm>
            <a:off x="9454429" y="6273553"/>
            <a:ext cx="2454518" cy="369332"/>
          </a:xfrm>
          <a:prstGeom prst="rect">
            <a:avLst/>
          </a:prstGeom>
          <a:noFill/>
        </p:spPr>
        <p:txBody>
          <a:bodyPr wrap="none" rtlCol="0">
            <a:spAutoFit/>
          </a:bodyPr>
          <a:lstStyle/>
          <a:p>
            <a:r>
              <a:rPr lang="en-US" altLang="zh-CN" dirty="0"/>
              <a:t>Principle Component 3</a:t>
            </a:r>
            <a:endParaRPr lang="zh-CN" altLang="en-US" dirty="0"/>
          </a:p>
        </p:txBody>
      </p:sp>
      <p:sp>
        <p:nvSpPr>
          <p:cNvPr id="18" name="TextBox 17"/>
          <p:cNvSpPr txBox="1"/>
          <p:nvPr/>
        </p:nvSpPr>
        <p:spPr>
          <a:xfrm>
            <a:off x="7564509" y="3369132"/>
            <a:ext cx="1473480" cy="369332"/>
          </a:xfrm>
          <a:prstGeom prst="rect">
            <a:avLst/>
          </a:prstGeom>
          <a:noFill/>
        </p:spPr>
        <p:txBody>
          <a:bodyPr wrap="none" rtlCol="0">
            <a:spAutoFit/>
          </a:bodyPr>
          <a:lstStyle/>
          <a:p>
            <a:r>
              <a:rPr lang="en-US" altLang="zh-CN" dirty="0"/>
              <a:t>Original </a:t>
            </a:r>
            <a:r>
              <a:rPr lang="en-GB" altLang="zh-CN" dirty="0"/>
              <a:t>Slice</a:t>
            </a:r>
            <a:endParaRPr lang="zh-CN" altLang="en-US" dirty="0"/>
          </a:p>
        </p:txBody>
      </p:sp>
      <p:sp>
        <p:nvSpPr>
          <p:cNvPr id="19" name="Slide Number Placeholder 18"/>
          <p:cNvSpPr>
            <a:spLocks noGrp="1"/>
          </p:cNvSpPr>
          <p:nvPr>
            <p:ph type="sldNum" sz="quarter" idx="12"/>
          </p:nvPr>
        </p:nvSpPr>
        <p:spPr/>
        <p:txBody>
          <a:bodyPr/>
          <a:lstStyle/>
          <a:p>
            <a:fld id="{EC5B7883-2A2F-4D8E-821B-631645FA8996}" type="slidenum">
              <a:rPr lang="zh-CN" altLang="en-US" smtClean="0"/>
              <a:t>13</a:t>
            </a:fld>
            <a:endParaRPr lang="zh-CN" altLang="en-US"/>
          </a:p>
        </p:txBody>
      </p:sp>
    </p:spTree>
    <p:extLst>
      <p:ext uri="{BB962C8B-B14F-4D97-AF65-F5344CB8AC3E}">
        <p14:creationId xmlns:p14="http://schemas.microsoft.com/office/powerpoint/2010/main" val="617771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592817"/>
          </a:xfrm>
        </p:spPr>
        <p:txBody>
          <a:bodyPr>
            <a:normAutofit/>
          </a:bodyPr>
          <a:lstStyle/>
          <a:p>
            <a:r>
              <a:rPr lang="zh-CN" altLang="en-US" sz="2800" b="1" dirty="0">
                <a:latin typeface="+mn-lt"/>
              </a:rPr>
              <a:t>监督模型</a:t>
            </a:r>
            <a:r>
              <a:rPr lang="en-US" altLang="zh-CN" sz="2800" b="1" dirty="0">
                <a:latin typeface="+mn-lt"/>
              </a:rPr>
              <a:t>—</a:t>
            </a:r>
            <a:r>
              <a:rPr lang="zh-CN" altLang="en-US" sz="2800" b="1" dirty="0">
                <a:latin typeface="+mn-lt"/>
              </a:rPr>
              <a:t>分类 </a:t>
            </a:r>
            <a:r>
              <a:rPr lang="en-GB" altLang="zh-CN" sz="2800" b="1" dirty="0">
                <a:latin typeface="+mn-lt"/>
              </a:rPr>
              <a:t>(Classification)</a:t>
            </a:r>
            <a:endParaRPr lang="zh-CN" altLang="en-US" sz="2800" b="1"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4" y="1053055"/>
            <a:ext cx="5693228" cy="4318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662" y="1408153"/>
            <a:ext cx="5745390" cy="3798630"/>
          </a:xfrm>
          <a:prstGeom prst="rect">
            <a:avLst/>
          </a:prstGeom>
        </p:spPr>
      </p:pic>
      <p:sp>
        <p:nvSpPr>
          <p:cNvPr id="10" name="TextBox 9"/>
          <p:cNvSpPr txBox="1"/>
          <p:nvPr/>
        </p:nvSpPr>
        <p:spPr>
          <a:xfrm>
            <a:off x="2801258" y="5611911"/>
            <a:ext cx="644728" cy="369332"/>
          </a:xfrm>
          <a:prstGeom prst="rect">
            <a:avLst/>
          </a:prstGeom>
          <a:noFill/>
        </p:spPr>
        <p:txBody>
          <a:bodyPr wrap="none" rtlCol="0">
            <a:spAutoFit/>
          </a:bodyPr>
          <a:lstStyle/>
          <a:p>
            <a:r>
              <a:rPr lang="en-US" altLang="zh-CN" dirty="0"/>
              <a:t>SVM</a:t>
            </a:r>
            <a:endParaRPr lang="zh-CN" altLang="en-US" dirty="0"/>
          </a:p>
        </p:txBody>
      </p:sp>
      <p:sp>
        <p:nvSpPr>
          <p:cNvPr id="11" name="TextBox 10"/>
          <p:cNvSpPr txBox="1"/>
          <p:nvPr/>
        </p:nvSpPr>
        <p:spPr>
          <a:xfrm>
            <a:off x="8716486" y="5611911"/>
            <a:ext cx="1521570" cy="369332"/>
          </a:xfrm>
          <a:prstGeom prst="rect">
            <a:avLst/>
          </a:prstGeom>
          <a:noFill/>
        </p:spPr>
        <p:txBody>
          <a:bodyPr wrap="none" rtlCol="0">
            <a:spAutoFit/>
          </a:bodyPr>
          <a:lstStyle/>
          <a:p>
            <a:r>
              <a:rPr lang="en-US" altLang="zh-CN" dirty="0"/>
              <a:t>Decision Tree</a:t>
            </a:r>
            <a:endParaRPr lang="zh-CN" altLang="en-US" dirty="0"/>
          </a:p>
        </p:txBody>
      </p:sp>
      <p:sp>
        <p:nvSpPr>
          <p:cNvPr id="12" name="Slide Number Placeholder 11"/>
          <p:cNvSpPr>
            <a:spLocks noGrp="1"/>
          </p:cNvSpPr>
          <p:nvPr>
            <p:ph type="sldNum" sz="quarter" idx="12"/>
          </p:nvPr>
        </p:nvSpPr>
        <p:spPr/>
        <p:txBody>
          <a:bodyPr/>
          <a:lstStyle/>
          <a:p>
            <a:fld id="{EC5B7883-2A2F-4D8E-821B-631645FA8996}" type="slidenum">
              <a:rPr lang="zh-CN" altLang="en-US" smtClean="0"/>
              <a:t>14</a:t>
            </a:fld>
            <a:endParaRPr lang="zh-CN" altLang="en-US"/>
          </a:p>
        </p:txBody>
      </p:sp>
    </p:spTree>
    <p:extLst>
      <p:ext uri="{BB962C8B-B14F-4D97-AF65-F5344CB8AC3E}">
        <p14:creationId xmlns:p14="http://schemas.microsoft.com/office/powerpoint/2010/main" val="19504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687" y="1638300"/>
            <a:ext cx="11090332" cy="3124199"/>
          </a:xfrm>
        </p:spPr>
      </p:pic>
      <p:sp>
        <p:nvSpPr>
          <p:cNvPr id="4" name="Slide Number Placeholder 3"/>
          <p:cNvSpPr>
            <a:spLocks noGrp="1"/>
          </p:cNvSpPr>
          <p:nvPr>
            <p:ph type="sldNum" sz="quarter" idx="12"/>
          </p:nvPr>
        </p:nvSpPr>
        <p:spPr/>
        <p:txBody>
          <a:bodyPr/>
          <a:lstStyle/>
          <a:p>
            <a:fld id="{EC5B7883-2A2F-4D8E-821B-631645FA8996}" type="slidenum">
              <a:rPr lang="zh-CN" altLang="en-US" smtClean="0"/>
              <a:t>15</a:t>
            </a:fld>
            <a:endParaRPr lang="zh-CN" altLang="en-US"/>
          </a:p>
        </p:txBody>
      </p:sp>
      <p:sp>
        <p:nvSpPr>
          <p:cNvPr id="7" name="Title 1"/>
          <p:cNvSpPr>
            <a:spLocks noGrp="1"/>
          </p:cNvSpPr>
          <p:nvPr>
            <p:ph type="title"/>
          </p:nvPr>
        </p:nvSpPr>
        <p:spPr>
          <a:xfrm>
            <a:off x="838200" y="365126"/>
            <a:ext cx="10515600" cy="592817"/>
          </a:xfrm>
        </p:spPr>
        <p:txBody>
          <a:bodyPr>
            <a:normAutofit/>
          </a:bodyPr>
          <a:lstStyle/>
          <a:p>
            <a:r>
              <a:rPr lang="en-US" altLang="zh-CN" sz="2800" b="1" dirty="0">
                <a:latin typeface="+mn-lt"/>
              </a:rPr>
              <a:t>XBOX Kinect</a:t>
            </a:r>
            <a:endParaRPr lang="zh-CN" altLang="en-US" sz="2800" b="1" dirty="0">
              <a:latin typeface="+mn-lt"/>
            </a:endParaRPr>
          </a:p>
        </p:txBody>
      </p:sp>
    </p:spTree>
    <p:extLst>
      <p:ext uri="{BB962C8B-B14F-4D97-AF65-F5344CB8AC3E}">
        <p14:creationId xmlns:p14="http://schemas.microsoft.com/office/powerpoint/2010/main" val="325644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5B7883-2A2F-4D8E-821B-631645FA8996}" type="slidenum">
              <a:rPr lang="zh-CN" altLang="en-US" smtClean="0"/>
              <a:t>16</a:t>
            </a:fld>
            <a:endParaRPr lang="zh-CN" altLang="en-US"/>
          </a:p>
        </p:txBody>
      </p:sp>
      <p:sp>
        <p:nvSpPr>
          <p:cNvPr id="5" name="Title 1"/>
          <p:cNvSpPr>
            <a:spLocks noGrp="1"/>
          </p:cNvSpPr>
          <p:nvPr>
            <p:ph type="title"/>
          </p:nvPr>
        </p:nvSpPr>
        <p:spPr>
          <a:xfrm>
            <a:off x="838200" y="365126"/>
            <a:ext cx="10515600" cy="592817"/>
          </a:xfrm>
        </p:spPr>
        <p:txBody>
          <a:bodyPr>
            <a:normAutofit/>
          </a:bodyPr>
          <a:lstStyle/>
          <a:p>
            <a:r>
              <a:rPr lang="zh-CN" altLang="en-US" sz="2800" b="1" dirty="0">
                <a:latin typeface="+mn-lt"/>
              </a:rPr>
              <a:t>监督模型</a:t>
            </a:r>
            <a:r>
              <a:rPr lang="en-US" altLang="zh-CN" sz="2800" b="1" dirty="0">
                <a:latin typeface="+mn-lt"/>
              </a:rPr>
              <a:t>—</a:t>
            </a:r>
            <a:r>
              <a:rPr lang="zh-CN" altLang="en-US" sz="2800" b="1" dirty="0">
                <a:latin typeface="+mn-lt"/>
              </a:rPr>
              <a:t>神经网络</a:t>
            </a:r>
            <a:r>
              <a:rPr lang="en-GB" altLang="zh-CN" sz="2800" b="1" dirty="0">
                <a:latin typeface="+mn-lt"/>
              </a:rPr>
              <a:t>(Neural Networks)</a:t>
            </a:r>
            <a:endParaRPr lang="zh-CN" altLang="en-US" sz="2800" b="1"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07" y="3848366"/>
            <a:ext cx="4773118" cy="23413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159" y="1192735"/>
            <a:ext cx="3547014" cy="2056362"/>
          </a:xfrm>
          <a:prstGeom prst="rect">
            <a:avLst/>
          </a:prstGeom>
        </p:spPr>
      </p:pic>
      <p:sp>
        <p:nvSpPr>
          <p:cNvPr id="10" name="TextBox 9"/>
          <p:cNvSpPr txBox="1"/>
          <p:nvPr/>
        </p:nvSpPr>
        <p:spPr>
          <a:xfrm>
            <a:off x="2333450" y="3249097"/>
            <a:ext cx="1340432" cy="369332"/>
          </a:xfrm>
          <a:prstGeom prst="rect">
            <a:avLst/>
          </a:prstGeom>
          <a:noFill/>
        </p:spPr>
        <p:txBody>
          <a:bodyPr wrap="none" rtlCol="0">
            <a:spAutoFit/>
          </a:bodyPr>
          <a:lstStyle/>
          <a:p>
            <a:r>
              <a:rPr lang="en-GB" altLang="zh-CN" b="1" dirty="0"/>
              <a:t>Perceptron</a:t>
            </a:r>
            <a:endParaRPr lang="zh-CN" altLang="en-US"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059" y="1255328"/>
            <a:ext cx="6209940" cy="5101022"/>
          </a:xfrm>
          <a:prstGeom prst="rect">
            <a:avLst/>
          </a:prstGeom>
        </p:spPr>
      </p:pic>
      <p:pic>
        <p:nvPicPr>
          <p:cNvPr id="6" name="Picture 5"/>
          <p:cNvPicPr>
            <a:picLocks noChangeAspect="1"/>
          </p:cNvPicPr>
          <p:nvPr/>
        </p:nvPicPr>
        <p:blipFill>
          <a:blip r:embed="rId6"/>
          <a:stretch>
            <a:fillRect/>
          </a:stretch>
        </p:blipFill>
        <p:spPr>
          <a:xfrm>
            <a:off x="5652059" y="4485122"/>
            <a:ext cx="1837024" cy="1704546"/>
          </a:xfrm>
          <a:prstGeom prst="rect">
            <a:avLst/>
          </a:prstGeom>
        </p:spPr>
      </p:pic>
      <p:sp>
        <p:nvSpPr>
          <p:cNvPr id="8" name="TextBox 7"/>
          <p:cNvSpPr txBox="1"/>
          <p:nvPr/>
        </p:nvSpPr>
        <p:spPr>
          <a:xfrm>
            <a:off x="5961269" y="6094740"/>
            <a:ext cx="1218603" cy="261610"/>
          </a:xfrm>
          <a:prstGeom prst="rect">
            <a:avLst/>
          </a:prstGeom>
          <a:noFill/>
        </p:spPr>
        <p:txBody>
          <a:bodyPr wrap="none" rtlCol="0">
            <a:spAutoFit/>
          </a:bodyPr>
          <a:lstStyle/>
          <a:p>
            <a:r>
              <a:rPr lang="en-GB" altLang="zh-CN" sz="1100" b="1" dirty="0"/>
              <a:t>Geoffrey Hinton</a:t>
            </a:r>
            <a:endParaRPr lang="zh-CN" altLang="en-US" sz="1100" b="1" dirty="0"/>
          </a:p>
        </p:txBody>
      </p:sp>
    </p:spTree>
    <p:extLst>
      <p:ext uri="{BB962C8B-B14F-4D97-AF65-F5344CB8AC3E}">
        <p14:creationId xmlns:p14="http://schemas.microsoft.com/office/powerpoint/2010/main" val="22449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1605" y="1603927"/>
            <a:ext cx="3105150" cy="1949157"/>
          </a:xfrm>
        </p:spPr>
      </p:pic>
      <p:sp>
        <p:nvSpPr>
          <p:cNvPr id="4" name="Title 1"/>
          <p:cNvSpPr>
            <a:spLocks noGrp="1"/>
          </p:cNvSpPr>
          <p:nvPr>
            <p:ph type="title"/>
          </p:nvPr>
        </p:nvSpPr>
        <p:spPr>
          <a:xfrm>
            <a:off x="838200" y="365126"/>
            <a:ext cx="10515600" cy="592817"/>
          </a:xfrm>
        </p:spPr>
        <p:txBody>
          <a:bodyPr>
            <a:normAutofit/>
          </a:bodyPr>
          <a:lstStyle/>
          <a:p>
            <a:r>
              <a:rPr lang="zh-CN" altLang="en-US" sz="2800" b="1" dirty="0">
                <a:latin typeface="+mn-lt"/>
              </a:rPr>
              <a:t>监督模型</a:t>
            </a:r>
            <a:r>
              <a:rPr lang="en-US" altLang="zh-CN" sz="2800" b="1" dirty="0">
                <a:latin typeface="+mn-lt"/>
              </a:rPr>
              <a:t>—</a:t>
            </a:r>
            <a:r>
              <a:rPr lang="zh-CN" altLang="en-US" sz="2800" b="1" dirty="0"/>
              <a:t>卷积神经网络（</a:t>
            </a:r>
            <a:r>
              <a:rPr lang="en-GB" altLang="zh-CN" sz="2800" b="1" dirty="0"/>
              <a:t>Convolutional Neural Network</a:t>
            </a:r>
            <a:r>
              <a:rPr lang="zh-CN" altLang="en-US" sz="2800" b="1" dirty="0"/>
              <a:t>）</a:t>
            </a:r>
            <a:endParaRPr lang="zh-CN" altLang="en-US" sz="2800" b="1" dirty="0">
              <a:latin typeface="+mn-lt"/>
            </a:endParaRPr>
          </a:p>
        </p:txBody>
      </p:sp>
      <p:sp>
        <p:nvSpPr>
          <p:cNvPr id="9" name="Slide Number Placeholder 8"/>
          <p:cNvSpPr>
            <a:spLocks noGrp="1"/>
          </p:cNvSpPr>
          <p:nvPr>
            <p:ph type="sldNum" sz="quarter" idx="12"/>
          </p:nvPr>
        </p:nvSpPr>
        <p:spPr/>
        <p:txBody>
          <a:bodyPr/>
          <a:lstStyle/>
          <a:p>
            <a:fld id="{EC5B7883-2A2F-4D8E-821B-631645FA8996}" type="slidenum">
              <a:rPr lang="zh-CN" altLang="en-US" smtClean="0"/>
              <a:t>17</a:t>
            </a:fld>
            <a:endParaRPr lang="zh-CN" alt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1641981"/>
            <a:ext cx="3070860" cy="192763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1605" y="3806404"/>
            <a:ext cx="3105150" cy="1949157"/>
          </a:xfrm>
          <a:prstGeom prst="rect">
            <a:avLst/>
          </a:prstGeom>
        </p:spPr>
      </p:pic>
      <p:sp>
        <p:nvSpPr>
          <p:cNvPr id="13" name="TextBox 12"/>
          <p:cNvSpPr txBox="1"/>
          <p:nvPr/>
        </p:nvSpPr>
        <p:spPr>
          <a:xfrm>
            <a:off x="9549209" y="3437072"/>
            <a:ext cx="1568058" cy="369332"/>
          </a:xfrm>
          <a:prstGeom prst="rect">
            <a:avLst/>
          </a:prstGeom>
          <a:noFill/>
        </p:spPr>
        <p:txBody>
          <a:bodyPr wrap="none" rtlCol="0">
            <a:spAutoFit/>
          </a:bodyPr>
          <a:lstStyle/>
          <a:p>
            <a:r>
              <a:rPr lang="en-US" altLang="zh-CN" b="1" dirty="0"/>
              <a:t>Vertical Filter</a:t>
            </a:r>
            <a:endParaRPr lang="zh-CN" altLang="en-US" b="1" dirty="0"/>
          </a:p>
        </p:txBody>
      </p:sp>
      <p:sp>
        <p:nvSpPr>
          <p:cNvPr id="14" name="TextBox 13"/>
          <p:cNvSpPr txBox="1"/>
          <p:nvPr/>
        </p:nvSpPr>
        <p:spPr>
          <a:xfrm>
            <a:off x="6137080" y="5639549"/>
            <a:ext cx="1875835" cy="369332"/>
          </a:xfrm>
          <a:prstGeom prst="rect">
            <a:avLst/>
          </a:prstGeom>
          <a:noFill/>
        </p:spPr>
        <p:txBody>
          <a:bodyPr wrap="none" rtlCol="0">
            <a:spAutoFit/>
          </a:bodyPr>
          <a:lstStyle/>
          <a:p>
            <a:r>
              <a:rPr lang="en-US" altLang="zh-CN" b="1" dirty="0"/>
              <a:t>Horizontal Filter</a:t>
            </a:r>
            <a:endParaRPr lang="zh-CN" altLang="en-US" b="1" dirty="0"/>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4762" y="3761730"/>
            <a:ext cx="3439906" cy="1993831"/>
          </a:xfrm>
          <a:prstGeom prst="rect">
            <a:avLst/>
          </a:prstGeom>
        </p:spPr>
      </p:pic>
      <p:sp>
        <p:nvSpPr>
          <p:cNvPr id="17" name="TextBox 16"/>
          <p:cNvSpPr txBox="1"/>
          <p:nvPr/>
        </p:nvSpPr>
        <p:spPr>
          <a:xfrm>
            <a:off x="9549209" y="5639549"/>
            <a:ext cx="1503938" cy="369332"/>
          </a:xfrm>
          <a:prstGeom prst="rect">
            <a:avLst/>
          </a:prstGeom>
          <a:noFill/>
        </p:spPr>
        <p:txBody>
          <a:bodyPr wrap="none" rtlCol="0">
            <a:spAutoFit/>
          </a:bodyPr>
          <a:lstStyle/>
          <a:p>
            <a:r>
              <a:rPr lang="en-US" altLang="zh-CN" b="1" dirty="0"/>
              <a:t>Max Pooling</a:t>
            </a:r>
            <a:endParaRPr lang="zh-CN" altLang="en-US" b="1" dirty="0"/>
          </a:p>
        </p:txBody>
      </p: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168" y="1905426"/>
            <a:ext cx="4354210" cy="3918789"/>
          </a:xfrm>
          <a:prstGeom prst="rect">
            <a:avLst/>
          </a:prstGeom>
        </p:spPr>
      </p:pic>
    </p:spTree>
    <p:extLst>
      <p:ext uri="{BB962C8B-B14F-4D97-AF65-F5344CB8AC3E}">
        <p14:creationId xmlns:p14="http://schemas.microsoft.com/office/powerpoint/2010/main" val="2200043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592817"/>
          </a:xfrm>
        </p:spPr>
        <p:txBody>
          <a:bodyPr>
            <a:normAutofit/>
          </a:bodyPr>
          <a:lstStyle/>
          <a:p>
            <a:r>
              <a:rPr lang="zh-CN" altLang="en-US" sz="2800" b="1" dirty="0">
                <a:latin typeface="+mn-lt"/>
              </a:rPr>
              <a:t>监督模型</a:t>
            </a:r>
            <a:r>
              <a:rPr lang="en-US" altLang="zh-CN" sz="2800" b="1" dirty="0">
                <a:latin typeface="+mn-lt"/>
              </a:rPr>
              <a:t>—</a:t>
            </a:r>
            <a:r>
              <a:rPr lang="zh-CN" altLang="en-US" sz="2800" b="1" dirty="0"/>
              <a:t>卷积神经网络（</a:t>
            </a:r>
            <a:r>
              <a:rPr lang="en-GB" altLang="zh-CN" sz="2800" b="1" dirty="0"/>
              <a:t>Convolutional Neural Network</a:t>
            </a:r>
            <a:r>
              <a:rPr lang="zh-CN" altLang="en-US" sz="2800" b="1" dirty="0"/>
              <a:t>）</a:t>
            </a:r>
            <a:endParaRPr lang="zh-CN" altLang="en-US" sz="2800" b="1" dirty="0">
              <a:latin typeface="+mn-lt"/>
            </a:endParaRPr>
          </a:p>
        </p:txBody>
      </p:sp>
      <p:sp>
        <p:nvSpPr>
          <p:cNvPr id="9" name="Slide Number Placeholder 8"/>
          <p:cNvSpPr>
            <a:spLocks noGrp="1"/>
          </p:cNvSpPr>
          <p:nvPr>
            <p:ph type="sldNum" sz="quarter" idx="12"/>
          </p:nvPr>
        </p:nvSpPr>
        <p:spPr/>
        <p:txBody>
          <a:bodyPr/>
          <a:lstStyle/>
          <a:p>
            <a:fld id="{EC5B7883-2A2F-4D8E-821B-631645FA8996}" type="slidenum">
              <a:rPr lang="zh-CN" altLang="en-US" smtClean="0"/>
              <a:t>18</a:t>
            </a:fld>
            <a:endParaRPr lang="zh-CN" alt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873974"/>
            <a:ext cx="11733968" cy="3193326"/>
          </a:xfrm>
        </p:spPr>
      </p:pic>
    </p:spTree>
    <p:extLst>
      <p:ext uri="{BB962C8B-B14F-4D97-AF65-F5344CB8AC3E}">
        <p14:creationId xmlns:p14="http://schemas.microsoft.com/office/powerpoint/2010/main" val="2878344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592817"/>
          </a:xfrm>
        </p:spPr>
        <p:txBody>
          <a:bodyPr>
            <a:normAutofit/>
          </a:bodyPr>
          <a:lstStyle/>
          <a:p>
            <a:r>
              <a:rPr lang="en-US" altLang="zh-CN" sz="2800" b="1" dirty="0"/>
              <a:t>Reinforcement Learning</a:t>
            </a:r>
            <a:endParaRPr lang="zh-CN" altLang="en-US" sz="2800" b="1" dirty="0">
              <a:latin typeface="+mn-lt"/>
            </a:endParaRPr>
          </a:p>
        </p:txBody>
      </p:sp>
      <p:sp>
        <p:nvSpPr>
          <p:cNvPr id="9" name="Slide Number Placeholder 8"/>
          <p:cNvSpPr>
            <a:spLocks noGrp="1"/>
          </p:cNvSpPr>
          <p:nvPr>
            <p:ph type="sldNum" sz="quarter" idx="12"/>
          </p:nvPr>
        </p:nvSpPr>
        <p:spPr/>
        <p:txBody>
          <a:bodyPr/>
          <a:lstStyle/>
          <a:p>
            <a:fld id="{EC5B7883-2A2F-4D8E-821B-631645FA8996}" type="slidenum">
              <a:rPr lang="zh-CN" altLang="en-US" smtClean="0"/>
              <a:t>19</a:t>
            </a:fld>
            <a:endParaRPr lang="zh-CN"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2" y="3214238"/>
            <a:ext cx="3868316" cy="2166257"/>
          </a:xfrm>
          <a:prstGeom prst="rect">
            <a:avLst/>
          </a:prstGeom>
        </p:spPr>
      </p:pic>
      <p:sp>
        <p:nvSpPr>
          <p:cNvPr id="8" name="TextBox 7"/>
          <p:cNvSpPr txBox="1"/>
          <p:nvPr/>
        </p:nvSpPr>
        <p:spPr>
          <a:xfrm>
            <a:off x="681802" y="1407387"/>
            <a:ext cx="10828396" cy="830997"/>
          </a:xfrm>
          <a:prstGeom prst="rect">
            <a:avLst/>
          </a:prstGeom>
          <a:noFill/>
        </p:spPr>
        <p:txBody>
          <a:bodyPr wrap="square" rtlCol="0">
            <a:spAutoFit/>
          </a:bodyPr>
          <a:lstStyle/>
          <a:p>
            <a:r>
              <a:rPr lang="en-US" altLang="zh-CN" sz="2400" b="1" i="1" dirty="0"/>
              <a:t>The player (agent) makes many moves, and gets rewarded or punished at the end of the game.</a:t>
            </a:r>
            <a:endParaRPr lang="zh-CN" altLang="en-US" sz="2400" b="1" i="1"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399" y="2474083"/>
            <a:ext cx="5381625" cy="3646566"/>
          </a:xfrm>
          <a:prstGeom prst="rect">
            <a:avLst/>
          </a:prstGeom>
        </p:spPr>
      </p:pic>
    </p:spTree>
    <p:extLst>
      <p:ext uri="{BB962C8B-B14F-4D97-AF65-F5344CB8AC3E}">
        <p14:creationId xmlns:p14="http://schemas.microsoft.com/office/powerpoint/2010/main" val="343799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561404"/>
            <a:ext cx="4437467" cy="5672609"/>
          </a:xfrm>
          <a:prstGeom prst="rect">
            <a:avLst/>
          </a:prstGeom>
        </p:spPr>
      </p:pic>
      <p:sp>
        <p:nvSpPr>
          <p:cNvPr id="5" name="TextBox 4"/>
          <p:cNvSpPr txBox="1"/>
          <p:nvPr/>
        </p:nvSpPr>
        <p:spPr>
          <a:xfrm>
            <a:off x="6571344" y="858551"/>
            <a:ext cx="4826000" cy="5447645"/>
          </a:xfrm>
          <a:prstGeom prst="rect">
            <a:avLst/>
          </a:prstGeom>
          <a:noFill/>
        </p:spPr>
        <p:txBody>
          <a:bodyPr wrap="square" rtlCol="0">
            <a:spAutoFit/>
          </a:bodyPr>
          <a:lstStyle/>
          <a:p>
            <a:r>
              <a:rPr lang="zh-CN" altLang="en-US" sz="2400" dirty="0"/>
              <a:t>变革公共卫生 </a:t>
            </a:r>
            <a:endParaRPr lang="en-US" altLang="zh-CN" sz="2400" dirty="0"/>
          </a:p>
          <a:p>
            <a:endParaRPr lang="en-US" altLang="zh-CN" sz="2400" dirty="0"/>
          </a:p>
          <a:p>
            <a:pPr marL="285750" indent="-285750">
              <a:buFont typeface="Arial" panose="020B0604020202020204" pitchFamily="34" charset="0"/>
              <a:buChar char="•"/>
            </a:pPr>
            <a:r>
              <a:rPr lang="zh-CN" altLang="en-US" sz="2400" dirty="0"/>
              <a:t>比较频繁检索词条和流感传播时期的数据</a:t>
            </a:r>
            <a:endParaRPr lang="en-US" altLang="zh-CN" sz="2400" dirty="0"/>
          </a:p>
          <a:p>
            <a:endParaRPr lang="en-US" altLang="zh-CN" sz="2400" dirty="0"/>
          </a:p>
          <a:p>
            <a:r>
              <a:rPr lang="zh-CN" altLang="en-US" sz="2400" dirty="0"/>
              <a:t>大数据，变革商业</a:t>
            </a:r>
            <a:endParaRPr lang="en-US" altLang="zh-CN" sz="2400" dirty="0"/>
          </a:p>
          <a:p>
            <a:endParaRPr lang="en-US" altLang="zh-CN" sz="2400" dirty="0"/>
          </a:p>
          <a:p>
            <a:pPr marL="285750" indent="-285750">
              <a:buFont typeface="Arial" panose="020B0604020202020204" pitchFamily="34" charset="0"/>
              <a:buChar char="•"/>
            </a:pPr>
            <a:r>
              <a:rPr lang="zh-CN" altLang="en-US" sz="2400" dirty="0"/>
              <a:t>预测当前的机票价格涨跌</a:t>
            </a:r>
            <a:endParaRPr lang="en-US" altLang="zh-CN" sz="2400" dirty="0"/>
          </a:p>
          <a:p>
            <a:pPr marL="285750" indent="-285750">
              <a:buFont typeface="Arial" panose="020B0604020202020204" pitchFamily="34" charset="0"/>
              <a:buChar char="•"/>
            </a:pPr>
            <a:r>
              <a:rPr lang="zh-CN" altLang="en-US" sz="2400" dirty="0"/>
              <a:t>超市分析用户消费习惯</a:t>
            </a:r>
            <a:endParaRPr lang="en-US" altLang="zh-CN" sz="2400" dirty="0"/>
          </a:p>
          <a:p>
            <a:pPr marL="285750" indent="-285750">
              <a:buFont typeface="Arial" panose="020B0604020202020204" pitchFamily="34" charset="0"/>
              <a:buChar char="•"/>
            </a:pPr>
            <a:r>
              <a:rPr lang="zh-CN" altLang="en-US" sz="2400" dirty="0"/>
              <a:t>分析金融市场波动（</a:t>
            </a:r>
            <a:r>
              <a:rPr lang="en-US" altLang="zh-CN" sz="2400" dirty="0" err="1"/>
              <a:t>Kensho</a:t>
            </a:r>
            <a:r>
              <a:rPr lang="zh-CN" altLang="en-US" sz="2400" dirty="0"/>
              <a:t>）</a:t>
            </a:r>
            <a:endParaRPr lang="en-US" altLang="zh-CN" sz="2400" dirty="0"/>
          </a:p>
          <a:p>
            <a:endParaRPr lang="en-US" altLang="zh-CN" dirty="0"/>
          </a:p>
          <a:p>
            <a:endParaRPr lang="en-US" altLang="zh-CN" sz="2400" b="1" dirty="0"/>
          </a:p>
          <a:p>
            <a:endParaRPr lang="en-US" altLang="zh-CN" sz="2400" b="1" dirty="0"/>
          </a:p>
          <a:p>
            <a:r>
              <a:rPr lang="zh-CN" altLang="en-US" sz="2400" b="1" dirty="0"/>
              <a:t>预测是大数据的核心</a:t>
            </a:r>
            <a:endParaRPr lang="en-US" altLang="zh-CN" sz="2400" b="1" dirty="0"/>
          </a:p>
          <a:p>
            <a:endParaRPr lang="zh-CN" altLang="en-US" dirty="0"/>
          </a:p>
        </p:txBody>
      </p:sp>
      <p:sp>
        <p:nvSpPr>
          <p:cNvPr id="7" name="Slide Number Placeholder 6"/>
          <p:cNvSpPr>
            <a:spLocks noGrp="1"/>
          </p:cNvSpPr>
          <p:nvPr>
            <p:ph type="sldNum" sz="quarter" idx="12"/>
          </p:nvPr>
        </p:nvSpPr>
        <p:spPr/>
        <p:txBody>
          <a:bodyPr/>
          <a:lstStyle/>
          <a:p>
            <a:fld id="{EC5B7883-2A2F-4D8E-821B-631645FA8996}" type="slidenum">
              <a:rPr lang="zh-CN" altLang="en-US" smtClean="0"/>
              <a:t>2</a:t>
            </a:fld>
            <a:endParaRPr lang="zh-CN" altLang="en-US"/>
          </a:p>
        </p:txBody>
      </p:sp>
    </p:spTree>
    <p:extLst>
      <p:ext uri="{BB962C8B-B14F-4D97-AF65-F5344CB8AC3E}">
        <p14:creationId xmlns:p14="http://schemas.microsoft.com/office/powerpoint/2010/main" val="3752434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5B7883-2A2F-4D8E-821B-631645FA8996}" type="slidenum">
              <a:rPr lang="zh-CN" altLang="en-US" smtClean="0"/>
              <a:t>20</a:t>
            </a:fld>
            <a:endParaRPr lang="zh-CN" altLang="en-US"/>
          </a:p>
        </p:txBody>
      </p:sp>
      <p:pic>
        <p:nvPicPr>
          <p:cNvPr id="5" name="Picture 4"/>
          <p:cNvPicPr>
            <a:picLocks noChangeAspect="1"/>
          </p:cNvPicPr>
          <p:nvPr/>
        </p:nvPicPr>
        <p:blipFill>
          <a:blip r:embed="rId2"/>
          <a:stretch>
            <a:fillRect/>
          </a:stretch>
        </p:blipFill>
        <p:spPr>
          <a:xfrm>
            <a:off x="1028700" y="2524734"/>
            <a:ext cx="5923074" cy="3831616"/>
          </a:xfrm>
          <a:prstGeom prst="rect">
            <a:avLst/>
          </a:prstGeom>
        </p:spPr>
      </p:pic>
      <p:sp>
        <p:nvSpPr>
          <p:cNvPr id="6" name="Title 1"/>
          <p:cNvSpPr>
            <a:spLocks noGrp="1"/>
          </p:cNvSpPr>
          <p:nvPr>
            <p:ph type="title"/>
          </p:nvPr>
        </p:nvSpPr>
        <p:spPr>
          <a:xfrm>
            <a:off x="838200" y="365126"/>
            <a:ext cx="10515600" cy="592817"/>
          </a:xfrm>
        </p:spPr>
        <p:txBody>
          <a:bodyPr>
            <a:normAutofit/>
          </a:bodyPr>
          <a:lstStyle/>
          <a:p>
            <a:r>
              <a:rPr lang="en-US" altLang="zh-CN" sz="2800" b="1" dirty="0"/>
              <a:t>Reinforcement Learning</a:t>
            </a:r>
            <a:endParaRPr lang="zh-CN" altLang="en-US" sz="2800" b="1" dirty="0">
              <a:latin typeface="+mn-lt"/>
            </a:endParaRPr>
          </a:p>
        </p:txBody>
      </p:sp>
      <p:pic>
        <p:nvPicPr>
          <p:cNvPr id="7" name="Picture 6"/>
          <p:cNvPicPr>
            <a:picLocks noChangeAspect="1"/>
          </p:cNvPicPr>
          <p:nvPr/>
        </p:nvPicPr>
        <p:blipFill>
          <a:blip r:embed="rId3"/>
          <a:stretch>
            <a:fillRect/>
          </a:stretch>
        </p:blipFill>
        <p:spPr>
          <a:xfrm>
            <a:off x="7158037" y="526140"/>
            <a:ext cx="4373196" cy="2704654"/>
          </a:xfrm>
          <a:prstGeom prst="rect">
            <a:avLst/>
          </a:prstGeom>
        </p:spPr>
      </p:pic>
      <p:pic>
        <p:nvPicPr>
          <p:cNvPr id="8" name="Picture 7"/>
          <p:cNvPicPr>
            <a:picLocks noChangeAspect="1"/>
          </p:cNvPicPr>
          <p:nvPr/>
        </p:nvPicPr>
        <p:blipFill>
          <a:blip r:embed="rId4"/>
          <a:stretch>
            <a:fillRect/>
          </a:stretch>
        </p:blipFill>
        <p:spPr>
          <a:xfrm>
            <a:off x="734230" y="1487002"/>
            <a:ext cx="6212948" cy="520922"/>
          </a:xfrm>
          <a:prstGeom prst="rect">
            <a:avLst/>
          </a:prstGeom>
        </p:spPr>
      </p:pic>
      <p:pic>
        <p:nvPicPr>
          <p:cNvPr id="9" name="Picture 8"/>
          <p:cNvPicPr>
            <a:picLocks noChangeAspect="1"/>
          </p:cNvPicPr>
          <p:nvPr/>
        </p:nvPicPr>
        <p:blipFill>
          <a:blip r:embed="rId5"/>
          <a:stretch>
            <a:fillRect/>
          </a:stretch>
        </p:blipFill>
        <p:spPr>
          <a:xfrm>
            <a:off x="7943850" y="3382173"/>
            <a:ext cx="3587383" cy="2765953"/>
          </a:xfrm>
          <a:prstGeom prst="rect">
            <a:avLst/>
          </a:prstGeom>
        </p:spPr>
      </p:pic>
      <p:pic>
        <p:nvPicPr>
          <p:cNvPr id="10" name="Picture 9"/>
          <p:cNvPicPr>
            <a:picLocks noChangeAspect="1"/>
          </p:cNvPicPr>
          <p:nvPr/>
        </p:nvPicPr>
        <p:blipFill>
          <a:blip r:embed="rId6"/>
          <a:stretch>
            <a:fillRect/>
          </a:stretch>
        </p:blipFill>
        <p:spPr>
          <a:xfrm>
            <a:off x="838200" y="2093510"/>
            <a:ext cx="5898118" cy="345637"/>
          </a:xfrm>
          <a:prstGeom prst="rect">
            <a:avLst/>
          </a:prstGeom>
        </p:spPr>
      </p:pic>
      <p:sp>
        <p:nvSpPr>
          <p:cNvPr id="11" name="TextBox 10"/>
          <p:cNvSpPr txBox="1"/>
          <p:nvPr/>
        </p:nvSpPr>
        <p:spPr>
          <a:xfrm>
            <a:off x="734230" y="1074877"/>
            <a:ext cx="3961341" cy="369332"/>
          </a:xfrm>
          <a:prstGeom prst="rect">
            <a:avLst/>
          </a:prstGeom>
          <a:noFill/>
        </p:spPr>
        <p:txBody>
          <a:bodyPr wrap="none" rtlCol="0">
            <a:spAutoFit/>
          </a:bodyPr>
          <a:lstStyle/>
          <a:p>
            <a:r>
              <a:rPr lang="en-GB" altLang="zh-CN" dirty="0"/>
              <a:t>At each state, random select an action</a:t>
            </a:r>
            <a:endParaRPr lang="zh-CN" altLang="en-US" dirty="0"/>
          </a:p>
        </p:txBody>
      </p:sp>
    </p:spTree>
    <p:extLst>
      <p:ext uri="{BB962C8B-B14F-4D97-AF65-F5344CB8AC3E}">
        <p14:creationId xmlns:p14="http://schemas.microsoft.com/office/powerpoint/2010/main" val="3625966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5B7883-2A2F-4D8E-821B-631645FA8996}" type="slidenum">
              <a:rPr lang="zh-CN" altLang="en-US" smtClean="0"/>
              <a:t>21</a:t>
            </a:fld>
            <a:endParaRPr lang="zh-CN" altLang="en-US"/>
          </a:p>
        </p:txBody>
      </p:sp>
      <p:sp>
        <p:nvSpPr>
          <p:cNvPr id="5" name="Title 1"/>
          <p:cNvSpPr>
            <a:spLocks noGrp="1"/>
          </p:cNvSpPr>
          <p:nvPr>
            <p:ph type="title"/>
          </p:nvPr>
        </p:nvSpPr>
        <p:spPr>
          <a:xfrm>
            <a:off x="838200" y="365126"/>
            <a:ext cx="10515600" cy="592817"/>
          </a:xfrm>
        </p:spPr>
        <p:txBody>
          <a:bodyPr>
            <a:normAutofit/>
          </a:bodyPr>
          <a:lstStyle/>
          <a:p>
            <a:r>
              <a:rPr lang="en-US" altLang="zh-CN" sz="2800" b="1" dirty="0"/>
              <a:t>R or Python?</a:t>
            </a:r>
            <a:endParaRPr lang="zh-CN" altLang="en-US" sz="2800" b="1" dirty="0">
              <a:latin typeface="+mn-lt"/>
            </a:endParaRPr>
          </a:p>
        </p:txBody>
      </p:sp>
      <p:pic>
        <p:nvPicPr>
          <p:cNvPr id="6" name="Picture 5"/>
          <p:cNvPicPr>
            <a:picLocks noChangeAspect="1"/>
          </p:cNvPicPr>
          <p:nvPr/>
        </p:nvPicPr>
        <p:blipFill>
          <a:blip r:embed="rId2"/>
          <a:stretch>
            <a:fillRect/>
          </a:stretch>
        </p:blipFill>
        <p:spPr>
          <a:xfrm>
            <a:off x="3009899" y="957943"/>
            <a:ext cx="6096000" cy="1129990"/>
          </a:xfrm>
          <a:prstGeom prst="rect">
            <a:avLst/>
          </a:prstGeom>
        </p:spPr>
      </p:pic>
      <p:pic>
        <p:nvPicPr>
          <p:cNvPr id="7" name="Picture 6"/>
          <p:cNvPicPr>
            <a:picLocks noChangeAspect="1"/>
          </p:cNvPicPr>
          <p:nvPr/>
        </p:nvPicPr>
        <p:blipFill>
          <a:blip r:embed="rId3"/>
          <a:stretch>
            <a:fillRect/>
          </a:stretch>
        </p:blipFill>
        <p:spPr>
          <a:xfrm>
            <a:off x="1622353" y="2266496"/>
            <a:ext cx="8871091" cy="3911291"/>
          </a:xfrm>
          <a:prstGeom prst="rect">
            <a:avLst/>
          </a:prstGeom>
        </p:spPr>
      </p:pic>
    </p:spTree>
    <p:extLst>
      <p:ext uri="{BB962C8B-B14F-4D97-AF65-F5344CB8AC3E}">
        <p14:creationId xmlns:p14="http://schemas.microsoft.com/office/powerpoint/2010/main" val="3651315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zh-CN" altLang="en-US" dirty="0"/>
              <a:t>美国安然公司 </a:t>
            </a:r>
            <a:r>
              <a:rPr lang="en-US" altLang="zh-CN" dirty="0"/>
              <a:t>(</a:t>
            </a:r>
            <a:r>
              <a:rPr lang="en-GB" altLang="zh-CN" dirty="0" err="1"/>
              <a:t>enron</a:t>
            </a:r>
            <a:r>
              <a:rPr lang="en-GB" altLang="zh-CN" dirty="0"/>
              <a:t>) </a:t>
            </a:r>
            <a:r>
              <a:rPr lang="zh-CN" altLang="en-US" dirty="0"/>
              <a:t>曾是一家美国能源石油公司。因为持续多年精心策划、乃至制度化、系统化的财务造假丑闻导致公司公信力降低。最终公司于</a:t>
            </a:r>
            <a:r>
              <a:rPr lang="en-US" altLang="zh-CN" dirty="0"/>
              <a:t>2001</a:t>
            </a:r>
            <a:r>
              <a:rPr lang="zh-CN" altLang="en-US" dirty="0"/>
              <a:t>年倒闭。</a:t>
            </a:r>
            <a:endParaRPr lang="en-US" altLang="zh-CN" dirty="0"/>
          </a:p>
          <a:p>
            <a:pPr marL="0" indent="0">
              <a:buNone/>
            </a:pPr>
            <a:endParaRPr lang="en-US" altLang="zh-CN" dirty="0"/>
          </a:p>
          <a:p>
            <a:pPr marL="0" indent="0">
              <a:buNone/>
            </a:pPr>
            <a:r>
              <a:rPr lang="en-GB" altLang="zh-CN" dirty="0"/>
              <a:t>California Energy Crisis</a:t>
            </a:r>
          </a:p>
          <a:p>
            <a:pPr marL="0" indent="0">
              <a:buNone/>
            </a:pPr>
            <a:r>
              <a:rPr lang="en-GB" altLang="zh-CN" dirty="0"/>
              <a:t>2000-2001 </a:t>
            </a:r>
            <a:r>
              <a:rPr lang="zh-CN" altLang="en-US" dirty="0"/>
              <a:t>年期间内，安然公司以减少电能供应的方式导致能源价格暴涨， 并且通过能源交易获得巨大利润。联邦能源管理委员在此之后会介入调查，并最终做出了</a:t>
            </a:r>
            <a:r>
              <a:rPr lang="en-GB" altLang="zh-CN" dirty="0"/>
              <a:t>$1.5Bn</a:t>
            </a:r>
            <a:r>
              <a:rPr lang="zh-CN" altLang="en-US" dirty="0"/>
              <a:t>的罚款。</a:t>
            </a:r>
          </a:p>
        </p:txBody>
      </p:sp>
      <p:sp>
        <p:nvSpPr>
          <p:cNvPr id="4" name="Slide Number Placeholder 3"/>
          <p:cNvSpPr>
            <a:spLocks noGrp="1"/>
          </p:cNvSpPr>
          <p:nvPr>
            <p:ph type="sldNum" sz="quarter" idx="12"/>
          </p:nvPr>
        </p:nvSpPr>
        <p:spPr/>
        <p:txBody>
          <a:bodyPr/>
          <a:lstStyle/>
          <a:p>
            <a:fld id="{EC5B7883-2A2F-4D8E-821B-631645FA8996}" type="slidenum">
              <a:rPr lang="zh-CN" altLang="en-US" smtClean="0"/>
              <a:t>22</a:t>
            </a:fld>
            <a:endParaRPr lang="zh-CN" altLang="en-US"/>
          </a:p>
        </p:txBody>
      </p:sp>
      <p:sp>
        <p:nvSpPr>
          <p:cNvPr id="5" name="Title 1"/>
          <p:cNvSpPr>
            <a:spLocks noGrp="1"/>
          </p:cNvSpPr>
          <p:nvPr>
            <p:ph type="title"/>
          </p:nvPr>
        </p:nvSpPr>
        <p:spPr>
          <a:xfrm>
            <a:off x="838200" y="365126"/>
            <a:ext cx="10515600" cy="592817"/>
          </a:xfrm>
        </p:spPr>
        <p:txBody>
          <a:bodyPr>
            <a:normAutofit/>
          </a:bodyPr>
          <a:lstStyle/>
          <a:p>
            <a:r>
              <a:rPr lang="en-US" altLang="zh-CN" sz="2800" b="1" dirty="0">
                <a:latin typeface="+mn-lt"/>
              </a:rPr>
              <a:t>Criminal Justice– Enron Text Investigation</a:t>
            </a:r>
            <a:endParaRPr lang="zh-CN" altLang="en-US" sz="2800" b="1" dirty="0">
              <a:latin typeface="+mn-lt"/>
            </a:endParaRPr>
          </a:p>
        </p:txBody>
      </p:sp>
    </p:spTree>
    <p:extLst>
      <p:ext uri="{BB962C8B-B14F-4D97-AF65-F5344CB8AC3E}">
        <p14:creationId xmlns:p14="http://schemas.microsoft.com/office/powerpoint/2010/main" val="399789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76350"/>
            <a:ext cx="10515600" cy="4900613"/>
          </a:xfrm>
        </p:spPr>
        <p:txBody>
          <a:bodyPr/>
          <a:lstStyle/>
          <a:p>
            <a:r>
              <a:rPr lang="zh-CN" altLang="en-US" dirty="0"/>
              <a:t>安然公司有成千上万的电子邮件。问题：</a:t>
            </a:r>
            <a:endParaRPr lang="en-US" altLang="zh-CN" dirty="0"/>
          </a:p>
          <a:p>
            <a:pPr marL="0" indent="0" algn="ctr">
              <a:buNone/>
            </a:pPr>
            <a:r>
              <a:rPr lang="zh-CN" altLang="en-US" b="1" i="1" dirty="0"/>
              <a:t>如何找到和法律诉讼相关的邮件呢？</a:t>
            </a:r>
            <a:endParaRPr lang="en-US" altLang="zh-CN" b="1" i="1" dirty="0"/>
          </a:p>
          <a:p>
            <a:pPr marL="0" indent="0">
              <a:buNone/>
            </a:pPr>
            <a:endParaRPr lang="en-US" altLang="zh-CN" dirty="0"/>
          </a:p>
          <a:p>
            <a:pPr marL="514350" indent="-514350">
              <a:buAutoNum type="arabicPeriod"/>
            </a:pPr>
            <a:r>
              <a:rPr lang="zh-CN" altLang="en-US" dirty="0"/>
              <a:t>人工查找费时费力</a:t>
            </a:r>
            <a:endParaRPr lang="en-US" altLang="zh-CN" dirty="0"/>
          </a:p>
          <a:p>
            <a:pPr marL="514350" indent="-514350">
              <a:buAutoNum type="arabicPeriod"/>
            </a:pPr>
            <a:r>
              <a:rPr lang="zh-CN" altLang="en-US" dirty="0"/>
              <a:t>用一小部分标记过得邮件来建模并预测更大的数据源</a:t>
            </a:r>
            <a:endParaRPr lang="en-US" altLang="zh-CN" dirty="0"/>
          </a:p>
          <a:p>
            <a:pPr marL="0" indent="0">
              <a:buNone/>
            </a:pPr>
            <a:endParaRPr lang="en-US" altLang="zh-CN" dirty="0"/>
          </a:p>
          <a:p>
            <a:pPr marL="0" indent="0">
              <a:buNone/>
            </a:pPr>
            <a:r>
              <a:rPr lang="zh-CN" altLang="en-US" dirty="0"/>
              <a:t>输入：邮件文本</a:t>
            </a:r>
            <a:endParaRPr lang="en-US" altLang="zh-CN" dirty="0"/>
          </a:p>
          <a:p>
            <a:pPr marL="0" indent="0">
              <a:buNone/>
            </a:pPr>
            <a:r>
              <a:rPr lang="zh-CN" altLang="en-US" dirty="0"/>
              <a:t>输出：判断邮件是否和能源交易案件相关</a:t>
            </a:r>
            <a:endParaRPr lang="en-US" altLang="zh-CN" dirty="0"/>
          </a:p>
        </p:txBody>
      </p:sp>
      <p:sp>
        <p:nvSpPr>
          <p:cNvPr id="4" name="Slide Number Placeholder 3"/>
          <p:cNvSpPr>
            <a:spLocks noGrp="1"/>
          </p:cNvSpPr>
          <p:nvPr>
            <p:ph type="sldNum" sz="quarter" idx="12"/>
          </p:nvPr>
        </p:nvSpPr>
        <p:spPr/>
        <p:txBody>
          <a:bodyPr/>
          <a:lstStyle/>
          <a:p>
            <a:fld id="{EC5B7883-2A2F-4D8E-821B-631645FA8996}" type="slidenum">
              <a:rPr lang="zh-CN" altLang="en-US" smtClean="0"/>
              <a:t>23</a:t>
            </a:fld>
            <a:endParaRPr lang="zh-CN" altLang="en-US"/>
          </a:p>
        </p:txBody>
      </p:sp>
      <p:sp>
        <p:nvSpPr>
          <p:cNvPr id="5" name="Title 1"/>
          <p:cNvSpPr>
            <a:spLocks noGrp="1"/>
          </p:cNvSpPr>
          <p:nvPr>
            <p:ph type="title"/>
          </p:nvPr>
        </p:nvSpPr>
        <p:spPr>
          <a:xfrm>
            <a:off x="838200" y="365126"/>
            <a:ext cx="10515600" cy="592817"/>
          </a:xfrm>
        </p:spPr>
        <p:txBody>
          <a:bodyPr>
            <a:normAutofit/>
          </a:bodyPr>
          <a:lstStyle/>
          <a:p>
            <a:r>
              <a:rPr lang="en-US" altLang="zh-CN" sz="2800" b="1" dirty="0">
                <a:latin typeface="+mn-lt"/>
              </a:rPr>
              <a:t>Criminal Justice– Enron Text Investigation</a:t>
            </a:r>
            <a:endParaRPr lang="zh-CN" altLang="en-US" sz="2800" b="1" dirty="0">
              <a:latin typeface="+mn-lt"/>
            </a:endParaRPr>
          </a:p>
        </p:txBody>
      </p:sp>
    </p:spTree>
    <p:extLst>
      <p:ext uri="{BB962C8B-B14F-4D97-AF65-F5344CB8AC3E}">
        <p14:creationId xmlns:p14="http://schemas.microsoft.com/office/powerpoint/2010/main" val="1773096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5B7883-2A2F-4D8E-821B-631645FA8996}" type="slidenum">
              <a:rPr lang="zh-CN" altLang="en-US" smtClean="0"/>
              <a:t>24</a:t>
            </a:fld>
            <a:endParaRPr lang="zh-CN" altLang="en-US"/>
          </a:p>
        </p:txBody>
      </p:sp>
      <p:pic>
        <p:nvPicPr>
          <p:cNvPr id="5" name="Picture 4"/>
          <p:cNvPicPr>
            <a:picLocks noChangeAspect="1"/>
          </p:cNvPicPr>
          <p:nvPr/>
        </p:nvPicPr>
        <p:blipFill>
          <a:blip r:embed="rId3"/>
          <a:stretch>
            <a:fillRect/>
          </a:stretch>
        </p:blipFill>
        <p:spPr>
          <a:xfrm>
            <a:off x="18103" y="1333500"/>
            <a:ext cx="6010595" cy="4699915"/>
          </a:xfrm>
          <a:prstGeom prst="rect">
            <a:avLst/>
          </a:prstGeom>
        </p:spPr>
      </p:pic>
      <p:sp>
        <p:nvSpPr>
          <p:cNvPr id="6" name="Title 1"/>
          <p:cNvSpPr>
            <a:spLocks noGrp="1"/>
          </p:cNvSpPr>
          <p:nvPr>
            <p:ph type="title"/>
          </p:nvPr>
        </p:nvSpPr>
        <p:spPr>
          <a:xfrm>
            <a:off x="838200" y="365126"/>
            <a:ext cx="10515600" cy="592817"/>
          </a:xfrm>
        </p:spPr>
        <p:txBody>
          <a:bodyPr>
            <a:normAutofit/>
          </a:bodyPr>
          <a:lstStyle/>
          <a:p>
            <a:r>
              <a:rPr lang="en-US" altLang="zh-CN" sz="2800" b="1" dirty="0">
                <a:latin typeface="+mn-lt"/>
              </a:rPr>
              <a:t>Criminal Justice– Enron Text Investigation</a:t>
            </a:r>
            <a:endParaRPr lang="zh-CN" altLang="en-US" sz="2800" b="1" dirty="0">
              <a:latin typeface="+mn-lt"/>
            </a:endParaRPr>
          </a:p>
        </p:txBody>
      </p:sp>
      <p:pic>
        <p:nvPicPr>
          <p:cNvPr id="7" name="Picture 6"/>
          <p:cNvPicPr>
            <a:picLocks noChangeAspect="1"/>
          </p:cNvPicPr>
          <p:nvPr/>
        </p:nvPicPr>
        <p:blipFill>
          <a:blip r:embed="rId4"/>
          <a:stretch>
            <a:fillRect/>
          </a:stretch>
        </p:blipFill>
        <p:spPr>
          <a:xfrm>
            <a:off x="6028698" y="1167492"/>
            <a:ext cx="5725152" cy="4476715"/>
          </a:xfrm>
          <a:prstGeom prst="rect">
            <a:avLst/>
          </a:prstGeom>
        </p:spPr>
      </p:pic>
    </p:spTree>
    <p:extLst>
      <p:ext uri="{BB962C8B-B14F-4D97-AF65-F5344CB8AC3E}">
        <p14:creationId xmlns:p14="http://schemas.microsoft.com/office/powerpoint/2010/main" val="334693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762000"/>
            <a:ext cx="10515600" cy="5930900"/>
          </a:xfrm>
        </p:spPr>
        <p:txBody>
          <a:bodyPr>
            <a:normAutofit/>
          </a:bodyPr>
          <a:lstStyle/>
          <a:p>
            <a:pPr marL="0" indent="0">
              <a:buNone/>
            </a:pPr>
            <a:r>
              <a:rPr lang="zh-CN" altLang="en-US" sz="2600" b="1" dirty="0"/>
              <a:t>大数据的特性</a:t>
            </a:r>
            <a:endParaRPr lang="en-US" altLang="zh-CN" sz="2600" b="1" dirty="0"/>
          </a:p>
          <a:p>
            <a:pPr marL="0" indent="0">
              <a:buNone/>
            </a:pPr>
            <a:endParaRPr lang="en-US" altLang="zh-CN" sz="2400" dirty="0"/>
          </a:p>
          <a:p>
            <a:pPr marL="0" indent="0">
              <a:buNone/>
            </a:pPr>
            <a:r>
              <a:rPr lang="zh-CN" altLang="en-US" sz="2400" dirty="0"/>
              <a:t>采样随机性</a:t>
            </a:r>
            <a:endParaRPr lang="en-US" altLang="zh-CN" sz="2400" dirty="0"/>
          </a:p>
          <a:p>
            <a:r>
              <a:rPr lang="zh-CN" altLang="en-US" sz="2400" dirty="0"/>
              <a:t>在大数据时代，我们可以分析更多的数据，处理所有数据，而不再依赖于随机采样。 全数据模式： 样本</a:t>
            </a:r>
            <a:r>
              <a:rPr lang="en-US" altLang="zh-CN" sz="2400" dirty="0"/>
              <a:t>=</a:t>
            </a:r>
            <a:r>
              <a:rPr lang="zh-CN" altLang="en-US" sz="2400" dirty="0"/>
              <a:t>总体</a:t>
            </a:r>
            <a:endParaRPr lang="en-US" altLang="zh-CN" sz="2400" dirty="0"/>
          </a:p>
          <a:p>
            <a:endParaRPr lang="en-US" altLang="zh-CN" sz="2400" dirty="0"/>
          </a:p>
          <a:p>
            <a:pPr marL="0" indent="0">
              <a:buNone/>
            </a:pPr>
            <a:r>
              <a:rPr lang="zh-CN" altLang="en-US" sz="2400" dirty="0"/>
              <a:t>数据精确性</a:t>
            </a:r>
            <a:endParaRPr lang="en-US" altLang="zh-CN" sz="2400" dirty="0"/>
          </a:p>
          <a:p>
            <a:r>
              <a:rPr lang="zh-CN" altLang="en-US" sz="2400" dirty="0"/>
              <a:t>海量数据时代，绝对的精准不再是我们追求的主要目标。</a:t>
            </a:r>
            <a:endParaRPr lang="en-US" altLang="zh-CN" sz="2400" dirty="0"/>
          </a:p>
          <a:p>
            <a:endParaRPr lang="en-US" altLang="zh-CN" sz="2400" dirty="0"/>
          </a:p>
          <a:p>
            <a:pPr marL="0" indent="0">
              <a:buNone/>
            </a:pPr>
            <a:r>
              <a:rPr lang="zh-CN" altLang="en-US" sz="2400" dirty="0"/>
              <a:t>因果关系</a:t>
            </a:r>
            <a:endParaRPr lang="en-US" altLang="zh-CN" sz="2400" dirty="0"/>
          </a:p>
          <a:p>
            <a:r>
              <a:rPr lang="zh-CN" altLang="en-US" sz="2400" dirty="0"/>
              <a:t>大数据时代，我们不再热衷于寻找因果关系开始挖掘相关关系的好处</a:t>
            </a:r>
            <a:endParaRPr lang="en-US" altLang="zh-CN" sz="2400" dirty="0"/>
          </a:p>
          <a:p>
            <a:pPr marL="0" indent="0">
              <a:buNone/>
            </a:pPr>
            <a:r>
              <a:rPr lang="zh-CN" altLang="en-US" sz="2400" b="1" i="1" dirty="0"/>
              <a:t>因果关系</a:t>
            </a:r>
            <a:r>
              <a:rPr lang="en-US" altLang="zh-CN" sz="2400" b="1" i="1" dirty="0"/>
              <a:t>—</a:t>
            </a:r>
            <a:r>
              <a:rPr lang="zh-CN" altLang="en-US" sz="2400" b="1" i="1" dirty="0"/>
              <a:t>快性思维，相关关系</a:t>
            </a:r>
            <a:r>
              <a:rPr lang="en-US" altLang="zh-CN" sz="2400" b="1" i="1" dirty="0"/>
              <a:t>—</a:t>
            </a:r>
            <a:r>
              <a:rPr lang="zh-CN" altLang="en-US" sz="2400" b="1" i="1" dirty="0"/>
              <a:t>慢性思维</a:t>
            </a:r>
            <a:endParaRPr lang="zh-CN" altLang="en-US" b="1" i="1" dirty="0"/>
          </a:p>
        </p:txBody>
      </p:sp>
      <p:sp>
        <p:nvSpPr>
          <p:cNvPr id="4" name="Slide Number Placeholder 3"/>
          <p:cNvSpPr>
            <a:spLocks noGrp="1"/>
          </p:cNvSpPr>
          <p:nvPr>
            <p:ph type="sldNum" sz="quarter" idx="12"/>
          </p:nvPr>
        </p:nvSpPr>
        <p:spPr/>
        <p:txBody>
          <a:bodyPr/>
          <a:lstStyle/>
          <a:p>
            <a:fld id="{EC5B7883-2A2F-4D8E-821B-631645FA8996}" type="slidenum">
              <a:rPr lang="zh-CN" altLang="en-US" smtClean="0"/>
              <a:t>3</a:t>
            </a:fld>
            <a:endParaRPr lang="zh-CN" altLang="en-US"/>
          </a:p>
        </p:txBody>
      </p:sp>
    </p:spTree>
    <p:extLst>
      <p:ext uri="{BB962C8B-B14F-4D97-AF65-F5344CB8AC3E}">
        <p14:creationId xmlns:p14="http://schemas.microsoft.com/office/powerpoint/2010/main" val="425446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99000" y="429985"/>
            <a:ext cx="5794829" cy="1938992"/>
          </a:xfrm>
          <a:prstGeom prst="rect">
            <a:avLst/>
          </a:prstGeom>
          <a:noFill/>
        </p:spPr>
        <p:txBody>
          <a:bodyPr wrap="square" rtlCol="0">
            <a:spAutoFit/>
          </a:bodyPr>
          <a:lstStyle/>
          <a:p>
            <a:r>
              <a:rPr lang="zh-CN" altLang="en-US" sz="2000" b="1" dirty="0"/>
              <a:t>快性思维：感性、即时、直觉、经验反应</a:t>
            </a:r>
            <a:endParaRPr lang="en-US" altLang="zh-CN" sz="2000" b="1" dirty="0"/>
          </a:p>
          <a:p>
            <a:endParaRPr lang="en-US" altLang="zh-CN" sz="2000" b="1" dirty="0"/>
          </a:p>
          <a:p>
            <a:r>
              <a:rPr lang="zh-CN" altLang="en-US" sz="2000" b="1" dirty="0"/>
              <a:t>慢性思维：理性、延时、思考、概率的</a:t>
            </a:r>
            <a:endParaRPr lang="en-US" altLang="zh-CN" sz="2000" b="1" dirty="0"/>
          </a:p>
          <a:p>
            <a:endParaRPr lang="en-US" altLang="zh-CN" sz="2000" b="1" dirty="0"/>
          </a:p>
          <a:p>
            <a:r>
              <a:rPr lang="zh-CN" altLang="en-US" sz="2000" dirty="0"/>
              <a:t>快速思维模式使人们偏向用因果联系来看待周围的一切，即使这种关系并不存在</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32" y="604156"/>
            <a:ext cx="3746075" cy="5260534"/>
          </a:xfrm>
          <a:prstGeom prst="rect">
            <a:avLst/>
          </a:prstGeom>
        </p:spPr>
      </p:pic>
      <p:sp>
        <p:nvSpPr>
          <p:cNvPr id="6" name="TextBox 5"/>
          <p:cNvSpPr txBox="1"/>
          <p:nvPr/>
        </p:nvSpPr>
        <p:spPr>
          <a:xfrm>
            <a:off x="1392386" y="6008914"/>
            <a:ext cx="1625766" cy="369332"/>
          </a:xfrm>
          <a:prstGeom prst="rect">
            <a:avLst/>
          </a:prstGeom>
          <a:noFill/>
        </p:spPr>
        <p:txBody>
          <a:bodyPr wrap="none" rtlCol="0">
            <a:spAutoFit/>
          </a:bodyPr>
          <a:lstStyle/>
          <a:p>
            <a:r>
              <a:rPr lang="zh-CN" altLang="en-US" b="1" dirty="0"/>
              <a:t>丹尼尔</a:t>
            </a:r>
            <a:r>
              <a:rPr lang="en-US" altLang="zh-CN" b="1" dirty="0"/>
              <a:t>.</a:t>
            </a:r>
            <a:r>
              <a:rPr lang="zh-CN" altLang="en-US" b="1" dirty="0"/>
              <a:t>卡尼曼</a:t>
            </a:r>
            <a:endParaRPr lang="zh-CN" altLang="en-US" dirty="0"/>
          </a:p>
        </p:txBody>
      </p:sp>
      <p:pic>
        <p:nvPicPr>
          <p:cNvPr id="1028" name="Picture 4" descr="http://upload-images.jianshu.io/upload_images/1801683-1b56b33fda6f6009.png?imageMogr2/auto-orient/strip%7CimageView2/2/w/1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742" y="3798020"/>
            <a:ext cx="7245109" cy="23955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699000" y="2780923"/>
            <a:ext cx="4801314" cy="400110"/>
          </a:xfrm>
          <a:prstGeom prst="rect">
            <a:avLst/>
          </a:prstGeom>
          <a:noFill/>
        </p:spPr>
        <p:txBody>
          <a:bodyPr wrap="none" rtlCol="0">
            <a:spAutoFit/>
          </a:bodyPr>
          <a:lstStyle/>
          <a:p>
            <a:r>
              <a:rPr lang="zh-CN" altLang="en-US" sz="2000" b="1" i="1" dirty="0"/>
              <a:t>机器学习利用概率来模拟人类的慢性思维</a:t>
            </a:r>
          </a:p>
        </p:txBody>
      </p:sp>
      <p:sp>
        <p:nvSpPr>
          <p:cNvPr id="17" name="Slide Number Placeholder 16"/>
          <p:cNvSpPr>
            <a:spLocks noGrp="1"/>
          </p:cNvSpPr>
          <p:nvPr>
            <p:ph type="sldNum" sz="quarter" idx="12"/>
          </p:nvPr>
        </p:nvSpPr>
        <p:spPr/>
        <p:txBody>
          <a:bodyPr/>
          <a:lstStyle/>
          <a:p>
            <a:fld id="{EC5B7883-2A2F-4D8E-821B-631645FA8996}" type="slidenum">
              <a:rPr lang="zh-CN" altLang="en-US" smtClean="0"/>
              <a:t>4</a:t>
            </a:fld>
            <a:endParaRPr lang="zh-CN" altLang="en-US"/>
          </a:p>
        </p:txBody>
      </p:sp>
    </p:spTree>
    <p:extLst>
      <p:ext uri="{BB962C8B-B14F-4D97-AF65-F5344CB8AC3E}">
        <p14:creationId xmlns:p14="http://schemas.microsoft.com/office/powerpoint/2010/main" val="70840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66058" y="522515"/>
            <a:ext cx="7590972" cy="6154056"/>
          </a:xfrm>
        </p:spPr>
        <p:txBody>
          <a:bodyPr>
            <a:normAutofit/>
          </a:bodyPr>
          <a:lstStyle/>
          <a:p>
            <a:pPr marL="0" indent="0">
              <a:buNone/>
            </a:pPr>
            <a:r>
              <a:rPr lang="en-US" altLang="zh-CN" sz="3800" b="1" dirty="0"/>
              <a:t>Frequentists</a:t>
            </a:r>
            <a:r>
              <a:rPr lang="en-GB" altLang="zh-CN" sz="3800" b="1" dirty="0"/>
              <a:t> vs. Bayesians</a:t>
            </a:r>
          </a:p>
          <a:p>
            <a:pPr marL="0" indent="0">
              <a:buNone/>
            </a:pPr>
            <a:endParaRPr lang="en-GB" altLang="zh-CN" sz="1800" b="1" dirty="0"/>
          </a:p>
          <a:p>
            <a:pPr marL="0" indent="0">
              <a:buNone/>
            </a:pPr>
            <a:r>
              <a:rPr lang="en-US" altLang="zh-CN" sz="2000" dirty="0"/>
              <a:t>Frequentists: probabilities are fundamentally related to </a:t>
            </a:r>
            <a:r>
              <a:rPr lang="en-US" altLang="zh-CN" sz="2000" b="1" dirty="0"/>
              <a:t>frequencies of events</a:t>
            </a:r>
            <a:r>
              <a:rPr lang="en-US" altLang="zh-CN" sz="2000" dirty="0"/>
              <a:t>.</a:t>
            </a:r>
            <a:endParaRPr lang="en-GB" altLang="zh-CN" sz="2000" dirty="0"/>
          </a:p>
          <a:p>
            <a:pPr marL="0" indent="0">
              <a:buNone/>
            </a:pPr>
            <a:r>
              <a:rPr lang="en-US" altLang="zh-CN" sz="2000" dirty="0"/>
              <a:t>Bayesian: probability codifies our knowledge of the value </a:t>
            </a:r>
            <a:r>
              <a:rPr lang="en-US" altLang="zh-CN" sz="2000" b="1" dirty="0"/>
              <a:t>based on prior information and/or available data</a:t>
            </a:r>
            <a:r>
              <a:rPr lang="en-US" altLang="zh-CN" sz="2000" dirty="0"/>
              <a:t>.</a:t>
            </a:r>
          </a:p>
          <a:p>
            <a:pPr marL="0" indent="0">
              <a:buNone/>
            </a:pPr>
            <a:endParaRPr lang="en-GB" altLang="zh-CN" dirty="0"/>
          </a:p>
          <a:p>
            <a:pPr marL="0" indent="0">
              <a:buNone/>
            </a:pPr>
            <a:endParaRPr lang="en-GB" altLang="zh-CN" dirty="0"/>
          </a:p>
        </p:txBody>
      </p:sp>
      <p:sp>
        <p:nvSpPr>
          <p:cNvPr id="5" name="Slide Number Placeholder 4"/>
          <p:cNvSpPr>
            <a:spLocks noGrp="1"/>
          </p:cNvSpPr>
          <p:nvPr>
            <p:ph type="sldNum" sz="quarter" idx="12"/>
          </p:nvPr>
        </p:nvSpPr>
        <p:spPr/>
        <p:txBody>
          <a:bodyPr/>
          <a:lstStyle/>
          <a:p>
            <a:fld id="{EC5B7883-2A2F-4D8E-821B-631645FA8996}" type="slidenum">
              <a:rPr lang="zh-CN" altLang="en-US" smtClean="0"/>
              <a:t>5</a:t>
            </a:fld>
            <a:endParaRPr lang="zh-CN" alt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885" y="723709"/>
            <a:ext cx="3452821" cy="543034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146815" y="3440474"/>
                <a:ext cx="3731471" cy="8273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altLang="zh-CN" sz="2000" b="0" i="1" smtClean="0">
                          <a:latin typeface="Cambria Math" panose="02040503050406030204" pitchFamily="18" charset="0"/>
                        </a:rPr>
                        <m:t>𝑃</m:t>
                      </m:r>
                      <m:d>
                        <m:dPr>
                          <m:ctrlPr>
                            <a:rPr lang="en-GB" altLang="zh-CN" sz="2000" b="0" i="1" smtClean="0">
                              <a:latin typeface="Cambria Math" panose="02040503050406030204" pitchFamily="18" charset="0"/>
                            </a:rPr>
                          </m:ctrlPr>
                        </m:dPr>
                        <m:e>
                          <m:r>
                            <a:rPr lang="en-GB" altLang="zh-CN" sz="2000" b="0" i="1" smtClean="0">
                              <a:latin typeface="Cambria Math" panose="02040503050406030204" pitchFamily="18" charset="0"/>
                            </a:rPr>
                            <m:t>𝐶</m:t>
                          </m:r>
                        </m:e>
                        <m:e>
                          <m:r>
                            <a:rPr lang="en-GB" altLang="zh-CN" sz="2000" b="0" i="1" smtClean="0">
                              <a:latin typeface="Cambria Math" panose="02040503050406030204" pitchFamily="18" charset="0"/>
                            </a:rPr>
                            <m:t>𝐸</m:t>
                          </m:r>
                        </m:e>
                      </m:d>
                      <m:r>
                        <a:rPr lang="en-GB" altLang="zh-CN" sz="2000" b="0" i="1" smtClean="0">
                          <a:latin typeface="Cambria Math" panose="02040503050406030204" pitchFamily="18" charset="0"/>
                        </a:rPr>
                        <m:t>=</m:t>
                      </m:r>
                      <m:f>
                        <m:fPr>
                          <m:ctrlPr>
                            <a:rPr lang="en-GB" altLang="zh-CN" sz="2000" b="0" i="1" smtClean="0">
                              <a:latin typeface="Cambria Math" panose="02040503050406030204" pitchFamily="18" charset="0"/>
                            </a:rPr>
                          </m:ctrlPr>
                        </m:fPr>
                        <m:num>
                          <m:r>
                            <a:rPr lang="en-GB" altLang="zh-CN" sz="2000" b="0" i="1" smtClean="0">
                              <a:latin typeface="Cambria Math" panose="02040503050406030204" pitchFamily="18" charset="0"/>
                            </a:rPr>
                            <m:t>[</m:t>
                          </m:r>
                          <m:r>
                            <a:rPr lang="en-GB" altLang="zh-CN" sz="2000" b="0" i="1" smtClean="0">
                              <a:latin typeface="Cambria Math" panose="02040503050406030204" pitchFamily="18" charset="0"/>
                            </a:rPr>
                            <m:t>𝑃</m:t>
                          </m:r>
                          <m:d>
                            <m:dPr>
                              <m:ctrlPr>
                                <a:rPr lang="en-GB" altLang="zh-CN" sz="2000" b="0" i="1" smtClean="0">
                                  <a:latin typeface="Cambria Math" panose="02040503050406030204" pitchFamily="18" charset="0"/>
                                </a:rPr>
                              </m:ctrlPr>
                            </m:dPr>
                            <m:e>
                              <m:r>
                                <a:rPr lang="en-GB" altLang="zh-CN" sz="2000" b="0" i="1" smtClean="0">
                                  <a:latin typeface="Cambria Math" panose="02040503050406030204" pitchFamily="18" charset="0"/>
                                </a:rPr>
                                <m:t>𝐸</m:t>
                              </m:r>
                            </m:e>
                            <m:e>
                              <m:r>
                                <a:rPr lang="en-GB" altLang="zh-CN" sz="2000" b="0" i="1" smtClean="0">
                                  <a:latin typeface="Cambria Math" panose="02040503050406030204" pitchFamily="18" charset="0"/>
                                </a:rPr>
                                <m:t>𝐶</m:t>
                              </m:r>
                            </m:e>
                          </m:d>
                          <m:sSub>
                            <m:sSubPr>
                              <m:ctrlPr>
                                <a:rPr lang="en-GB" altLang="zh-CN" sz="2000" b="0" i="1" smtClean="0">
                                  <a:latin typeface="Cambria Math" panose="02040503050406030204" pitchFamily="18" charset="0"/>
                                </a:rPr>
                              </m:ctrlPr>
                            </m:sSubPr>
                            <m:e>
                              <m:r>
                                <a:rPr lang="en-GB" altLang="zh-CN" sz="2000" b="0" i="1" smtClean="0">
                                  <a:latin typeface="Cambria Math" panose="02040503050406030204" pitchFamily="18" charset="0"/>
                                </a:rPr>
                                <m:t>𝑃</m:t>
                              </m:r>
                            </m:e>
                            <m:sub>
                              <m:r>
                                <a:rPr lang="en-GB" altLang="zh-CN" sz="2000" b="0" i="1" smtClean="0">
                                  <a:latin typeface="Cambria Math" panose="02040503050406030204" pitchFamily="18" charset="0"/>
                                </a:rPr>
                                <m:t>𝑝𝑟𝑖𝑜𝑟</m:t>
                              </m:r>
                            </m:sub>
                          </m:sSub>
                          <m:r>
                            <a:rPr lang="en-GB" altLang="zh-CN" sz="2000" b="0" i="1" smtClean="0">
                              <a:latin typeface="Cambria Math" panose="02040503050406030204" pitchFamily="18" charset="0"/>
                            </a:rPr>
                            <m:t>(</m:t>
                          </m:r>
                          <m:r>
                            <a:rPr lang="en-GB" altLang="zh-CN" sz="2000" b="0" i="1" smtClean="0">
                              <a:latin typeface="Cambria Math" panose="02040503050406030204" pitchFamily="18" charset="0"/>
                            </a:rPr>
                            <m:t>𝐶</m:t>
                          </m:r>
                          <m:r>
                            <a:rPr lang="en-GB" altLang="zh-CN" sz="2000" b="0" i="1" smtClean="0">
                              <a:latin typeface="Cambria Math" panose="02040503050406030204" pitchFamily="18" charset="0"/>
                            </a:rPr>
                            <m:t>)</m:t>
                          </m:r>
                        </m:num>
                        <m:den>
                          <m:nary>
                            <m:naryPr>
                              <m:chr m:val="∑"/>
                              <m:supHide m:val="on"/>
                              <m:ctrlPr>
                                <a:rPr lang="en-GB" altLang="zh-CN" sz="2000" b="0" i="1" smtClean="0">
                                  <a:latin typeface="Cambria Math" panose="02040503050406030204" pitchFamily="18" charset="0"/>
                                </a:rPr>
                              </m:ctrlPr>
                            </m:naryPr>
                            <m:sub>
                              <m:r>
                                <a:rPr lang="en-GB" altLang="zh-CN" sz="2000" b="0" i="1" smtClean="0">
                                  <a:latin typeface="Cambria Math" panose="02040503050406030204" pitchFamily="18" charset="0"/>
                                </a:rPr>
                                <m:t>𝑗</m:t>
                              </m:r>
                            </m:sub>
                            <m:sup/>
                            <m:e>
                              <m:r>
                                <a:rPr lang="en-GB" altLang="zh-CN" sz="2000" b="0" i="1" smtClean="0">
                                  <a:latin typeface="Cambria Math" panose="02040503050406030204" pitchFamily="18" charset="0"/>
                                </a:rPr>
                                <m:t>𝑃</m:t>
                              </m:r>
                              <m:d>
                                <m:dPr>
                                  <m:ctrlPr>
                                    <a:rPr lang="en-GB" altLang="zh-CN" sz="2000" b="0" i="1" smtClean="0">
                                      <a:latin typeface="Cambria Math" panose="02040503050406030204" pitchFamily="18" charset="0"/>
                                    </a:rPr>
                                  </m:ctrlPr>
                                </m:dPr>
                                <m:e>
                                  <m:r>
                                    <a:rPr lang="en-GB" altLang="zh-CN" sz="2000" b="0" i="1" smtClean="0">
                                      <a:latin typeface="Cambria Math" panose="02040503050406030204" pitchFamily="18" charset="0"/>
                                    </a:rPr>
                                    <m:t>𝐸</m:t>
                                  </m:r>
                                </m:e>
                                <m:e>
                                  <m:sSup>
                                    <m:sSupPr>
                                      <m:ctrlPr>
                                        <a:rPr lang="en-GB" altLang="zh-CN" sz="2000" b="0" i="1" smtClean="0">
                                          <a:latin typeface="Cambria Math" panose="02040503050406030204" pitchFamily="18" charset="0"/>
                                        </a:rPr>
                                      </m:ctrlPr>
                                    </m:sSupPr>
                                    <m:e>
                                      <m:r>
                                        <a:rPr lang="en-GB" altLang="zh-CN" sz="2000" b="0" i="1" smtClean="0">
                                          <a:latin typeface="Cambria Math" panose="02040503050406030204" pitchFamily="18" charset="0"/>
                                        </a:rPr>
                                        <m:t>𝐶</m:t>
                                      </m:r>
                                    </m:e>
                                    <m:sup>
                                      <m:r>
                                        <a:rPr lang="en-GB" altLang="zh-CN" sz="2000" b="0" i="1" smtClean="0">
                                          <a:latin typeface="Cambria Math" panose="02040503050406030204" pitchFamily="18" charset="0"/>
                                        </a:rPr>
                                        <m:t>𝑗</m:t>
                                      </m:r>
                                    </m:sup>
                                  </m:sSup>
                                </m:e>
                              </m:d>
                              <m:sSub>
                                <m:sSubPr>
                                  <m:ctrlPr>
                                    <a:rPr lang="en-GB" altLang="zh-CN" sz="2000" b="0" i="1" smtClean="0">
                                      <a:latin typeface="Cambria Math" panose="02040503050406030204" pitchFamily="18" charset="0"/>
                                    </a:rPr>
                                  </m:ctrlPr>
                                </m:sSubPr>
                                <m:e>
                                  <m:r>
                                    <a:rPr lang="en-GB" altLang="zh-CN" sz="2000" b="0" i="1" smtClean="0">
                                      <a:latin typeface="Cambria Math" panose="02040503050406030204" pitchFamily="18" charset="0"/>
                                    </a:rPr>
                                    <m:t>𝑃</m:t>
                                  </m:r>
                                </m:e>
                                <m:sub>
                                  <m:r>
                                    <a:rPr lang="en-GB" altLang="zh-CN" sz="2000" b="0" i="1" smtClean="0">
                                      <a:latin typeface="Cambria Math" panose="02040503050406030204" pitchFamily="18" charset="0"/>
                                    </a:rPr>
                                    <m:t>𝑝𝑟𝑖𝑜𝑟</m:t>
                                  </m:r>
                                </m:sub>
                              </m:sSub>
                              <m:r>
                                <a:rPr lang="en-GB" altLang="zh-CN" sz="2000" b="0" i="1" smtClean="0">
                                  <a:latin typeface="Cambria Math" panose="02040503050406030204" pitchFamily="18" charset="0"/>
                                </a:rPr>
                                <m:t>(</m:t>
                              </m:r>
                              <m:sSup>
                                <m:sSupPr>
                                  <m:ctrlPr>
                                    <a:rPr lang="en-GB" altLang="zh-CN" sz="2000" b="0" i="1" smtClean="0">
                                      <a:latin typeface="Cambria Math" panose="02040503050406030204" pitchFamily="18" charset="0"/>
                                    </a:rPr>
                                  </m:ctrlPr>
                                </m:sSupPr>
                                <m:e>
                                  <m:r>
                                    <a:rPr lang="en-GB" altLang="zh-CN" sz="2000" b="0" i="1" smtClean="0">
                                      <a:latin typeface="Cambria Math" panose="02040503050406030204" pitchFamily="18" charset="0"/>
                                    </a:rPr>
                                    <m:t>𝐶</m:t>
                                  </m:r>
                                </m:e>
                                <m:sup>
                                  <m:r>
                                    <a:rPr lang="en-GB" altLang="zh-CN" sz="2000" b="0" i="1" smtClean="0">
                                      <a:latin typeface="Cambria Math" panose="02040503050406030204" pitchFamily="18" charset="0"/>
                                    </a:rPr>
                                    <m:t>𝑗</m:t>
                                  </m:r>
                                </m:sup>
                              </m:sSup>
                              <m:r>
                                <a:rPr lang="en-GB" altLang="zh-CN" sz="2000" b="0" i="1" smtClean="0">
                                  <a:latin typeface="Cambria Math" panose="02040503050406030204" pitchFamily="18" charset="0"/>
                                </a:rPr>
                                <m:t>)</m:t>
                              </m:r>
                            </m:e>
                          </m:nary>
                        </m:den>
                      </m:f>
                    </m:oMath>
                  </m:oMathPara>
                </a14:m>
                <a:endParaRPr lang="zh-CN" alt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146815" y="3440474"/>
                <a:ext cx="3731471" cy="827342"/>
              </a:xfrm>
              <a:prstGeom prst="rect">
                <a:avLst/>
              </a:prstGeom>
              <a:blipFill>
                <a:blip r:embed="rId4"/>
                <a:stretch>
                  <a:fillRect/>
                </a:stretch>
              </a:blipFill>
            </p:spPr>
            <p:txBody>
              <a:bodyPr/>
              <a:lstStyle/>
              <a:p>
                <a:r>
                  <a:rPr lang="zh-CN" altLang="en-US">
                    <a:noFill/>
                  </a:rPr>
                  <a:t> </a:t>
                </a:r>
              </a:p>
            </p:txBody>
          </p:sp>
        </mc:Fallback>
      </mc:AlternateContent>
      <p:sp>
        <p:nvSpPr>
          <p:cNvPr id="10" name="TextBox 9"/>
          <p:cNvSpPr txBox="1"/>
          <p:nvPr/>
        </p:nvSpPr>
        <p:spPr>
          <a:xfrm>
            <a:off x="566057" y="4780015"/>
            <a:ext cx="4288353" cy="369332"/>
          </a:xfrm>
          <a:prstGeom prst="rect">
            <a:avLst/>
          </a:prstGeom>
          <a:noFill/>
        </p:spPr>
        <p:txBody>
          <a:bodyPr wrap="none" rtlCol="0">
            <a:spAutoFit/>
          </a:bodyPr>
          <a:lstStyle/>
          <a:p>
            <a:r>
              <a:rPr lang="en-GB" altLang="zh-CN" dirty="0"/>
              <a:t>C </a:t>
            </a:r>
            <a:r>
              <a:rPr lang="en-US" altLang="zh-CN" dirty="0"/>
              <a:t>is the </a:t>
            </a:r>
            <a:r>
              <a:rPr lang="en-GB" altLang="zh-CN" dirty="0"/>
              <a:t>hypothesis, and E is the evidence.</a:t>
            </a:r>
            <a:endParaRPr lang="zh-CN" altLang="en-US" dirty="0"/>
          </a:p>
        </p:txBody>
      </p:sp>
    </p:spTree>
    <p:extLst>
      <p:ext uri="{BB962C8B-B14F-4D97-AF65-F5344CB8AC3E}">
        <p14:creationId xmlns:p14="http://schemas.microsoft.com/office/powerpoint/2010/main" val="54502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057" y="522515"/>
            <a:ext cx="11045372" cy="6154056"/>
          </a:xfrm>
        </p:spPr>
        <p:txBody>
          <a:bodyPr>
            <a:normAutofit fontScale="55000" lnSpcReduction="20000"/>
          </a:bodyPr>
          <a:lstStyle/>
          <a:p>
            <a:pPr marL="0" indent="0">
              <a:buNone/>
            </a:pPr>
            <a:r>
              <a:rPr lang="en-GB" altLang="zh-CN" sz="3800" b="1" dirty="0"/>
              <a:t>Machine Learning (</a:t>
            </a:r>
            <a:r>
              <a:rPr lang="zh-CN" altLang="en-US" sz="3800" b="1" dirty="0"/>
              <a:t>机器学习）</a:t>
            </a:r>
            <a:endParaRPr lang="en-GB" altLang="zh-CN" sz="3800" b="1" dirty="0"/>
          </a:p>
          <a:p>
            <a:pPr marL="0" indent="0">
              <a:buNone/>
            </a:pPr>
            <a:endParaRPr lang="en-GB" altLang="zh-CN" sz="3800" dirty="0"/>
          </a:p>
          <a:p>
            <a:pPr marL="0" indent="0">
              <a:buNone/>
            </a:pPr>
            <a:r>
              <a:rPr lang="en-US" altLang="zh-CN" sz="3800" i="1" dirty="0"/>
              <a:t>“Field of study that gives computers the ability to learn without being explicitly programmed.”            </a:t>
            </a:r>
          </a:p>
          <a:p>
            <a:pPr marL="0" indent="0">
              <a:buNone/>
            </a:pPr>
            <a:r>
              <a:rPr lang="en-US" altLang="zh-CN" sz="3800" b="1" i="1" dirty="0"/>
              <a:t>-</a:t>
            </a:r>
            <a:r>
              <a:rPr lang="en-GB" altLang="zh-CN" sz="3800" b="1" dirty="0"/>
              <a:t> </a:t>
            </a:r>
            <a:r>
              <a:rPr lang="en-GB" altLang="zh-CN" sz="3800" b="1" i="1" dirty="0"/>
              <a:t>Arthur Samuel </a:t>
            </a:r>
          </a:p>
          <a:p>
            <a:pPr marL="0" indent="0">
              <a:buNone/>
            </a:pPr>
            <a:endParaRPr lang="en-GB" altLang="zh-CN" sz="3800" dirty="0"/>
          </a:p>
          <a:p>
            <a:r>
              <a:rPr lang="en-GB" altLang="zh-CN" sz="3800" b="1" i="1" dirty="0"/>
              <a:t>Supervised/Semi-Supervised Learning</a:t>
            </a:r>
            <a:r>
              <a:rPr lang="en-GB" altLang="zh-CN" sz="3800" dirty="0"/>
              <a:t> (Training set includes desired output)</a:t>
            </a:r>
          </a:p>
          <a:p>
            <a:pPr marL="0" indent="0">
              <a:buNone/>
            </a:pPr>
            <a:endParaRPr lang="en-GB" altLang="zh-CN" sz="3800" dirty="0"/>
          </a:p>
          <a:p>
            <a:pPr marL="0" indent="0">
              <a:buNone/>
            </a:pPr>
            <a:r>
              <a:rPr lang="en-GB" altLang="zh-CN" sz="3800" dirty="0"/>
              <a:t>e.g. parametric/non-parametric algorithms, support vector machines, kernels, neural networks. </a:t>
            </a:r>
          </a:p>
          <a:p>
            <a:pPr marL="0" indent="0">
              <a:buNone/>
            </a:pPr>
            <a:endParaRPr lang="en-GB" altLang="zh-CN" sz="3800" dirty="0"/>
          </a:p>
          <a:p>
            <a:r>
              <a:rPr lang="en-GB" altLang="zh-CN" sz="3800" b="1" i="1" dirty="0"/>
              <a:t>Unsupervised</a:t>
            </a:r>
            <a:r>
              <a:rPr lang="zh-CN" altLang="en-US" sz="3800" b="1" i="1" dirty="0"/>
              <a:t> </a:t>
            </a:r>
            <a:r>
              <a:rPr lang="en-GB" altLang="zh-CN" sz="3800" b="1" i="1" dirty="0"/>
              <a:t>Learning </a:t>
            </a:r>
            <a:r>
              <a:rPr lang="en-GB" altLang="zh-CN" sz="3800" dirty="0"/>
              <a:t>(Training set </a:t>
            </a:r>
            <a:r>
              <a:rPr lang="en-GB" altLang="zh-CN" sz="3800" dirty="0" err="1"/>
              <a:t>doesnot</a:t>
            </a:r>
            <a:r>
              <a:rPr lang="en-GB" altLang="zh-CN" sz="3800" dirty="0"/>
              <a:t> include desired output)</a:t>
            </a:r>
          </a:p>
          <a:p>
            <a:pPr marL="0" indent="0">
              <a:buNone/>
            </a:pPr>
            <a:endParaRPr lang="en-US" altLang="zh-CN" sz="3800" dirty="0"/>
          </a:p>
          <a:p>
            <a:pPr marL="0" indent="0">
              <a:buNone/>
            </a:pPr>
            <a:r>
              <a:rPr lang="en-GB" altLang="zh-CN" sz="3800" dirty="0"/>
              <a:t>e.g. </a:t>
            </a:r>
            <a:r>
              <a:rPr lang="en-US" altLang="zh-CN" sz="3800" dirty="0"/>
              <a:t>clustering, dimensionality reduction, recommender systems, deep learning</a:t>
            </a:r>
          </a:p>
          <a:p>
            <a:pPr marL="0" indent="0">
              <a:buNone/>
            </a:pPr>
            <a:endParaRPr lang="en-GB" altLang="zh-CN" sz="3800" dirty="0"/>
          </a:p>
          <a:p>
            <a:r>
              <a:rPr lang="en-GB" altLang="zh-CN" sz="3800" b="1" i="1" dirty="0"/>
              <a:t>Reinforcement</a:t>
            </a:r>
            <a:r>
              <a:rPr lang="zh-CN" altLang="en-US" sz="3800" b="1" i="1" dirty="0"/>
              <a:t> </a:t>
            </a:r>
            <a:r>
              <a:rPr lang="en-GB" altLang="zh-CN" sz="3800" b="1" i="1" dirty="0"/>
              <a:t>Learning </a:t>
            </a:r>
            <a:r>
              <a:rPr lang="en-GB" altLang="zh-CN" sz="3800" dirty="0"/>
              <a:t>(</a:t>
            </a:r>
            <a:r>
              <a:rPr lang="en-US" altLang="zh-CN" sz="3800" dirty="0">
                <a:ea typeface="宋体" panose="02010600030101010101" pitchFamily="2" charset="-122"/>
              </a:rPr>
              <a:t>Rewards from sequence of actions)</a:t>
            </a:r>
            <a:endParaRPr lang="en-GB" altLang="zh-CN" sz="3800" dirty="0"/>
          </a:p>
          <a:p>
            <a:endParaRPr lang="en-GB" altLang="zh-CN" sz="3800" dirty="0"/>
          </a:p>
          <a:p>
            <a:pPr marL="0" indent="0">
              <a:buNone/>
            </a:pPr>
            <a:r>
              <a:rPr lang="en-GB" altLang="zh-CN" sz="3800" dirty="0"/>
              <a:t>e.g. Q-learning, Markov decision process</a:t>
            </a:r>
          </a:p>
          <a:p>
            <a:pPr marL="0" indent="0">
              <a:buNone/>
            </a:pPr>
            <a:endParaRPr lang="en-US" altLang="zh-CN" sz="3200" dirty="0"/>
          </a:p>
          <a:p>
            <a:pPr marL="0" indent="0">
              <a:buNone/>
            </a:pPr>
            <a:endParaRPr lang="en-GB" altLang="zh-CN" dirty="0"/>
          </a:p>
          <a:p>
            <a:pPr marL="0" indent="0">
              <a:buNone/>
            </a:pPr>
            <a:endParaRPr lang="en-GB" altLang="zh-CN" dirty="0"/>
          </a:p>
        </p:txBody>
      </p:sp>
      <p:sp>
        <p:nvSpPr>
          <p:cNvPr id="4" name="Slide Number Placeholder 3"/>
          <p:cNvSpPr>
            <a:spLocks noGrp="1"/>
          </p:cNvSpPr>
          <p:nvPr>
            <p:ph type="sldNum" sz="quarter" idx="12"/>
          </p:nvPr>
        </p:nvSpPr>
        <p:spPr/>
        <p:txBody>
          <a:bodyPr/>
          <a:lstStyle/>
          <a:p>
            <a:fld id="{EC5B7883-2A2F-4D8E-821B-631645FA8996}" type="slidenum">
              <a:rPr lang="zh-CN" altLang="en-US" smtClean="0"/>
              <a:t>6</a:t>
            </a:fld>
            <a:endParaRPr lang="zh-CN" altLang="en-US"/>
          </a:p>
        </p:txBody>
      </p:sp>
    </p:spTree>
    <p:extLst>
      <p:ext uri="{BB962C8B-B14F-4D97-AF65-F5344CB8AC3E}">
        <p14:creationId xmlns:p14="http://schemas.microsoft.com/office/powerpoint/2010/main" val="376339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698500"/>
            <a:ext cx="10515600" cy="5681663"/>
          </a:xfrm>
        </p:spPr>
        <p:txBody>
          <a:bodyPr>
            <a:normAutofit/>
          </a:bodyPr>
          <a:lstStyle/>
          <a:p>
            <a:pPr marL="0" indent="0">
              <a:buNone/>
            </a:pPr>
            <a:r>
              <a:rPr lang="zh-CN" altLang="en-US" sz="2600" b="1" dirty="0"/>
              <a:t>机器学习的流程</a:t>
            </a:r>
            <a:endParaRPr lang="en-US" altLang="zh-CN" sz="2600" b="1" dirty="0"/>
          </a:p>
          <a:p>
            <a:pPr marL="0" indent="0">
              <a:buNone/>
            </a:pPr>
            <a:endParaRPr lang="en-US" altLang="zh-CN" sz="2600" b="1" dirty="0"/>
          </a:p>
          <a:p>
            <a:pPr marL="0" indent="0">
              <a:buNone/>
            </a:pPr>
            <a:endParaRPr lang="en-US" altLang="zh-CN" sz="2600" b="1" dirty="0"/>
          </a:p>
          <a:p>
            <a:pPr marL="0" indent="0">
              <a:buNone/>
            </a:pPr>
            <a:endParaRPr lang="en-GB" altLang="zh-CN" sz="2600" b="1" dirty="0"/>
          </a:p>
          <a:p>
            <a:pPr marL="0" indent="0">
              <a:buNone/>
            </a:pPr>
            <a:endParaRPr lang="en-US" altLang="zh-CN" sz="2600" b="1" dirty="0"/>
          </a:p>
        </p:txBody>
      </p:sp>
      <p:sp>
        <p:nvSpPr>
          <p:cNvPr id="4" name="Rectangle: Rounded Corners 3"/>
          <p:cNvSpPr/>
          <p:nvPr/>
        </p:nvSpPr>
        <p:spPr>
          <a:xfrm>
            <a:off x="725714" y="1785257"/>
            <a:ext cx="2177143" cy="1059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确定问题是什么，衡量方法，假设的条件</a:t>
            </a:r>
          </a:p>
        </p:txBody>
      </p:sp>
      <p:cxnSp>
        <p:nvCxnSpPr>
          <p:cNvPr id="6" name="Straight Arrow Connector 5"/>
          <p:cNvCxnSpPr>
            <a:cxnSpLocks/>
            <a:endCxn id="9" idx="1"/>
          </p:cNvCxnSpPr>
          <p:nvPr/>
        </p:nvCxnSpPr>
        <p:spPr>
          <a:xfrm>
            <a:off x="2902857" y="2307771"/>
            <a:ext cx="1982106" cy="0"/>
          </a:xfrm>
          <a:prstGeom prst="straightConnector1">
            <a:avLst/>
          </a:prstGeom>
          <a:ln w="34925">
            <a:tailEnd type="stealth"/>
          </a:ln>
        </p:spPr>
        <p:style>
          <a:lnRef idx="1">
            <a:schemeClr val="dk1"/>
          </a:lnRef>
          <a:fillRef idx="0">
            <a:schemeClr val="dk1"/>
          </a:fillRef>
          <a:effectRef idx="0">
            <a:schemeClr val="dk1"/>
          </a:effectRef>
          <a:fontRef idx="minor">
            <a:schemeClr val="tx1"/>
          </a:fontRef>
        </p:style>
      </p:cxnSp>
      <p:sp>
        <p:nvSpPr>
          <p:cNvPr id="9" name="Rectangle: Rounded Corners 8"/>
          <p:cNvSpPr/>
          <p:nvPr/>
        </p:nvSpPr>
        <p:spPr>
          <a:xfrm>
            <a:off x="4884963" y="1777999"/>
            <a:ext cx="2177143" cy="1059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获取数据，数据可视化，统计量分析</a:t>
            </a:r>
          </a:p>
        </p:txBody>
      </p:sp>
      <p:cxnSp>
        <p:nvCxnSpPr>
          <p:cNvPr id="10" name="Straight Arrow Connector 9"/>
          <p:cNvCxnSpPr>
            <a:cxnSpLocks/>
          </p:cNvCxnSpPr>
          <p:nvPr/>
        </p:nvCxnSpPr>
        <p:spPr>
          <a:xfrm>
            <a:off x="7062106" y="2307770"/>
            <a:ext cx="1799772" cy="748252"/>
          </a:xfrm>
          <a:prstGeom prst="straightConnector1">
            <a:avLst/>
          </a:prstGeom>
          <a:ln w="34925">
            <a:tailEnd type="stealth"/>
          </a:ln>
        </p:spPr>
        <p:style>
          <a:lnRef idx="1">
            <a:schemeClr val="dk1"/>
          </a:lnRef>
          <a:fillRef idx="0">
            <a:schemeClr val="dk1"/>
          </a:fillRef>
          <a:effectRef idx="0">
            <a:schemeClr val="dk1"/>
          </a:effectRef>
          <a:fontRef idx="minor">
            <a:schemeClr val="tx1"/>
          </a:fontRef>
        </p:style>
      </p:cxnSp>
      <p:sp>
        <p:nvSpPr>
          <p:cNvPr id="11" name="Rectangle: Rounded Corners 10"/>
          <p:cNvSpPr/>
          <p:nvPr/>
        </p:nvSpPr>
        <p:spPr>
          <a:xfrm>
            <a:off x="8737599" y="3100103"/>
            <a:ext cx="2177143" cy="1110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数据清理，尤其是文字数据和分类数据</a:t>
            </a:r>
          </a:p>
        </p:txBody>
      </p:sp>
      <p:cxnSp>
        <p:nvCxnSpPr>
          <p:cNvPr id="12" name="Straight Arrow Connector 11"/>
          <p:cNvCxnSpPr>
            <a:cxnSpLocks/>
            <a:endCxn id="16" idx="3"/>
          </p:cNvCxnSpPr>
          <p:nvPr/>
        </p:nvCxnSpPr>
        <p:spPr>
          <a:xfrm flipH="1">
            <a:off x="7062106" y="4267511"/>
            <a:ext cx="1799772" cy="1018496"/>
          </a:xfrm>
          <a:prstGeom prst="straightConnector1">
            <a:avLst/>
          </a:prstGeom>
          <a:ln w="34925">
            <a:tailEnd type="stealth"/>
          </a:ln>
        </p:spPr>
        <p:style>
          <a:lnRef idx="1">
            <a:schemeClr val="dk1"/>
          </a:lnRef>
          <a:fillRef idx="0">
            <a:schemeClr val="dk1"/>
          </a:fillRef>
          <a:effectRef idx="0">
            <a:schemeClr val="dk1"/>
          </a:effectRef>
          <a:fontRef idx="minor">
            <a:schemeClr val="tx1"/>
          </a:fontRef>
        </p:style>
      </p:cxnSp>
      <p:sp>
        <p:nvSpPr>
          <p:cNvPr id="16" name="Rectangle: Rounded Corners 15"/>
          <p:cNvSpPr/>
          <p:nvPr/>
        </p:nvSpPr>
        <p:spPr>
          <a:xfrm>
            <a:off x="4884963" y="4756235"/>
            <a:ext cx="2177143" cy="1059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选择并且测试模型</a:t>
            </a:r>
            <a:endParaRPr lang="en-US" altLang="zh-CN" dirty="0"/>
          </a:p>
        </p:txBody>
      </p:sp>
      <p:cxnSp>
        <p:nvCxnSpPr>
          <p:cNvPr id="22" name="Straight Arrow Connector 21"/>
          <p:cNvCxnSpPr>
            <a:cxnSpLocks/>
            <a:stCxn id="16" idx="1"/>
          </p:cNvCxnSpPr>
          <p:nvPr/>
        </p:nvCxnSpPr>
        <p:spPr>
          <a:xfrm flipH="1">
            <a:off x="2902859" y="5286007"/>
            <a:ext cx="1982104" cy="0"/>
          </a:xfrm>
          <a:prstGeom prst="straightConnector1">
            <a:avLst/>
          </a:prstGeom>
          <a:ln w="34925">
            <a:tailEnd type="stealth"/>
          </a:ln>
        </p:spPr>
        <p:style>
          <a:lnRef idx="1">
            <a:schemeClr val="dk1"/>
          </a:lnRef>
          <a:fillRef idx="0">
            <a:schemeClr val="dk1"/>
          </a:fillRef>
          <a:effectRef idx="0">
            <a:schemeClr val="dk1"/>
          </a:effectRef>
          <a:fontRef idx="minor">
            <a:schemeClr val="tx1"/>
          </a:fontRef>
        </p:style>
      </p:cxnSp>
      <p:sp>
        <p:nvSpPr>
          <p:cNvPr id="29" name="Rectangle: Rounded Corners 28"/>
          <p:cNvSpPr/>
          <p:nvPr/>
        </p:nvSpPr>
        <p:spPr>
          <a:xfrm>
            <a:off x="725714" y="4756234"/>
            <a:ext cx="2177143" cy="1059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组合模型，调配参数，分析误差</a:t>
            </a:r>
          </a:p>
        </p:txBody>
      </p:sp>
      <p:sp>
        <p:nvSpPr>
          <p:cNvPr id="30" name="Slide Number Placeholder 29"/>
          <p:cNvSpPr>
            <a:spLocks noGrp="1"/>
          </p:cNvSpPr>
          <p:nvPr>
            <p:ph type="sldNum" sz="quarter" idx="12"/>
          </p:nvPr>
        </p:nvSpPr>
        <p:spPr/>
        <p:txBody>
          <a:bodyPr/>
          <a:lstStyle/>
          <a:p>
            <a:fld id="{EC5B7883-2A2F-4D8E-821B-631645FA8996}" type="slidenum">
              <a:rPr lang="zh-CN" altLang="en-US" smtClean="0"/>
              <a:t>7</a:t>
            </a:fld>
            <a:endParaRPr lang="zh-CN" altLang="en-US"/>
          </a:p>
        </p:txBody>
      </p:sp>
    </p:spTree>
    <p:extLst>
      <p:ext uri="{BB962C8B-B14F-4D97-AF65-F5344CB8AC3E}">
        <p14:creationId xmlns:p14="http://schemas.microsoft.com/office/powerpoint/2010/main" val="242424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270" y="0"/>
            <a:ext cx="10733460" cy="6858000"/>
          </a:xfrm>
          <a:prstGeom prst="rect">
            <a:avLst/>
          </a:prstGeom>
        </p:spPr>
      </p:pic>
      <p:sp>
        <p:nvSpPr>
          <p:cNvPr id="6" name="Slide Number Placeholder 5"/>
          <p:cNvSpPr>
            <a:spLocks noGrp="1"/>
          </p:cNvSpPr>
          <p:nvPr>
            <p:ph type="sldNum" sz="quarter" idx="12"/>
          </p:nvPr>
        </p:nvSpPr>
        <p:spPr/>
        <p:txBody>
          <a:bodyPr/>
          <a:lstStyle/>
          <a:p>
            <a:fld id="{EC5B7883-2A2F-4D8E-821B-631645FA8996}" type="slidenum">
              <a:rPr lang="zh-CN" altLang="en-US" smtClean="0"/>
              <a:t>8</a:t>
            </a:fld>
            <a:endParaRPr lang="zh-CN" altLang="en-US"/>
          </a:p>
        </p:txBody>
      </p:sp>
    </p:spTree>
    <p:extLst>
      <p:ext uri="{BB962C8B-B14F-4D97-AF65-F5344CB8AC3E}">
        <p14:creationId xmlns:p14="http://schemas.microsoft.com/office/powerpoint/2010/main" val="156046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2817"/>
          </a:xfrm>
        </p:spPr>
        <p:txBody>
          <a:bodyPr>
            <a:normAutofit/>
          </a:bodyPr>
          <a:lstStyle/>
          <a:p>
            <a:r>
              <a:rPr lang="en-US" altLang="zh-CN" sz="2800" b="1" dirty="0">
                <a:latin typeface="+mn-lt"/>
              </a:rPr>
              <a:t>Linear Regression </a:t>
            </a:r>
            <a:r>
              <a:rPr lang="zh-CN" altLang="en-US" sz="2800" b="1" dirty="0">
                <a:latin typeface="+mn-lt"/>
              </a:rPr>
              <a:t>（线性回归）</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21" y="929143"/>
            <a:ext cx="6980822" cy="294617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21" y="3715657"/>
            <a:ext cx="6980822" cy="2982685"/>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8164227" y="3222171"/>
                <a:ext cx="3366114" cy="2909451"/>
              </a:xfrm>
              <a:prstGeom prst="rect">
                <a:avLst/>
              </a:prstGeom>
              <a:noFill/>
            </p:spPr>
            <p:txBody>
              <a:bodyPr wrap="none" rtlCol="0">
                <a:spAutoFit/>
              </a:bodyPr>
              <a:lstStyle/>
              <a:p>
                <a:r>
                  <a:rPr lang="zh-CN" altLang="en-US" dirty="0"/>
                  <a:t>常用的模型：</a:t>
                </a:r>
                <a:endParaRPr lang="en-GB" altLang="zh-CN" dirty="0"/>
              </a:p>
              <a:p>
                <a:endParaRPr lang="en-GB" altLang="zh-CN" dirty="0"/>
              </a:p>
              <a:p>
                <a:pPr marL="342900" indent="-342900">
                  <a:buAutoNum type="arabicPeriod"/>
                </a:pPr>
                <a:r>
                  <a:rPr lang="en-US" altLang="zh-CN" dirty="0"/>
                  <a:t>Ordinary Least Squares: </a:t>
                </a:r>
                <a:endParaRPr lang="en-GB" altLang="zh-CN"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smtClean="0">
                                  <a:latin typeface="Cambria Math" panose="02040503050406030204" pitchFamily="18" charset="0"/>
                                </a:rPr>
                              </m:ctrlPr>
                            </m:accPr>
                            <m:e>
                              <m:r>
                                <a:rPr lang="zh-CN" altLang="en-US" i="1" smtClean="0">
                                  <a:latin typeface="Cambria Math" panose="02040503050406030204" pitchFamily="18" charset="0"/>
                                </a:rPr>
                                <m:t>𝜃</m:t>
                              </m:r>
                            </m:e>
                          </m:acc>
                        </m:e>
                        <m:sub>
                          <m:r>
                            <a:rPr lang="en-GB" altLang="zh-CN" b="0" i="1" smtClean="0">
                              <a:latin typeface="Cambria Math" panose="02040503050406030204" pitchFamily="18" charset="0"/>
                            </a:rPr>
                            <m:t>𝐿𝑆</m:t>
                          </m:r>
                        </m:sub>
                      </m:sSub>
                      <m:r>
                        <a:rPr lang="en-US" altLang="zh-CN" i="1" smtClean="0">
                          <a:latin typeface="Cambria Math" panose="02040503050406030204" pitchFamily="18" charset="0"/>
                        </a:rPr>
                        <m:t>=</m:t>
                      </m:r>
                      <m:sSup>
                        <m:sSupPr>
                          <m:ctrlPr>
                            <a:rPr lang="en-US" altLang="zh-CN" i="1" smtClean="0">
                              <a:latin typeface="Cambria Math" panose="02040503050406030204" pitchFamily="18" charset="0"/>
                            </a:rPr>
                          </m:ctrlPr>
                        </m:sSupPr>
                        <m:e>
                          <m:r>
                            <a:rPr lang="en-GB" altLang="zh-CN" b="0" i="1" smtClean="0">
                              <a:latin typeface="Cambria Math" panose="02040503050406030204" pitchFamily="18" charset="0"/>
                            </a:rPr>
                            <m:t>(</m:t>
                          </m:r>
                          <m:sSup>
                            <m:sSupPr>
                              <m:ctrlPr>
                                <a:rPr lang="en-GB" altLang="zh-CN" b="0" i="1" smtClean="0">
                                  <a:latin typeface="Cambria Math" panose="02040503050406030204" pitchFamily="18" charset="0"/>
                                </a:rPr>
                              </m:ctrlPr>
                            </m:sSupPr>
                            <m:e>
                              <m:r>
                                <a:rPr lang="en-GB" altLang="zh-CN" b="0" i="1" smtClean="0">
                                  <a:latin typeface="Cambria Math" panose="02040503050406030204" pitchFamily="18" charset="0"/>
                                </a:rPr>
                                <m:t>𝑋</m:t>
                              </m:r>
                            </m:e>
                            <m:sup>
                              <m:r>
                                <a:rPr lang="en-GB" altLang="zh-CN" b="0" i="1" smtClean="0">
                                  <a:latin typeface="Cambria Math" panose="02040503050406030204" pitchFamily="18" charset="0"/>
                                </a:rPr>
                                <m:t>𝑇</m:t>
                              </m:r>
                            </m:sup>
                          </m:sSup>
                          <m:r>
                            <a:rPr lang="en-GB" altLang="zh-CN" b="0" i="1" smtClean="0">
                              <a:latin typeface="Cambria Math" panose="02040503050406030204" pitchFamily="18" charset="0"/>
                            </a:rPr>
                            <m:t>𝑋</m:t>
                          </m:r>
                          <m:r>
                            <a:rPr lang="en-GB" altLang="zh-CN" b="0" i="1" smtClean="0">
                              <a:latin typeface="Cambria Math" panose="02040503050406030204" pitchFamily="18" charset="0"/>
                            </a:rPr>
                            <m:t>)</m:t>
                          </m:r>
                        </m:e>
                        <m:sup>
                          <m:r>
                            <a:rPr lang="en-GB" altLang="zh-CN" b="0" i="1" smtClean="0">
                              <a:latin typeface="Cambria Math" panose="02040503050406030204" pitchFamily="18" charset="0"/>
                            </a:rPr>
                            <m:t>−1</m:t>
                          </m:r>
                        </m:sup>
                      </m:sSup>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GB" altLang="zh-CN" b="0" i="1" smtClean="0">
                              <a:latin typeface="Cambria Math" panose="02040503050406030204" pitchFamily="18" charset="0"/>
                              <a:ea typeface="Cambria Math" panose="02040503050406030204" pitchFamily="18" charset="0"/>
                            </a:rPr>
                            <m:t>𝑋</m:t>
                          </m:r>
                        </m:e>
                        <m:sup>
                          <m:r>
                            <a:rPr lang="en-GB" altLang="zh-CN" b="0" i="1" smtClean="0">
                              <a:latin typeface="Cambria Math" panose="02040503050406030204" pitchFamily="18" charset="0"/>
                              <a:ea typeface="Cambria Math" panose="02040503050406030204" pitchFamily="18" charset="0"/>
                            </a:rPr>
                            <m:t>𝑇</m:t>
                          </m:r>
                        </m:sup>
                      </m:sSup>
                      <m:r>
                        <a:rPr lang="en-GB" altLang="zh-CN" b="0" i="1" smtClean="0">
                          <a:latin typeface="Cambria Math" panose="02040503050406030204" pitchFamily="18" charset="0"/>
                          <a:ea typeface="Cambria Math" panose="02040503050406030204" pitchFamily="18" charset="0"/>
                        </a:rPr>
                        <m:t>𝑦</m:t>
                      </m:r>
                    </m:oMath>
                  </m:oMathPara>
                </a14:m>
                <a:endParaRPr lang="en-GB" altLang="zh-CN" dirty="0">
                  <a:ea typeface="Cambria Math" panose="02040503050406030204" pitchFamily="18" charset="0"/>
                </a:endParaRPr>
              </a:p>
              <a:p>
                <a:endParaRPr lang="en-GB" altLang="zh-CN" dirty="0">
                  <a:ea typeface="Cambria Math" panose="02040503050406030204" pitchFamily="18" charset="0"/>
                </a:endParaRPr>
              </a:p>
              <a:p>
                <a:r>
                  <a:rPr lang="en-GB" altLang="zh-CN" dirty="0">
                    <a:ea typeface="Cambria Math" panose="02040503050406030204" pitchFamily="18" charset="0"/>
                  </a:rPr>
                  <a:t>2.   </a:t>
                </a:r>
                <a:r>
                  <a:rPr lang="en-GB" altLang="zh-CN" dirty="0"/>
                  <a:t>Ridge</a:t>
                </a:r>
                <a:r>
                  <a:rPr lang="zh-CN" altLang="en-US" dirty="0"/>
                  <a:t> </a:t>
                </a:r>
                <a:r>
                  <a:rPr lang="en-GB" altLang="zh-CN" dirty="0"/>
                  <a:t>Regression:</a:t>
                </a:r>
                <a:r>
                  <a:rPr lang="zh-CN" altLang="en-US" dirty="0"/>
                  <a:t> </a:t>
                </a:r>
                <a:endParaRPr lang="en-GB" altLang="zh-CN" dirty="0"/>
              </a:p>
              <a:p>
                <a:pPr/>
                <a14:m>
                  <m:oMathPara xmlns:m="http://schemas.openxmlformats.org/officeDocument/2006/math">
                    <m:oMathParaPr>
                      <m:jc m:val="centerGroup"/>
                    </m:oMathParaPr>
                    <m:oMath xmlns:m="http://schemas.openxmlformats.org/officeDocument/2006/math">
                      <m:acc>
                        <m:accPr>
                          <m:chr m:val="̂"/>
                          <m:ctrlPr>
                            <a:rPr lang="zh-CN" altLang="en-US" i="1" smtClean="0">
                              <a:latin typeface="Cambria Math" panose="02040503050406030204" pitchFamily="18" charset="0"/>
                            </a:rPr>
                          </m:ctrlPr>
                        </m:accPr>
                        <m:e>
                          <m:r>
                            <a:rPr lang="zh-CN" altLang="en-US" i="1" smtClean="0">
                              <a:latin typeface="Cambria Math" panose="02040503050406030204" pitchFamily="18" charset="0"/>
                            </a:rPr>
                            <m:t>𝜃</m:t>
                          </m:r>
                        </m:e>
                      </m:acc>
                      <m:r>
                        <a:rPr lang="en-US" altLang="zh-CN" i="1" smtClean="0">
                          <a:latin typeface="Cambria Math" panose="02040503050406030204" pitchFamily="18" charset="0"/>
                        </a:rPr>
                        <m:t>=</m:t>
                      </m:r>
                      <m:sSup>
                        <m:sSupPr>
                          <m:ctrlPr>
                            <a:rPr lang="en-US" altLang="zh-CN" i="1" smtClean="0">
                              <a:latin typeface="Cambria Math" panose="02040503050406030204" pitchFamily="18" charset="0"/>
                            </a:rPr>
                          </m:ctrlPr>
                        </m:sSupPr>
                        <m:e>
                          <m:r>
                            <a:rPr lang="en-GB" altLang="zh-CN" b="0" i="1" smtClean="0">
                              <a:latin typeface="Cambria Math" panose="02040503050406030204" pitchFamily="18" charset="0"/>
                            </a:rPr>
                            <m:t>(</m:t>
                          </m:r>
                          <m:sSup>
                            <m:sSupPr>
                              <m:ctrlPr>
                                <a:rPr lang="en-GB" altLang="zh-CN" b="0" i="1" smtClean="0">
                                  <a:latin typeface="Cambria Math" panose="02040503050406030204" pitchFamily="18" charset="0"/>
                                </a:rPr>
                              </m:ctrlPr>
                            </m:sSupPr>
                            <m:e>
                              <m:r>
                                <a:rPr lang="en-GB" altLang="zh-CN" b="0" i="1" smtClean="0">
                                  <a:latin typeface="Cambria Math" panose="02040503050406030204" pitchFamily="18" charset="0"/>
                                </a:rPr>
                                <m:t>𝑋</m:t>
                              </m:r>
                            </m:e>
                            <m:sup>
                              <m:r>
                                <a:rPr lang="en-GB" altLang="zh-CN" b="0" i="1" smtClean="0">
                                  <a:latin typeface="Cambria Math" panose="02040503050406030204" pitchFamily="18" charset="0"/>
                                </a:rPr>
                                <m:t>𝑇</m:t>
                              </m:r>
                            </m:sup>
                          </m:sSup>
                          <m:r>
                            <a:rPr lang="en-GB" altLang="zh-CN" b="0" i="1" smtClean="0">
                              <a:latin typeface="Cambria Math" panose="02040503050406030204" pitchFamily="18" charset="0"/>
                            </a:rPr>
                            <m:t>𝑋</m:t>
                          </m:r>
                          <m:r>
                            <a:rPr lang="en-GB" altLang="zh-CN" b="0" i="1" smtClean="0">
                              <a:latin typeface="Cambria Math" panose="02040503050406030204" pitchFamily="18" charset="0"/>
                            </a:rPr>
                            <m:t>+</m:t>
                          </m:r>
                          <m:sSup>
                            <m:sSupPr>
                              <m:ctrlPr>
                                <a:rPr lang="en-GB" altLang="zh-CN" b="0" i="1" smtClean="0">
                                  <a:latin typeface="Cambria Math" panose="02040503050406030204" pitchFamily="18" charset="0"/>
                                </a:rPr>
                              </m:ctrlPr>
                            </m:sSupPr>
                            <m:e>
                              <m:r>
                                <m:rPr>
                                  <m:sty m:val="p"/>
                                </m:rPr>
                                <a:rPr lang="el-GR" altLang="zh-CN" b="0" i="1" smtClean="0">
                                  <a:latin typeface="Cambria Math" panose="02040503050406030204" pitchFamily="18" charset="0"/>
                                </a:rPr>
                                <m:t>Γ</m:t>
                              </m:r>
                            </m:e>
                            <m:sup>
                              <m:r>
                                <a:rPr lang="en-GB" altLang="zh-CN" b="0" i="1" smtClean="0">
                                  <a:latin typeface="Cambria Math" panose="02040503050406030204" pitchFamily="18" charset="0"/>
                                </a:rPr>
                                <m:t>𝑇</m:t>
                              </m:r>
                            </m:sup>
                          </m:sSup>
                          <m:r>
                            <m:rPr>
                              <m:sty m:val="p"/>
                            </m:rPr>
                            <a:rPr lang="el-GR" altLang="zh-CN" b="0" i="1" smtClean="0">
                              <a:latin typeface="Cambria Math" panose="02040503050406030204" pitchFamily="18" charset="0"/>
                            </a:rPr>
                            <m:t>Γ</m:t>
                          </m:r>
                          <m:r>
                            <a:rPr lang="en-GB" altLang="zh-CN" b="0" i="1" smtClean="0">
                              <a:latin typeface="Cambria Math" panose="02040503050406030204" pitchFamily="18" charset="0"/>
                            </a:rPr>
                            <m:t>)</m:t>
                          </m:r>
                        </m:e>
                        <m:sup>
                          <m:r>
                            <a:rPr lang="en-GB" altLang="zh-CN" b="0" i="1" smtClean="0">
                              <a:latin typeface="Cambria Math" panose="02040503050406030204" pitchFamily="18" charset="0"/>
                            </a:rPr>
                            <m:t>−1</m:t>
                          </m:r>
                        </m:sup>
                      </m:sSup>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GB" altLang="zh-CN" b="0" i="1" smtClean="0">
                              <a:latin typeface="Cambria Math" panose="02040503050406030204" pitchFamily="18" charset="0"/>
                              <a:ea typeface="Cambria Math" panose="02040503050406030204" pitchFamily="18" charset="0"/>
                            </a:rPr>
                            <m:t>𝑋</m:t>
                          </m:r>
                        </m:e>
                        <m:sup>
                          <m:r>
                            <a:rPr lang="en-GB" altLang="zh-CN" b="0" i="1" smtClean="0">
                              <a:latin typeface="Cambria Math" panose="02040503050406030204" pitchFamily="18" charset="0"/>
                              <a:ea typeface="Cambria Math" panose="02040503050406030204" pitchFamily="18" charset="0"/>
                            </a:rPr>
                            <m:t>𝑇</m:t>
                          </m:r>
                        </m:sup>
                      </m:sSup>
                      <m:r>
                        <a:rPr lang="en-GB" altLang="zh-CN" b="0" i="1" smtClean="0">
                          <a:latin typeface="Cambria Math" panose="02040503050406030204" pitchFamily="18" charset="0"/>
                          <a:ea typeface="Cambria Math" panose="02040503050406030204" pitchFamily="18" charset="0"/>
                        </a:rPr>
                        <m:t>𝑦</m:t>
                      </m:r>
                    </m:oMath>
                  </m:oMathPara>
                </a14:m>
                <a:endParaRPr lang="en-GB" altLang="zh-CN" b="0" dirty="0">
                  <a:ea typeface="Cambria Math" panose="02040503050406030204" pitchFamily="18" charset="0"/>
                </a:endParaRPr>
              </a:p>
              <a:p>
                <a:endParaRPr lang="en-GB" altLang="zh-CN" b="0" dirty="0">
                  <a:ea typeface="Cambria Math" panose="02040503050406030204" pitchFamily="18" charset="0"/>
                </a:endParaRPr>
              </a:p>
              <a:p>
                <a:pPr marL="342900" indent="-342900">
                  <a:buAutoNum type="arabicPeriod" startAt="3"/>
                </a:pPr>
                <a:r>
                  <a:rPr lang="en-GB" altLang="zh-CN" dirty="0"/>
                  <a:t>Lasso Regression: </a:t>
                </a:r>
              </a:p>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smtClean="0">
                                  <a:latin typeface="Cambria Math" panose="02040503050406030204" pitchFamily="18" charset="0"/>
                                </a:rPr>
                              </m:ctrlPr>
                            </m:accPr>
                            <m:e>
                              <m:r>
                                <a:rPr lang="zh-CN" altLang="en-US" i="1" smtClean="0">
                                  <a:latin typeface="Cambria Math" panose="02040503050406030204" pitchFamily="18" charset="0"/>
                                </a:rPr>
                                <m:t>𝜃</m:t>
                              </m:r>
                            </m:e>
                          </m:acc>
                        </m:e>
                        <m:sub>
                          <m:r>
                            <a:rPr lang="en-GB" altLang="zh-CN" b="0" i="1" smtClean="0">
                              <a:latin typeface="Cambria Math" panose="02040503050406030204" pitchFamily="18" charset="0"/>
                            </a:rPr>
                            <m:t>𝐿𝑎𝑠𝑠𝑜</m:t>
                          </m:r>
                        </m:sub>
                      </m:sSub>
                      <m:r>
                        <a:rPr lang="en-US" altLang="zh-CN" i="1" smtClean="0">
                          <a:latin typeface="Cambria Math" panose="02040503050406030204" pitchFamily="18" charset="0"/>
                        </a:rPr>
                        <m:t>=</m:t>
                      </m:r>
                      <m:r>
                        <a:rPr lang="en-GB" altLang="zh-CN" i="1" smtClean="0">
                          <a:latin typeface="Cambria Math" panose="02040503050406030204" pitchFamily="18" charset="0"/>
                        </a:rPr>
                        <m:t>𝑠</m:t>
                      </m:r>
                      <m:r>
                        <a:rPr lang="en-GB" altLang="zh-CN" b="0" i="1" smtClean="0">
                          <a:latin typeface="Cambria Math" panose="02040503050406030204" pitchFamily="18" charset="0"/>
                        </a:rPr>
                        <m:t>𝑔𝑛</m:t>
                      </m:r>
                      <m:r>
                        <a:rPr lang="en-GB"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acc>
                            <m:accPr>
                              <m:chr m:val="̂"/>
                              <m:ctrlPr>
                                <a:rPr lang="zh-CN" altLang="en-US" i="1" smtClean="0">
                                  <a:latin typeface="Cambria Math" panose="02040503050406030204" pitchFamily="18" charset="0"/>
                                </a:rPr>
                              </m:ctrlPr>
                            </m:accPr>
                            <m:e>
                              <m:r>
                                <a:rPr lang="zh-CN" altLang="en-US" i="1" smtClean="0">
                                  <a:latin typeface="Cambria Math" panose="02040503050406030204" pitchFamily="18" charset="0"/>
                                </a:rPr>
                                <m:t>𝜃</m:t>
                              </m:r>
                            </m:e>
                          </m:acc>
                        </m:e>
                        <m:sub>
                          <m:r>
                            <a:rPr lang="en-GB" altLang="zh-CN" b="0" i="1" smtClean="0">
                              <a:latin typeface="Cambria Math" panose="02040503050406030204" pitchFamily="18" charset="0"/>
                            </a:rPr>
                            <m:t>𝐿𝑆</m:t>
                          </m:r>
                        </m:sub>
                      </m:sSub>
                      <m:r>
                        <a:rPr lang="en-GB" altLang="zh-CN" b="0" i="1" smtClean="0">
                          <a:latin typeface="Cambria Math" panose="02040503050406030204" pitchFamily="18" charset="0"/>
                        </a:rPr>
                        <m:t>) </m:t>
                      </m:r>
                      <m:sSup>
                        <m:sSupPr>
                          <m:ctrlPr>
                            <a:rPr lang="en-GB" altLang="zh-CN" b="0" i="1" smtClean="0">
                              <a:latin typeface="Cambria Math" panose="02040503050406030204" pitchFamily="18" charset="0"/>
                            </a:rPr>
                          </m:ctrlPr>
                        </m:sSupPr>
                        <m:e>
                          <m:r>
                            <a:rPr lang="en-GB"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GB" altLang="zh-CN" b="0" i="1" smtClean="0">
                                  <a:latin typeface="Cambria Math" panose="02040503050406030204" pitchFamily="18" charset="0"/>
                                </a:rPr>
                                <m:t>|</m:t>
                              </m:r>
                              <m:acc>
                                <m:accPr>
                                  <m:chr m:val="̂"/>
                                  <m:ctrlPr>
                                    <a:rPr lang="zh-CN" altLang="en-US" i="1" smtClean="0">
                                      <a:latin typeface="Cambria Math" panose="02040503050406030204" pitchFamily="18" charset="0"/>
                                    </a:rPr>
                                  </m:ctrlPr>
                                </m:accPr>
                                <m:e>
                                  <m:r>
                                    <a:rPr lang="zh-CN" altLang="en-US" i="1" smtClean="0">
                                      <a:latin typeface="Cambria Math" panose="02040503050406030204" pitchFamily="18" charset="0"/>
                                    </a:rPr>
                                    <m:t>𝜃</m:t>
                                  </m:r>
                                </m:e>
                              </m:acc>
                            </m:e>
                            <m:sub>
                              <m:r>
                                <a:rPr lang="en-GB" altLang="zh-CN" b="0" i="1" smtClean="0">
                                  <a:latin typeface="Cambria Math" panose="02040503050406030204" pitchFamily="18" charset="0"/>
                                </a:rPr>
                                <m:t>𝐿𝑆</m:t>
                              </m:r>
                            </m:sub>
                          </m:sSub>
                          <m:r>
                            <a:rPr lang="en-GB" altLang="zh-CN" b="0" i="1" smtClean="0">
                              <a:latin typeface="Cambria Math" panose="02040503050406030204" pitchFamily="18" charset="0"/>
                            </a:rPr>
                            <m:t>|−</m:t>
                          </m:r>
                          <m:r>
                            <a:rPr lang="zh-CN" altLang="en-GB" b="0" i="1" smtClean="0">
                              <a:latin typeface="Cambria Math" panose="02040503050406030204" pitchFamily="18" charset="0"/>
                            </a:rPr>
                            <m:t>𝛾</m:t>
                          </m:r>
                          <m:r>
                            <a:rPr lang="en-GB" altLang="zh-CN" b="0" i="1" smtClean="0">
                              <a:latin typeface="Cambria Math" panose="02040503050406030204" pitchFamily="18" charset="0"/>
                            </a:rPr>
                            <m:t>)</m:t>
                          </m:r>
                        </m:e>
                        <m:sup>
                          <m:r>
                            <a:rPr lang="en-GB" altLang="zh-CN" b="0" i="1" smtClean="0">
                              <a:latin typeface="Cambria Math" panose="02040503050406030204" pitchFamily="18" charset="0"/>
                            </a:rPr>
                            <m:t>+</m:t>
                          </m:r>
                        </m:sup>
                      </m:sSup>
                    </m:oMath>
                  </m:oMathPara>
                </a14:m>
                <a:endParaRPr lang="en-GB" altLang="zh-CN" dirty="0"/>
              </a:p>
            </p:txBody>
          </p:sp>
        </mc:Choice>
        <mc:Fallback xmlns="">
          <p:sp>
            <p:nvSpPr>
              <p:cNvPr id="9" name="TextBox 8"/>
              <p:cNvSpPr txBox="1">
                <a:spLocks noRot="1" noChangeAspect="1" noMove="1" noResize="1" noEditPoints="1" noAdjustHandles="1" noChangeArrowheads="1" noChangeShapeType="1" noTextEdit="1"/>
              </p:cNvSpPr>
              <p:nvPr/>
            </p:nvSpPr>
            <p:spPr>
              <a:xfrm>
                <a:off x="8164227" y="3222171"/>
                <a:ext cx="3366114" cy="2909451"/>
              </a:xfrm>
              <a:prstGeom prst="rect">
                <a:avLst/>
              </a:prstGeom>
              <a:blipFill>
                <a:blip r:embed="rId4"/>
                <a:stretch>
                  <a:fillRect l="-1449" t="-1258" b="-419"/>
                </a:stretch>
              </a:blipFill>
            </p:spPr>
            <p:txBody>
              <a:bodyPr/>
              <a:lstStyle/>
              <a:p>
                <a:r>
                  <a:rPr lang="zh-CN" altLang="en-US">
                    <a:noFill/>
                  </a:rPr>
                  <a:t> </a:t>
                </a:r>
              </a:p>
            </p:txBody>
          </p:sp>
        </mc:Fallback>
      </mc:AlternateContent>
      <p:sp>
        <p:nvSpPr>
          <p:cNvPr id="10" name="TextBox 9"/>
          <p:cNvSpPr txBox="1"/>
          <p:nvPr/>
        </p:nvSpPr>
        <p:spPr>
          <a:xfrm>
            <a:off x="8164227" y="1262857"/>
            <a:ext cx="3571788" cy="1477328"/>
          </a:xfrm>
          <a:prstGeom prst="rect">
            <a:avLst/>
          </a:prstGeom>
          <a:noFill/>
        </p:spPr>
        <p:txBody>
          <a:bodyPr wrap="square" rtlCol="0">
            <a:spAutoFit/>
          </a:bodyPr>
          <a:lstStyle/>
          <a:p>
            <a:r>
              <a:rPr lang="zh-CN" altLang="en-US" dirty="0"/>
              <a:t>降低预测准确性的因素：</a:t>
            </a:r>
            <a:endParaRPr lang="en-US" altLang="zh-CN" dirty="0"/>
          </a:p>
          <a:p>
            <a:endParaRPr lang="en-US" altLang="zh-CN" dirty="0"/>
          </a:p>
          <a:p>
            <a:r>
              <a:rPr lang="en-US" altLang="zh-CN" dirty="0"/>
              <a:t>1. </a:t>
            </a:r>
            <a:r>
              <a:rPr lang="zh-CN" altLang="en-US" dirty="0"/>
              <a:t>使用没有代表性的数据</a:t>
            </a:r>
            <a:endParaRPr lang="en-US" altLang="zh-CN" dirty="0"/>
          </a:p>
          <a:p>
            <a:r>
              <a:rPr lang="en-US" altLang="zh-CN" dirty="0"/>
              <a:t>2.</a:t>
            </a:r>
            <a:r>
              <a:rPr lang="zh-CN" altLang="en-US" dirty="0"/>
              <a:t> 过度拟合训练样本</a:t>
            </a:r>
            <a:endParaRPr lang="en-US" altLang="zh-CN" dirty="0"/>
          </a:p>
          <a:p>
            <a:r>
              <a:rPr lang="en-US" altLang="zh-CN" dirty="0"/>
              <a:t>3. </a:t>
            </a:r>
            <a:r>
              <a:rPr lang="zh-CN" altLang="en-US" dirty="0"/>
              <a:t>使用噪点过多的数据</a:t>
            </a:r>
          </a:p>
        </p:txBody>
      </p:sp>
      <p:sp>
        <p:nvSpPr>
          <p:cNvPr id="11" name="Slide Number Placeholder 10"/>
          <p:cNvSpPr>
            <a:spLocks noGrp="1"/>
          </p:cNvSpPr>
          <p:nvPr>
            <p:ph type="sldNum" sz="quarter" idx="12"/>
          </p:nvPr>
        </p:nvSpPr>
        <p:spPr/>
        <p:txBody>
          <a:bodyPr/>
          <a:lstStyle/>
          <a:p>
            <a:fld id="{EC5B7883-2A2F-4D8E-821B-631645FA8996}" type="slidenum">
              <a:rPr lang="zh-CN" altLang="en-US" smtClean="0"/>
              <a:t>9</a:t>
            </a:fld>
            <a:endParaRPr lang="zh-CN" altLang="en-US"/>
          </a:p>
        </p:txBody>
      </p:sp>
    </p:spTree>
    <p:extLst>
      <p:ext uri="{BB962C8B-B14F-4D97-AF65-F5344CB8AC3E}">
        <p14:creationId xmlns:p14="http://schemas.microsoft.com/office/powerpoint/2010/main" val="3704885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9473</TotalTime>
  <Words>1510</Words>
  <Application>Microsoft Office PowerPoint</Application>
  <PresentationFormat>Widescreen</PresentationFormat>
  <Paragraphs>189</Paragraphs>
  <Slides>24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Kaiti SC Regular</vt:lpstr>
      <vt:lpstr>等线</vt:lpstr>
      <vt:lpstr>等线 Light</vt:lpstr>
      <vt:lpstr>나눔손글씨 붓</vt:lpstr>
      <vt:lpstr>宋体</vt:lpstr>
      <vt:lpstr>Arial</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Linear Regression （线性回归）</vt:lpstr>
      <vt:lpstr>PowerPoint Presentation</vt:lpstr>
      <vt:lpstr>Dimension Reduction（降低维度）</vt:lpstr>
      <vt:lpstr>PCA （Principle Component Analysis）</vt:lpstr>
      <vt:lpstr>SVD（Singular Value Decomposition）</vt:lpstr>
      <vt:lpstr>监督模型—分类 (Classification)</vt:lpstr>
      <vt:lpstr>XBOX Kinect</vt:lpstr>
      <vt:lpstr>监督模型—神经网络(Neural Networks)</vt:lpstr>
      <vt:lpstr>监督模型—卷积神经网络（Convolutional Neural Network）</vt:lpstr>
      <vt:lpstr>监督模型—卷积神经网络（Convolutional Neural Network）</vt:lpstr>
      <vt:lpstr>Reinforcement Learning</vt:lpstr>
      <vt:lpstr>Reinforcement Learning</vt:lpstr>
      <vt:lpstr>R or Python?</vt:lpstr>
      <vt:lpstr>Criminal Justice– Enron Text Investigation</vt:lpstr>
      <vt:lpstr>Criminal Justice– Enron Text Investigation</vt:lpstr>
      <vt:lpstr>Criminal Justice– Enron Text Investigation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Ganchi Zhang</dc:creator>
  <cp:lastModifiedBy>Ganchi Zhang</cp:lastModifiedBy>
  <cp:revision>124</cp:revision>
  <dcterms:created xsi:type="dcterms:W3CDTF">2017-04-14T09:16:56Z</dcterms:created>
  <dcterms:modified xsi:type="dcterms:W3CDTF">2017-04-22T04:33:51Z</dcterms:modified>
</cp:coreProperties>
</file>