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3" r:id="rId11"/>
    <p:sldId id="267" r:id="rId12"/>
    <p:sldId id="264" r:id="rId13"/>
    <p:sldId id="265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4" r:id="rId28"/>
    <p:sldId id="283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9" r:id="rId42"/>
    <p:sldId id="297" r:id="rId43"/>
    <p:sldId id="298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EA62-8F70-4095-84DB-1333D12FC704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EB06-DE2C-4B32-B172-8134CF4A5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2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1" i="0" dirty="0" smtClean="0">
                <a:solidFill>
                  <a:srgbClr val="191919"/>
                </a:solidFill>
                <a:effectLst/>
                <a:latin typeface="PingFang SC"/>
              </a:rPr>
              <a:t>美人赠我金错刀，何以报之英琼瑶。</a:t>
            </a:r>
            <a:endParaRPr lang="zh-CN" altLang="en-US" b="0" i="0" dirty="0" smtClean="0">
              <a:solidFill>
                <a:srgbClr val="191919"/>
              </a:solidFill>
              <a:effectLst/>
              <a:latin typeface="PingFang SC"/>
            </a:endParaRPr>
          </a:p>
          <a:p>
            <a:pPr algn="l"/>
            <a:r>
              <a:rPr lang="en-US" altLang="zh-CN" b="0" i="0" dirty="0" smtClean="0">
                <a:solidFill>
                  <a:srgbClr val="191919"/>
                </a:solidFill>
                <a:effectLst/>
                <a:latin typeface="PingFang SC"/>
              </a:rPr>
              <a:t>——</a:t>
            </a:r>
            <a:r>
              <a:rPr lang="zh-CN" altLang="en-US" b="0" i="0" dirty="0" smtClean="0">
                <a:solidFill>
                  <a:srgbClr val="191919"/>
                </a:solidFill>
                <a:effectLst/>
                <a:latin typeface="PingFang SC"/>
              </a:rPr>
              <a:t>张衡</a:t>
            </a:r>
            <a:r>
              <a:rPr lang="en-US" altLang="zh-CN" b="0" i="0" dirty="0" smtClean="0">
                <a:solidFill>
                  <a:srgbClr val="191919"/>
                </a:solidFill>
                <a:effectLst/>
                <a:latin typeface="PingFang SC"/>
              </a:rPr>
              <a:t>《</a:t>
            </a:r>
            <a:r>
              <a:rPr lang="zh-CN" altLang="en-US" b="0" i="0" dirty="0" smtClean="0">
                <a:solidFill>
                  <a:srgbClr val="191919"/>
                </a:solidFill>
                <a:effectLst/>
                <a:latin typeface="PingFang SC"/>
              </a:rPr>
              <a:t>四愁诗</a:t>
            </a:r>
            <a:r>
              <a:rPr lang="en-US" altLang="zh-CN" b="0" i="0" dirty="0" smtClean="0">
                <a:solidFill>
                  <a:srgbClr val="191919"/>
                </a:solidFill>
                <a:effectLst/>
                <a:latin typeface="PingFang SC"/>
              </a:rPr>
              <a:t>》</a:t>
            </a:r>
          </a:p>
          <a:p>
            <a:pPr algn="l"/>
            <a:r>
              <a:rPr lang="zh-CN" altLang="en-US" b="1" i="0" dirty="0" smtClean="0">
                <a:solidFill>
                  <a:srgbClr val="191919"/>
                </a:solidFill>
                <a:effectLst/>
                <a:latin typeface="PingFang SC"/>
              </a:rPr>
              <a:t>一诺许他人，千金双错刀。</a:t>
            </a:r>
            <a:endParaRPr lang="zh-CN" altLang="en-US" b="0" i="0" dirty="0" smtClean="0">
              <a:solidFill>
                <a:srgbClr val="191919"/>
              </a:solidFill>
              <a:effectLst/>
              <a:latin typeface="PingFang SC"/>
            </a:endParaRPr>
          </a:p>
          <a:p>
            <a:pPr algn="l"/>
            <a:r>
              <a:rPr lang="en-US" altLang="zh-CN" b="0" i="0" dirty="0" smtClean="0">
                <a:solidFill>
                  <a:srgbClr val="191919"/>
                </a:solidFill>
                <a:effectLst/>
                <a:latin typeface="PingFang SC"/>
              </a:rPr>
              <a:t>——</a:t>
            </a:r>
            <a:r>
              <a:rPr lang="zh-CN" altLang="en-US" b="0" i="0" dirty="0" smtClean="0">
                <a:solidFill>
                  <a:srgbClr val="191919"/>
                </a:solidFill>
                <a:effectLst/>
                <a:latin typeface="PingFang SC"/>
              </a:rPr>
              <a:t>李白</a:t>
            </a:r>
            <a:r>
              <a:rPr lang="en-US" altLang="zh-CN" b="0" i="0" dirty="0" smtClean="0">
                <a:solidFill>
                  <a:srgbClr val="191919"/>
                </a:solidFill>
                <a:effectLst/>
                <a:latin typeface="PingFang SC"/>
              </a:rPr>
              <a:t>《</a:t>
            </a:r>
            <a:r>
              <a:rPr lang="zh-CN" altLang="en-US" b="0" i="0" dirty="0" smtClean="0">
                <a:solidFill>
                  <a:srgbClr val="191919"/>
                </a:solidFill>
                <a:effectLst/>
                <a:latin typeface="PingFang SC"/>
              </a:rPr>
              <a:t>叙旧赠江阳宰陆调</a:t>
            </a:r>
            <a:r>
              <a:rPr lang="en-US" altLang="zh-CN" b="0" i="0" dirty="0" smtClean="0">
                <a:solidFill>
                  <a:srgbClr val="191919"/>
                </a:solidFill>
                <a:effectLst/>
                <a:latin typeface="PingFang SC"/>
              </a:rPr>
              <a:t>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8EB06-DE2C-4B32-B172-8134CF4A5FB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8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0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5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9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0B9C-9F82-4FAB-80EE-D4739F366AE5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8EA7-8306-4E2A-BDBE-F99D22FC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4649"/>
            <a:ext cx="9144000" cy="2387600"/>
          </a:xfrm>
        </p:spPr>
        <p:txBody>
          <a:bodyPr/>
          <a:lstStyle/>
          <a:p>
            <a:r>
              <a:rPr lang="zh-CN" altLang="en-US" b="1" dirty="0" smtClean="0">
                <a:latin typeface="+mn-lt"/>
              </a:rPr>
              <a:t>从贝壳到孔方</a:t>
            </a:r>
            <a:endParaRPr lang="en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93329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4000" dirty="0" smtClean="0"/>
              <a:t>简说中国古钱币史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伍奕行</a:t>
            </a:r>
            <a:endParaRPr lang="en-US" altLang="zh-CN" sz="4000" dirty="0" smtClean="0"/>
          </a:p>
          <a:p>
            <a:r>
              <a:rPr lang="en-US" altLang="zh-CN" sz="4000" dirty="0" smtClean="0"/>
              <a:t>21/04/2018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31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49" y="2760617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891" y="513806"/>
            <a:ext cx="801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战国七雄： 秦、魏、韩、楚、赵、燕、齐</a:t>
            </a:r>
            <a:endParaRPr lang="en-US" altLang="zh-CN" sz="3200" dirty="0" smtClean="0"/>
          </a:p>
          <a:p>
            <a:endParaRPr lang="en-US" sz="3200" dirty="0"/>
          </a:p>
          <a:p>
            <a:r>
              <a:rPr lang="zh-CN" altLang="en-US" sz="3200" dirty="0" smtClean="0"/>
              <a:t>主要货币：布币、刀币、蚁鼻钱、圜钱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134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布（镈）币：韩、赵、魏</a:t>
            </a:r>
            <a:r>
              <a:rPr lang="zh-CN" altLang="en-US" dirty="0" smtClean="0"/>
              <a:t>、</a:t>
            </a:r>
            <a:r>
              <a:rPr lang="zh-CN" altLang="en-US" dirty="0"/>
              <a:t>周王</a:t>
            </a:r>
            <a:r>
              <a:rPr lang="zh-CN" altLang="en-US" dirty="0" smtClean="0"/>
              <a:t>畿地区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0" y="2920502"/>
            <a:ext cx="3333750" cy="288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8426" y="1945692"/>
            <a:ext cx="11050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韩国布币 （三川）                                          魏国布币 （梁一斤）                               赵国布币 （宋子 </a:t>
            </a:r>
            <a:r>
              <a:rPr lang="en-US" altLang="zh-CN" dirty="0">
                <a:latin typeface="+mj-ea"/>
              </a:rPr>
              <a:t>·</a:t>
            </a:r>
            <a:r>
              <a:rPr lang="zh-CN" altLang="en-US" dirty="0" smtClean="0"/>
              <a:t>十二铢）                                    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1" y="3117668"/>
            <a:ext cx="4149688" cy="2598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10" y="2630205"/>
            <a:ext cx="3333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刀币：齐、燕、赵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42119" y="2328875"/>
            <a:ext cx="96279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“黄金刀币，民之通施也”</a:t>
            </a:r>
            <a:r>
              <a:rPr lang="en-US" altLang="zh-CN" sz="2400" dirty="0"/>
              <a:t>--------《</a:t>
            </a:r>
            <a:r>
              <a:rPr lang="zh-CN" altLang="en-US" sz="2400" dirty="0"/>
              <a:t>管子</a:t>
            </a:r>
            <a:r>
              <a:rPr lang="en-US" altLang="zh-CN" sz="2400" dirty="0">
                <a:latin typeface="+mj-ea"/>
              </a:rPr>
              <a:t>·</a:t>
            </a:r>
            <a:r>
              <a:rPr lang="zh-CN" altLang="en-US" sz="2400" dirty="0">
                <a:latin typeface="+mj-ea"/>
              </a:rPr>
              <a:t>国蓄</a:t>
            </a:r>
            <a:r>
              <a:rPr lang="en-US" altLang="zh-CN" sz="2400" dirty="0" smtClean="0">
                <a:latin typeface="+mj-ea"/>
              </a:rPr>
              <a:t>》</a:t>
            </a:r>
          </a:p>
          <a:p>
            <a:endParaRPr lang="en-GB" sz="2400" dirty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“以</a:t>
            </a:r>
            <a:r>
              <a:rPr lang="zh-CN" altLang="en-US" sz="2400" dirty="0"/>
              <a:t>珠玉为上币，以黄金为中币，</a:t>
            </a:r>
            <a:r>
              <a:rPr lang="zh-CN" altLang="en-US" sz="2400" dirty="0" smtClean="0"/>
              <a:t>以刀布为</a:t>
            </a:r>
            <a:r>
              <a:rPr lang="zh-CN" altLang="en-US" sz="2400" dirty="0"/>
              <a:t>下币。</a:t>
            </a:r>
            <a:r>
              <a:rPr lang="zh-CN" altLang="en-US" sz="2400" dirty="0" smtClean="0"/>
              <a:t>”</a:t>
            </a:r>
            <a:r>
              <a:rPr lang="en-US" altLang="zh-CN" sz="2400" dirty="0"/>
              <a:t> --------《</a:t>
            </a:r>
            <a:r>
              <a:rPr lang="zh-CN" altLang="en-US" sz="2400" dirty="0"/>
              <a:t>管子</a:t>
            </a:r>
            <a:r>
              <a:rPr lang="en-US" altLang="zh-CN" sz="2400" dirty="0">
                <a:latin typeface="+mj-ea"/>
              </a:rPr>
              <a:t>·</a:t>
            </a:r>
            <a:r>
              <a:rPr lang="zh-CN" altLang="en-US" sz="2400" dirty="0">
                <a:latin typeface="+mj-ea"/>
              </a:rPr>
              <a:t>国蓄</a:t>
            </a:r>
            <a:r>
              <a:rPr lang="en-US" altLang="zh-CN" sz="2400" dirty="0" smtClean="0">
                <a:latin typeface="+mj-ea"/>
              </a:rPr>
              <a:t>》</a:t>
            </a:r>
          </a:p>
          <a:p>
            <a:endParaRPr lang="en-US" altLang="zh-CN" sz="2400" dirty="0" smtClean="0">
              <a:latin typeface="+mj-ea"/>
            </a:endParaRPr>
          </a:p>
          <a:p>
            <a:endParaRPr lang="en-US" sz="2400" dirty="0">
              <a:latin typeface="+mj-ea"/>
            </a:endParaRPr>
          </a:p>
          <a:p>
            <a:r>
              <a:rPr lang="en-US" altLang="en-US" sz="2400" dirty="0">
                <a:latin typeface="Arial" panose="020B0604020202020204" pitchFamily="34" charset="0"/>
              </a:rPr>
              <a:t>“馀</a:t>
            </a:r>
            <a:r>
              <a:rPr lang="zh-CN" altLang="en-US" sz="2400" dirty="0">
                <a:latin typeface="Arial" panose="020B0604020202020204" pitchFamily="34" charset="0"/>
              </a:rPr>
              <a:t>刀布</a:t>
            </a:r>
            <a:r>
              <a:rPr lang="en-US" altLang="en-US" sz="2400" dirty="0">
                <a:latin typeface="Arial" panose="020B0604020202020204" pitchFamily="34" charset="0"/>
              </a:rPr>
              <a:t>，</a:t>
            </a:r>
            <a:r>
              <a:rPr lang="en-US" altLang="en-US" sz="2400" dirty="0" err="1">
                <a:latin typeface="Arial" panose="020B0604020202020204" pitchFamily="34" charset="0"/>
              </a:rPr>
              <a:t>有囷窌，然而衣不敢有丝帛</a:t>
            </a:r>
            <a:r>
              <a:rPr lang="en-US" altLang="en-US" sz="2400" dirty="0">
                <a:latin typeface="Arial" panose="020B0604020202020204" pitchFamily="34" charset="0"/>
              </a:rPr>
              <a:t>。”-------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</a:rPr>
              <a:t>《</a:t>
            </a:r>
            <a:r>
              <a:rPr lang="en-US" altLang="en-US" sz="2400" dirty="0" err="1">
                <a:latin typeface="Arial" panose="020B0604020202020204" pitchFamily="34" charset="0"/>
              </a:rPr>
              <a:t>荀子·荣辱</a:t>
            </a:r>
            <a:r>
              <a:rPr lang="en-US" altLang="en-US" sz="2400" dirty="0">
                <a:latin typeface="Arial" panose="020B0604020202020204" pitchFamily="34" charset="0"/>
              </a:rPr>
              <a:t>》 </a:t>
            </a:r>
          </a:p>
          <a:p>
            <a:endParaRPr lang="en-US" dirty="0">
              <a:latin typeface="+mj-ea"/>
            </a:endParaRPr>
          </a:p>
          <a:p>
            <a:endParaRPr lang="en-US" dirty="0" smtClean="0">
              <a:latin typeface="+mj-ea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4"/>
          <a:stretch/>
        </p:blipFill>
        <p:spPr>
          <a:xfrm>
            <a:off x="8365000" y="1994262"/>
            <a:ext cx="2601540" cy="397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27" y="2470210"/>
            <a:ext cx="2505470" cy="3298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699"/>
          <a:stretch/>
        </p:blipFill>
        <p:spPr>
          <a:xfrm>
            <a:off x="664301" y="2268716"/>
            <a:ext cx="3274423" cy="3701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653" y="1303292"/>
            <a:ext cx="1108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燕国刀币 （明刀）                    赵国刀币 （甘单）        齐国刀币 （</a:t>
            </a:r>
            <a:r>
              <a:rPr lang="zh-CN" altLang="en-US" sz="2400" dirty="0"/>
              <a:t>齐建邦长法化）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8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圜钱：各国及周王畿，韩、楚除外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56947" y="2417019"/>
            <a:ext cx="907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魏国圜钱 </a:t>
            </a:r>
            <a:r>
              <a:rPr lang="zh-CN" altLang="en-US" dirty="0" smtClean="0"/>
              <a:t>（共</a:t>
            </a:r>
            <a:r>
              <a:rPr lang="zh-CN" altLang="en-US" dirty="0"/>
              <a:t>屯赤</a:t>
            </a:r>
            <a:r>
              <a:rPr lang="zh-CN" altLang="en-US" dirty="0" smtClean="0"/>
              <a:t>金）                        周王畿地区圜钱</a:t>
            </a:r>
            <a:r>
              <a:rPr lang="en-US" altLang="zh-CN" dirty="0" smtClean="0"/>
              <a:t> (</a:t>
            </a:r>
            <a:r>
              <a:rPr lang="zh-CN" altLang="en-US" dirty="0" smtClean="0"/>
              <a:t>西周）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77" y="3305991"/>
            <a:ext cx="2596259" cy="2406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6" y="3181175"/>
            <a:ext cx="2673533" cy="2623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49" y="3044080"/>
            <a:ext cx="2793292" cy="2860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20151" y="2417019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秦国圜钱 （珠</a:t>
            </a:r>
            <a:r>
              <a:rPr lang="zh-CN" altLang="en-US" dirty="0"/>
              <a:t>重一两十</a:t>
            </a:r>
            <a:r>
              <a:rPr lang="zh-CN" altLang="en-US" dirty="0" smtClean="0"/>
              <a:t>三）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0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蚁鼻（鬼脸）钱：楚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45" y="2102030"/>
            <a:ext cx="6866709" cy="42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746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秦半两：统一货币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2" y="1500188"/>
            <a:ext cx="4769823" cy="4736942"/>
          </a:xfrm>
        </p:spPr>
      </p:pic>
      <p:sp>
        <p:nvSpPr>
          <p:cNvPr id="5" name="Rectangle 4"/>
          <p:cNvSpPr/>
          <p:nvPr/>
        </p:nvSpPr>
        <p:spPr>
          <a:xfrm>
            <a:off x="5125486" y="2300288"/>
            <a:ext cx="6901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PingFang SC"/>
              </a:rPr>
              <a:t>“惠文王二年，天子贺。行钱。</a:t>
            </a:r>
            <a:r>
              <a:rPr lang="zh-CN" altLang="en-US" sz="2400" dirty="0" smtClean="0">
                <a:solidFill>
                  <a:srgbClr val="333333"/>
                </a:solidFill>
                <a:latin typeface="PingFang SC"/>
              </a:rPr>
              <a:t>”</a:t>
            </a:r>
            <a:r>
              <a:rPr lang="en-US" altLang="zh-CN" sz="2400" dirty="0" smtClean="0">
                <a:solidFill>
                  <a:srgbClr val="333333"/>
                </a:solidFill>
                <a:latin typeface="PingFang SC"/>
              </a:rPr>
              <a:t>--------</a:t>
            </a:r>
            <a:r>
              <a:rPr lang="zh-CN" altLang="en-US" sz="2400" dirty="0">
                <a:solidFill>
                  <a:srgbClr val="333333"/>
                </a:solidFill>
                <a:latin typeface="PingFang SC"/>
              </a:rPr>
              <a:t>司马</a:t>
            </a:r>
            <a:r>
              <a:rPr lang="zh-CN" altLang="en-US" sz="2400" dirty="0" smtClean="0">
                <a:solidFill>
                  <a:srgbClr val="333333"/>
                </a:solidFill>
                <a:latin typeface="PingFang SC"/>
              </a:rPr>
              <a:t>迁 </a:t>
            </a:r>
            <a:r>
              <a:rPr lang="en-US" altLang="zh-CN" sz="2400" dirty="0" smtClean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400" dirty="0" smtClean="0">
                <a:solidFill>
                  <a:srgbClr val="333333"/>
                </a:solidFill>
                <a:latin typeface="PingFang SC"/>
              </a:rPr>
              <a:t>史记</a:t>
            </a:r>
            <a:r>
              <a:rPr lang="en-US" altLang="zh-CN" sz="2400" dirty="0"/>
              <a:t>·</a:t>
            </a:r>
            <a:r>
              <a:rPr lang="zh-CN" altLang="en-US" sz="2400" dirty="0"/>
              <a:t>六国年</a:t>
            </a:r>
            <a:r>
              <a:rPr lang="zh-CN" altLang="en-US" sz="2400" dirty="0" smtClean="0"/>
              <a:t>表</a:t>
            </a:r>
            <a:r>
              <a:rPr lang="en-US" altLang="zh-CN" sz="2400" dirty="0" smtClean="0"/>
              <a:t>》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zh-CN" altLang="en-US" sz="2400" dirty="0"/>
              <a:t>“秦兼天下，币为二等，黄金以溢（</a:t>
            </a:r>
            <a:r>
              <a:rPr lang="zh-CN" altLang="en-US" sz="2400" dirty="0" smtClean="0"/>
              <a:t>镒）名，为上币；铜</a:t>
            </a:r>
            <a:r>
              <a:rPr lang="zh-CN" altLang="en-US" sz="2400" dirty="0"/>
              <a:t>钱质如周钱，</a:t>
            </a:r>
            <a:r>
              <a:rPr lang="zh-CN" altLang="en-US" sz="2400" b="1" dirty="0"/>
              <a:t>文曰半两，重如其</a:t>
            </a:r>
            <a:r>
              <a:rPr lang="zh-CN" altLang="en-US" sz="2400" b="1" dirty="0" smtClean="0"/>
              <a:t>文</a:t>
            </a:r>
            <a:r>
              <a:rPr lang="zh-CN" altLang="en-US" sz="2400" dirty="0" smtClean="0"/>
              <a:t>”</a:t>
            </a:r>
            <a:r>
              <a:rPr lang="en-US" altLang="zh-CN" sz="2400" dirty="0" smtClean="0"/>
              <a:t>---------</a:t>
            </a:r>
            <a:r>
              <a:rPr lang="en-US" altLang="zh-CN" sz="2400" dirty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班固  </a:t>
            </a:r>
            <a:r>
              <a:rPr lang="en-US" altLang="zh-CN" sz="2400" dirty="0" smtClean="0">
                <a:latin typeface="+mj-ea"/>
              </a:rPr>
              <a:t>《</a:t>
            </a:r>
            <a:r>
              <a:rPr lang="zh-CN" altLang="en-US" sz="2400" dirty="0" smtClean="0">
                <a:latin typeface="+mj-ea"/>
              </a:rPr>
              <a:t>汉书</a:t>
            </a:r>
            <a:r>
              <a:rPr lang="en-US" altLang="zh-CN" sz="2400" dirty="0" smtClean="0">
                <a:latin typeface="+mj-ea"/>
              </a:rPr>
              <a:t>·</a:t>
            </a:r>
            <a:r>
              <a:rPr lang="zh-CN" altLang="en-US" sz="2400" dirty="0" smtClean="0">
                <a:latin typeface="+mj-ea"/>
              </a:rPr>
              <a:t>食货志</a:t>
            </a:r>
            <a:r>
              <a:rPr lang="en-US" altLang="zh-CN" sz="2400" dirty="0" smtClean="0">
                <a:latin typeface="+mj-ea"/>
              </a:rPr>
              <a:t>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40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/>
          <a:stretch/>
        </p:blipFill>
        <p:spPr>
          <a:xfrm>
            <a:off x="886459" y="2800350"/>
            <a:ext cx="411822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208" y="2431018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战国 秦国半两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39" y="3434804"/>
            <a:ext cx="4539860" cy="2312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07087" y="243101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秦半</a:t>
            </a:r>
            <a:r>
              <a:rPr lang="zh-CN" altLang="en-US" dirty="0"/>
              <a:t>两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81250" y="609600"/>
            <a:ext cx="5753100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圆外方中规矩定， 青鳞黄土伴千年。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------</a:t>
            </a:r>
            <a:r>
              <a:rPr lang="zh-CN" altLang="en-US" sz="2400" dirty="0" smtClean="0"/>
              <a:t>张寿平 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中国历代钱币题识</a:t>
            </a:r>
            <a:r>
              <a:rPr lang="en-US" altLang="zh-CN" sz="2400" dirty="0" smtClean="0"/>
              <a:t>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62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汉代货币：从混乱到统一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9575" y="1889969"/>
            <a:ext cx="11372850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“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汉兴，以为秦钱重，难用，更令民铸荚钱</a:t>
            </a:r>
            <a:r>
              <a:rPr lang="en-US" altLang="zh-CN" sz="2400" dirty="0">
                <a:cs typeface="Arial" panose="020B0604020202020204" pitchFamily="34" charset="0"/>
              </a:rPr>
              <a:t>……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而不轨逐利之民，蓄积余赢，以稽市物痛腾跃。米至石万钱</a:t>
            </a:r>
            <a:r>
              <a:rPr lang="en-US" altLang="zh-CN" sz="2400" dirty="0">
                <a:cs typeface="Arial" panose="020B0604020202020204" pitchFamily="34" charset="0"/>
              </a:rPr>
              <a:t>……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”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lang="en-US" altLang="zh-CN" sz="2400" dirty="0"/>
              <a:t>---------</a:t>
            </a:r>
            <a:r>
              <a:rPr lang="en-US" altLang="zh-CN" sz="2400" dirty="0">
                <a:latin typeface="+mj-ea"/>
              </a:rPr>
              <a:t> </a:t>
            </a:r>
            <a:r>
              <a:rPr lang="zh-CN" altLang="en-US" sz="2400" dirty="0">
                <a:latin typeface="+mj-ea"/>
              </a:rPr>
              <a:t>班固  </a:t>
            </a:r>
            <a:r>
              <a:rPr lang="en-US" altLang="zh-CN" sz="2400" dirty="0">
                <a:latin typeface="+mj-ea"/>
              </a:rPr>
              <a:t>《</a:t>
            </a:r>
            <a:r>
              <a:rPr lang="zh-CN" altLang="en-US" sz="2400" dirty="0">
                <a:latin typeface="+mj-ea"/>
              </a:rPr>
              <a:t>汉书</a:t>
            </a:r>
            <a:r>
              <a:rPr lang="en-US" altLang="zh-CN" sz="2400" dirty="0">
                <a:latin typeface="+mj-ea"/>
              </a:rPr>
              <a:t>·</a:t>
            </a:r>
            <a:r>
              <a:rPr lang="zh-CN" altLang="en-US" sz="2400" dirty="0">
                <a:latin typeface="+mj-ea"/>
              </a:rPr>
              <a:t>食货志</a:t>
            </a:r>
            <a:r>
              <a:rPr lang="en-US" altLang="zh-CN" sz="2400" dirty="0" smtClean="0">
                <a:latin typeface="+mj-ea"/>
              </a:rPr>
              <a:t>》</a:t>
            </a:r>
            <a:endParaRPr lang="en-US" altLang="zh-CN" sz="2400" dirty="0">
              <a:latin typeface="+mj-ea"/>
            </a:endParaRPr>
          </a:p>
          <a:p>
            <a:pPr lvl="0">
              <a:lnSpc>
                <a:spcPct val="150000"/>
              </a:lnSpc>
            </a:pPr>
            <a:endParaRPr lang="en-US" altLang="zh-CN" sz="24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33"/>
                </a:solidFill>
                <a:latin typeface="Roboto"/>
              </a:rPr>
              <a:t>“</a:t>
            </a:r>
            <a:r>
              <a:rPr lang="zh-CN" altLang="en-US" sz="2400" dirty="0" smtClean="0">
                <a:solidFill>
                  <a:srgbClr val="333333"/>
                </a:solidFill>
                <a:latin typeface="Roboto"/>
              </a:rPr>
              <a:t>高</a:t>
            </a:r>
            <a:r>
              <a:rPr lang="zh-CN" altLang="en-US" sz="2400" dirty="0">
                <a:solidFill>
                  <a:srgbClr val="333333"/>
                </a:solidFill>
                <a:latin typeface="Roboto"/>
              </a:rPr>
              <a:t>后二年，行八铢钱</a:t>
            </a:r>
            <a:r>
              <a:rPr lang="en-US" altLang="zh-CN" sz="2400" dirty="0">
                <a:solidFill>
                  <a:srgbClr val="333333"/>
                </a:solidFill>
                <a:latin typeface="Roboto"/>
              </a:rPr>
              <a:t>……</a:t>
            </a:r>
            <a:r>
              <a:rPr lang="zh-CN" altLang="en-US" sz="2400" dirty="0"/>
              <a:t>文帝五年四月， 更四铢钱 </a:t>
            </a:r>
            <a:r>
              <a:rPr lang="en-US" altLang="zh-CN" sz="2400" dirty="0">
                <a:solidFill>
                  <a:srgbClr val="333333"/>
                </a:solidFill>
                <a:latin typeface="Roboto"/>
              </a:rPr>
              <a:t>……</a:t>
            </a:r>
            <a:r>
              <a:rPr lang="zh-CN" altLang="en-US" sz="2400" dirty="0"/>
              <a:t> 武帝建元元年，行三铢</a:t>
            </a:r>
            <a:r>
              <a:rPr lang="zh-CN" altLang="en-US" sz="2400" dirty="0" smtClean="0"/>
              <a:t>钱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自</a:t>
            </a:r>
            <a:r>
              <a:rPr lang="zh-CN" altLang="en-US" sz="2400" dirty="0"/>
              <a:t>孝武元狩五年，三官初铸五铢钱，至平帝元始中，成钱二百八十亿万余。</a:t>
            </a:r>
            <a:r>
              <a:rPr lang="zh-CN" altLang="en-US" sz="2400" b="1" dirty="0"/>
              <a:t>宣元成哀平五世，亡所变</a:t>
            </a:r>
            <a:r>
              <a:rPr lang="zh-CN" altLang="en-US" sz="2400" b="1" dirty="0" smtClean="0"/>
              <a:t>改</a:t>
            </a:r>
            <a:r>
              <a:rPr lang="zh-CN" altLang="en-US" sz="2400" b="1" dirty="0"/>
              <a:t>。</a:t>
            </a:r>
            <a:r>
              <a:rPr lang="zh-CN" altLang="en-US" sz="2400" dirty="0" smtClean="0"/>
              <a:t>”</a:t>
            </a:r>
            <a:r>
              <a:rPr lang="en-US" altLang="zh-CN" sz="2400" dirty="0"/>
              <a:t>--------</a:t>
            </a:r>
            <a:r>
              <a:rPr lang="zh-CN" altLang="en-US" sz="2400" dirty="0"/>
              <a:t>徐天麟</a:t>
            </a:r>
            <a:r>
              <a:rPr lang="en-US" altLang="zh-CN" sz="2400" dirty="0"/>
              <a:t>《</a:t>
            </a:r>
            <a:r>
              <a:rPr lang="zh-CN" altLang="en-US" sz="2400" dirty="0"/>
              <a:t>西汉会要</a:t>
            </a:r>
            <a:r>
              <a:rPr lang="en-US" altLang="zh-CN" sz="2400" dirty="0"/>
              <a:t>·</a:t>
            </a:r>
            <a:r>
              <a:rPr lang="zh-CN" altLang="en-US" sz="2400" dirty="0"/>
              <a:t>卷五十三</a:t>
            </a:r>
            <a:r>
              <a:rPr lang="en-US" altLang="zh-CN" sz="2400" dirty="0"/>
              <a:t>》</a:t>
            </a:r>
          </a:p>
          <a:p>
            <a:pPr lvl="0">
              <a:lnSpc>
                <a:spcPct val="150000"/>
              </a:lnSpc>
            </a:pPr>
            <a:endParaRPr lang="en-US" altLang="zh-CN" sz="2400" dirty="0" smtClean="0">
              <a:latin typeface="+mj-ea"/>
            </a:endParaRPr>
          </a:p>
          <a:p>
            <a:pPr lvl="0">
              <a:lnSpc>
                <a:spcPct val="150000"/>
              </a:lnSpc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+mj-ea"/>
            </a:endParaRPr>
          </a:p>
          <a:p>
            <a:pPr lvl="0">
              <a:lnSpc>
                <a:spcPct val="150000"/>
              </a:lnSpc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9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305558"/>
            <a:ext cx="2986088" cy="2179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6518" y="463034"/>
            <a:ext cx="746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汉“</a:t>
            </a:r>
            <a:r>
              <a:rPr lang="en-GB" dirty="0" err="1" smtClean="0"/>
              <a:t>榆荚</a:t>
            </a:r>
            <a:r>
              <a:rPr lang="zh-CN" altLang="en-US" dirty="0" smtClean="0"/>
              <a:t>”半两</a:t>
            </a:r>
            <a:r>
              <a:rPr lang="en-GB" dirty="0" smtClean="0"/>
              <a:t>钱                                                                               </a:t>
            </a:r>
            <a:r>
              <a:rPr lang="zh-CN" altLang="en-US" dirty="0" smtClean="0"/>
              <a:t>汉半两钱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65" y="4431900"/>
            <a:ext cx="2413636" cy="2282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8610" y="3774042"/>
            <a:ext cx="805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汉三铢</a:t>
            </a:r>
            <a:r>
              <a:rPr lang="zh-CN" altLang="en-US" dirty="0" smtClean="0"/>
              <a:t>钱                                                                                  汉五铢钱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64" y="1120892"/>
            <a:ext cx="4680585" cy="2496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39" y="4557335"/>
            <a:ext cx="2766061" cy="18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332" y="841557"/>
            <a:ext cx="10515600" cy="563762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先秦 （</a:t>
            </a:r>
            <a:r>
              <a:rPr lang="en-US" altLang="zh-CN" dirty="0" smtClean="0"/>
              <a:t> </a:t>
            </a:r>
            <a:r>
              <a:rPr lang="zh-CN" altLang="en-US" dirty="0" smtClean="0"/>
              <a:t>前</a:t>
            </a:r>
            <a:r>
              <a:rPr lang="en-US" altLang="zh-CN" dirty="0" smtClean="0"/>
              <a:t>2100</a:t>
            </a:r>
            <a:r>
              <a:rPr lang="zh-CN" altLang="en-US" dirty="0"/>
              <a:t>？</a:t>
            </a:r>
            <a:r>
              <a:rPr lang="en-US" altLang="zh-CN" dirty="0" smtClean="0"/>
              <a:t>-----</a:t>
            </a:r>
            <a:r>
              <a:rPr lang="zh-CN" altLang="en-US" dirty="0" smtClean="0"/>
              <a:t>前</a:t>
            </a:r>
            <a:r>
              <a:rPr lang="en-US" altLang="zh-CN" dirty="0" smtClean="0"/>
              <a:t>221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秦汉   （前</a:t>
            </a:r>
            <a:r>
              <a:rPr lang="en-US" altLang="zh-CN" dirty="0" smtClean="0"/>
              <a:t>221----220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/>
              <a:t>三国</a:t>
            </a:r>
            <a:r>
              <a:rPr lang="zh-CN" altLang="en-US" dirty="0" smtClean="0"/>
              <a:t>、晋、南北朝、隋 （</a:t>
            </a:r>
            <a:r>
              <a:rPr lang="en-US" altLang="zh-CN" dirty="0" smtClean="0"/>
              <a:t>220----619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唐  （</a:t>
            </a:r>
            <a:r>
              <a:rPr lang="en-US" altLang="zh-CN" dirty="0" smtClean="0"/>
              <a:t>618----907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宋  （</a:t>
            </a:r>
            <a:r>
              <a:rPr lang="en-US" altLang="zh-CN" dirty="0" smtClean="0"/>
              <a:t>960----1279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元 （</a:t>
            </a:r>
            <a:r>
              <a:rPr lang="en-US" altLang="zh-CN" dirty="0" smtClean="0"/>
              <a:t>1279-1368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明 （</a:t>
            </a:r>
            <a:r>
              <a:rPr lang="en-US" altLang="zh-CN" dirty="0" smtClean="0"/>
              <a:t>1368-1644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清 （</a:t>
            </a:r>
            <a:r>
              <a:rPr lang="en-US" altLang="zh-CN" dirty="0" smtClean="0"/>
              <a:t>1644-1912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王莽改制：短暂的再次混乱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“</a:t>
            </a:r>
            <a:r>
              <a:rPr lang="zh-CN" altLang="en-US" dirty="0" smtClean="0"/>
              <a:t>王</a:t>
            </a:r>
            <a:r>
              <a:rPr lang="zh-CN" altLang="en-US" dirty="0"/>
              <a:t>莽居摄，变汉制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于</a:t>
            </a:r>
            <a:r>
              <a:rPr lang="zh-CN" altLang="en-US" dirty="0"/>
              <a:t>是更造大</a:t>
            </a:r>
            <a:r>
              <a:rPr lang="zh-CN" altLang="en-US" dirty="0" smtClean="0"/>
              <a:t>钱，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又</a:t>
            </a:r>
            <a:r>
              <a:rPr lang="zh-CN" altLang="en-US" dirty="0"/>
              <a:t>造契刀错刀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与</a:t>
            </a:r>
            <a:r>
              <a:rPr lang="zh-CN" altLang="en-US" dirty="0"/>
              <a:t>五铢钱凡四品并行</a:t>
            </a:r>
            <a:r>
              <a:rPr lang="zh-CN" altLang="en-US" dirty="0" smtClean="0"/>
              <a:t>。”</a:t>
            </a:r>
            <a:r>
              <a:rPr lang="en-US" altLang="zh-CN" dirty="0" smtClean="0"/>
              <a:t>-------------</a:t>
            </a:r>
            <a:r>
              <a:rPr lang="zh-CN" altLang="en-US" dirty="0" smtClean="0"/>
              <a:t>徐</a:t>
            </a:r>
            <a:r>
              <a:rPr lang="zh-CN" altLang="en-US" dirty="0"/>
              <a:t>天麟</a:t>
            </a:r>
            <a:r>
              <a:rPr lang="en-US" altLang="zh-CN" dirty="0"/>
              <a:t>《</a:t>
            </a:r>
            <a:r>
              <a:rPr lang="zh-CN" altLang="en-US" dirty="0"/>
              <a:t>西汉会要</a:t>
            </a:r>
            <a:r>
              <a:rPr lang="en-US" altLang="zh-CN" dirty="0"/>
              <a:t>·</a:t>
            </a:r>
            <a:r>
              <a:rPr lang="zh-CN" altLang="en-US" dirty="0"/>
              <a:t>卷五十三</a:t>
            </a:r>
            <a:r>
              <a:rPr lang="en-US" altLang="zh-CN" dirty="0" smtClean="0"/>
              <a:t>》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“王</a:t>
            </a:r>
            <a:r>
              <a:rPr lang="zh-CN" altLang="en-US" dirty="0"/>
              <a:t>莽泉绝，盖新莽之刀布无一不</a:t>
            </a:r>
            <a:r>
              <a:rPr lang="zh-CN" altLang="en-US" dirty="0" smtClean="0"/>
              <a:t>精”。</a:t>
            </a:r>
            <a:r>
              <a:rPr lang="en-US" altLang="zh-CN" dirty="0" smtClean="0"/>
              <a:t>------</a:t>
            </a:r>
            <a:r>
              <a:rPr lang="zh-CN" altLang="en-US" dirty="0" smtClean="0"/>
              <a:t>戴</a:t>
            </a:r>
            <a:r>
              <a:rPr lang="zh-CN" altLang="en-US" dirty="0"/>
              <a:t>熙</a:t>
            </a:r>
            <a:r>
              <a:rPr lang="en-US" altLang="zh-CN" dirty="0"/>
              <a:t>《</a:t>
            </a:r>
            <a:r>
              <a:rPr lang="zh-CN" altLang="en-US" dirty="0"/>
              <a:t>古泉丛话</a:t>
            </a:r>
            <a:r>
              <a:rPr lang="en-US" altLang="zh-CN" dirty="0" smtClean="0"/>
              <a:t>》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016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王莽时期货币面值差异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79953"/>
            <a:ext cx="4047622" cy="3835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649676"/>
            <a:ext cx="4660900" cy="3495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871663"/>
            <a:ext cx="1005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1A1A1A"/>
                </a:solidFill>
                <a:latin typeface="Helvetica" panose="020B0604020202020204" pitchFamily="34" charset="0"/>
              </a:rPr>
              <a:t>小泉直一  到     大泉五十                                                            国</a:t>
            </a:r>
            <a:r>
              <a:rPr lang="zh-CN" altLang="en-US" dirty="0">
                <a:solidFill>
                  <a:srgbClr val="1A1A1A"/>
                </a:solidFill>
                <a:latin typeface="Helvetica" panose="020B0604020202020204" pitchFamily="34" charset="0"/>
              </a:rPr>
              <a:t>宝金匮直万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26553"/>
            <a:ext cx="5756431" cy="467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14" y="1895802"/>
            <a:ext cx="2288186" cy="4164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900" y="16192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王莽时期布币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2486755" y="933085"/>
            <a:ext cx="9409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1A1A1A"/>
                </a:solidFill>
                <a:latin typeface="Helvetica" panose="020B0604020202020204" pitchFamily="34" charset="0"/>
              </a:rPr>
              <a:t>小布一百  到     大布黄千                                                     货布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7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3873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王莽时期刀币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874282"/>
            <a:ext cx="4610101" cy="4610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504950"/>
            <a:ext cx="805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契刀五</a:t>
            </a:r>
            <a:r>
              <a:rPr lang="zh-CN" altLang="en-US" dirty="0" smtClean="0"/>
              <a:t>百                                                                           一刀平五千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186761"/>
            <a:ext cx="3770761" cy="42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775" y="815975"/>
            <a:ext cx="1148715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东汉：五铢钱恢复地位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247775" y="1954250"/>
            <a:ext cx="9791700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“十二月甲辰</a:t>
            </a:r>
            <a:r>
              <a:rPr lang="en-US" altLang="zh-CN" sz="2400" dirty="0"/>
              <a:t>……</a:t>
            </a:r>
            <a:r>
              <a:rPr lang="zh-CN" altLang="en-US" sz="2400" dirty="0"/>
              <a:t>初王莽乱后，货币杂用布泉金粟，是岁始行五铢钱”</a:t>
            </a:r>
            <a:r>
              <a:rPr lang="en-US" altLang="zh-CN" sz="2400" dirty="0"/>
              <a:t>---------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范晔</a:t>
            </a:r>
            <a:r>
              <a:rPr lang="en-US" altLang="zh-CN" sz="2400" dirty="0" smtClean="0"/>
              <a:t>《</a:t>
            </a:r>
            <a:r>
              <a:rPr lang="zh-CN" altLang="en-US" sz="2400" dirty="0"/>
              <a:t>后汉书</a:t>
            </a:r>
            <a:r>
              <a:rPr lang="en-US" altLang="zh-CN" sz="2400" dirty="0"/>
              <a:t>·</a:t>
            </a:r>
            <a:r>
              <a:rPr lang="zh-CN" altLang="en-US" sz="2400" dirty="0"/>
              <a:t>光武帝记</a:t>
            </a:r>
            <a:r>
              <a:rPr lang="en-US" altLang="zh-CN" sz="2400" dirty="0"/>
              <a:t>》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947802" y="4024313"/>
            <a:ext cx="990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----------</a:t>
            </a:r>
            <a:r>
              <a:rPr lang="zh-CN" altLang="en-US" sz="3600" b="1" dirty="0"/>
              <a:t>王莽时期</a:t>
            </a:r>
            <a:r>
              <a:rPr lang="zh-CN" altLang="en-US" sz="3600" b="1" dirty="0" smtClean="0"/>
              <a:t>钱种类太</a:t>
            </a:r>
            <a:r>
              <a:rPr lang="zh-CN" altLang="en-US" sz="3600" b="1" dirty="0"/>
              <a:t>多太累，需要休息一下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059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850" cy="1325563"/>
          </a:xfrm>
        </p:spPr>
        <p:txBody>
          <a:bodyPr/>
          <a:lstStyle/>
          <a:p>
            <a:r>
              <a:rPr lang="zh-CN" altLang="en-US" dirty="0" smtClean="0"/>
              <a:t>三国货币：五铢基础上略有发展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但不理想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940050"/>
            <a:ext cx="4111625" cy="2728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7032" y="2047121"/>
            <a:ext cx="1032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蜀：</a:t>
            </a:r>
            <a:r>
              <a:rPr lang="en-GB" dirty="0" err="1" smtClean="0"/>
              <a:t>直百五铢</a:t>
            </a:r>
            <a:r>
              <a:rPr lang="en-GB" dirty="0" smtClean="0"/>
              <a:t>                                                   </a:t>
            </a:r>
            <a:r>
              <a:rPr lang="zh-CN" altLang="en-US" dirty="0" smtClean="0"/>
              <a:t>吴：大泉五百、大泉当千                                    魏：五铢钱                         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2780980"/>
            <a:ext cx="4733925" cy="2887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17" y="3086100"/>
            <a:ext cx="2241047" cy="22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晋，南北朝：钱币史上的“黑暗时代”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0079" y="2212350"/>
            <a:ext cx="1078372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“魏明帝乃更立五铢钱，至晋用之，不闻有所创”</a:t>
            </a:r>
            <a:r>
              <a:rPr lang="en-US" altLang="zh-CN" sz="2400" dirty="0" smtClean="0">
                <a:solidFill>
                  <a:srgbClr val="000000"/>
                </a:solidFill>
                <a:latin typeface="Open Sans"/>
              </a:rPr>
              <a:t>------《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晋书</a:t>
            </a:r>
            <a:r>
              <a:rPr lang="en-US" altLang="zh-CN" sz="2400" dirty="0" smtClean="0">
                <a:latin typeface="+mj-ea"/>
              </a:rPr>
              <a:t>·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食货志</a:t>
            </a:r>
            <a:r>
              <a:rPr lang="en-US" altLang="zh-CN" sz="2400" dirty="0" smtClean="0">
                <a:solidFill>
                  <a:srgbClr val="000000"/>
                </a:solidFill>
                <a:latin typeface="Open Sans"/>
              </a:rPr>
              <a:t>》</a:t>
            </a: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“晋</a:t>
            </a:r>
            <a:r>
              <a:rPr lang="zh-CN" altLang="en-US" sz="2400" dirty="0"/>
              <a:t>氏不铸</a:t>
            </a:r>
            <a:r>
              <a:rPr lang="zh-CN" altLang="en-US" sz="2400" dirty="0" smtClean="0"/>
              <a:t>钱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钱</a:t>
            </a:r>
            <a:r>
              <a:rPr lang="zh-CN" altLang="en-US" sz="2400" dirty="0"/>
              <a:t>竭则士、农、工、商皆丧其业，民何以自</a:t>
            </a:r>
            <a:r>
              <a:rPr lang="zh-CN" altLang="en-US" sz="2400" dirty="0" smtClean="0"/>
              <a:t>存！”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-----</a:t>
            </a:r>
            <a:r>
              <a:rPr lang="zh-CN" altLang="en-US" sz="2400" dirty="0" smtClean="0"/>
              <a:t>司马光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资治通鉴</a:t>
            </a:r>
            <a:r>
              <a:rPr lang="en-US" altLang="zh-CN" sz="2400" dirty="0" smtClean="0"/>
              <a:t>》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 smtClean="0"/>
              <a:t>“元嘉</a:t>
            </a:r>
            <a:r>
              <a:rPr lang="zh-CN" altLang="en-US" sz="2400" b="1" dirty="0" smtClean="0"/>
              <a:t>二</a:t>
            </a:r>
            <a:r>
              <a:rPr lang="zh-CN" altLang="en-US" sz="2400" b="1" dirty="0"/>
              <a:t>十四</a:t>
            </a:r>
            <a:r>
              <a:rPr lang="zh-CN" altLang="en-US" sz="2400" b="1" dirty="0" smtClean="0"/>
              <a:t>年六</a:t>
            </a:r>
            <a:r>
              <a:rPr lang="zh-CN" altLang="en-US" sz="2400" b="1" dirty="0"/>
              <a:t>月</a:t>
            </a:r>
            <a:r>
              <a:rPr lang="en-US" altLang="zh-CN" sz="2400" dirty="0"/>
              <a:t>……</a:t>
            </a:r>
            <a:r>
              <a:rPr lang="zh-CN" altLang="en-US" sz="2400" dirty="0"/>
              <a:t>以货贵，制大钱，一当两</a:t>
            </a:r>
            <a:r>
              <a:rPr lang="en-US" altLang="zh-CN" sz="2400" dirty="0" smtClean="0"/>
              <a:t>……</a:t>
            </a:r>
            <a:r>
              <a:rPr lang="zh-CN" altLang="en-US" sz="2400" b="1" dirty="0" smtClean="0"/>
              <a:t>二</a:t>
            </a:r>
            <a:r>
              <a:rPr lang="zh-CN" altLang="en-US" sz="2400" b="1" dirty="0"/>
              <a:t>十五年五月</a:t>
            </a:r>
            <a:r>
              <a:rPr lang="zh-CN" altLang="en-US" sz="2400" dirty="0"/>
              <a:t>罢大钱当两。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------《</a:t>
            </a:r>
            <a:r>
              <a:rPr lang="zh-CN" altLang="en-US" sz="2400" dirty="0" smtClean="0"/>
              <a:t>宋</a:t>
            </a:r>
            <a:r>
              <a:rPr lang="zh-CN" altLang="en-US" sz="2400" dirty="0"/>
              <a:t>书</a:t>
            </a:r>
            <a:r>
              <a:rPr lang="en-US" altLang="zh-CN" sz="2400" dirty="0"/>
              <a:t>·</a:t>
            </a:r>
            <a:r>
              <a:rPr lang="zh-CN" altLang="en-US" sz="2400" dirty="0"/>
              <a:t>文帝纪</a:t>
            </a:r>
            <a:r>
              <a:rPr lang="en-US" altLang="zh-CN" sz="2400" dirty="0" smtClean="0"/>
              <a:t>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90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62" y="3331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中国最早的年号钱：太和五铢（</a:t>
            </a:r>
            <a:r>
              <a:rPr lang="en-US" altLang="zh-CN" dirty="0"/>
              <a:t>495</a:t>
            </a:r>
            <a:r>
              <a:rPr lang="zh-CN" altLang="en-US" dirty="0"/>
              <a:t>年） </a:t>
            </a:r>
            <a:r>
              <a:rPr lang="zh-CN" altLang="en-US" dirty="0" smtClean="0"/>
              <a:t>？还是</a:t>
            </a:r>
            <a:r>
              <a:rPr lang="en-US" altLang="zh-CN" dirty="0" smtClean="0"/>
              <a:t>……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7" y="1229710"/>
            <a:ext cx="4595648" cy="2297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6486" y="1577463"/>
            <a:ext cx="408316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“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钱</a:t>
            </a: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文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以年，自</a:t>
            </a: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魏孝文太和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始”</a:t>
            </a:r>
            <a:endParaRPr lang="en-GB" altLang="zh-CN" sz="24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Open Sans"/>
              </a:rPr>
              <a:t>--------</a:t>
            </a:r>
            <a:r>
              <a:rPr lang="zh-CN" altLang="en-US" dirty="0"/>
              <a:t> </a:t>
            </a:r>
            <a:r>
              <a:rPr lang="zh-CN" altLang="en-US" sz="2400" dirty="0"/>
              <a:t>高承</a:t>
            </a:r>
            <a:r>
              <a:rPr lang="en-US" altLang="zh-CN" sz="2400" dirty="0"/>
              <a:t>《</a:t>
            </a:r>
            <a:r>
              <a:rPr lang="zh-CN" altLang="en-US" sz="2400" dirty="0"/>
              <a:t>事物纪原</a:t>
            </a:r>
            <a:r>
              <a:rPr lang="en-US" altLang="zh-CN" sz="2400" dirty="0" smtClean="0"/>
              <a:t>》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3918044"/>
            <a:ext cx="2590800" cy="2526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9062" y="4890851"/>
            <a:ext cx="5317481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成汉政权汉兴年（</a:t>
            </a:r>
            <a:r>
              <a:rPr lang="en-US" altLang="zh-CN" sz="2400" dirty="0">
                <a:solidFill>
                  <a:srgbClr val="000000"/>
                </a:solidFill>
                <a:latin typeface="Open Sans"/>
              </a:rPr>
              <a:t>338-342</a:t>
            </a: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）铸汉兴钱</a:t>
            </a:r>
            <a:endParaRPr lang="en-US" altLang="zh-CN" sz="24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897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1" y="2163329"/>
            <a:ext cx="3584027" cy="3279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4620" y="1278905"/>
            <a:ext cx="1010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arial" panose="020B0604020202020204" pitchFamily="34" charset="0"/>
              </a:rPr>
              <a:t>南朝</a:t>
            </a:r>
            <a:r>
              <a:rPr lang="en-US" altLang="zh-CN" sz="2400" dirty="0">
                <a:latin typeface="+mj-ea"/>
              </a:rPr>
              <a:t>·</a:t>
            </a:r>
            <a:r>
              <a:rPr lang="zh-CN" altLang="en-US" sz="2400" dirty="0" smtClean="0">
                <a:latin typeface="arial" panose="020B0604020202020204" pitchFamily="34" charset="0"/>
              </a:rPr>
              <a:t>陈：太</a:t>
            </a:r>
            <a:r>
              <a:rPr lang="zh-CN" altLang="en-US" sz="2400" dirty="0">
                <a:latin typeface="arial" panose="020B0604020202020204" pitchFamily="34" charset="0"/>
              </a:rPr>
              <a:t>货六</a:t>
            </a:r>
            <a:r>
              <a:rPr lang="zh-CN" altLang="en-US" sz="2400" dirty="0" smtClean="0">
                <a:latin typeface="arial" panose="020B0604020202020204" pitchFamily="34" charset="0"/>
              </a:rPr>
              <a:t>铢                                  北朝</a:t>
            </a:r>
            <a:r>
              <a:rPr lang="en-US" altLang="zh-CN" sz="2400" dirty="0" smtClean="0">
                <a:latin typeface="+mj-ea"/>
              </a:rPr>
              <a:t>·</a:t>
            </a:r>
            <a:r>
              <a:rPr lang="zh-CN" altLang="en-US" sz="2400" dirty="0" smtClean="0">
                <a:latin typeface="+mj-ea"/>
              </a:rPr>
              <a:t>北周：</a:t>
            </a:r>
            <a:r>
              <a:rPr lang="zh-CN" altLang="en-US" sz="2400" dirty="0" smtClean="0"/>
              <a:t>永</a:t>
            </a:r>
            <a:r>
              <a:rPr lang="zh-CN" altLang="en-US" sz="2400" dirty="0"/>
              <a:t>通万国</a:t>
            </a:r>
            <a:r>
              <a:rPr lang="zh-CN" altLang="en-US" sz="2400" dirty="0" smtClean="0">
                <a:latin typeface="arial" panose="020B0604020202020204" pitchFamily="34" charset="0"/>
              </a:rPr>
              <a:t>                                        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3" y="2192643"/>
            <a:ext cx="3451170" cy="32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隋：主要仍用五铢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2951941"/>
            <a:ext cx="5010150" cy="2687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725" y="2136648"/>
            <a:ext cx="1032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隋 五铢                                                                                           五铢白钱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2712482"/>
            <a:ext cx="4038600" cy="28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先</a:t>
            </a:r>
            <a:r>
              <a:rPr lang="zh-CN" altLang="en-US" dirty="0" smtClean="0"/>
              <a:t>秦：货币的童年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5229224"/>
            <a:ext cx="91574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latin typeface="Arial Unicode MS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齐太公为周立九府圜法”。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------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班固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《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汉书</a:t>
            </a:r>
            <a:r>
              <a:rPr lang="en-US" altLang="zh-CN" sz="2400" dirty="0">
                <a:latin typeface="+mj-ea"/>
              </a:rPr>
              <a:t>·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食货志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399020"/>
            <a:ext cx="10909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“虞</a:t>
            </a:r>
            <a:r>
              <a:rPr lang="zh-CN" altLang="en-US" sz="2400" dirty="0">
                <a:latin typeface="+mj-ea"/>
                <a:ea typeface="+mj-ea"/>
              </a:rPr>
              <a:t>夏之币，金为三品，或黄或白</a:t>
            </a:r>
            <a:r>
              <a:rPr lang="zh-CN" altLang="en-US" sz="2400" dirty="0" smtClean="0">
                <a:latin typeface="+mj-ea"/>
                <a:ea typeface="+mj-ea"/>
              </a:rPr>
              <a:t>或赤</a:t>
            </a:r>
            <a:r>
              <a:rPr lang="zh-CN" altLang="en-US" sz="2400" dirty="0">
                <a:latin typeface="+mj-ea"/>
                <a:ea typeface="+mj-ea"/>
              </a:rPr>
              <a:t>，或钱或布或刀或龟贝。</a:t>
            </a:r>
            <a:r>
              <a:rPr lang="zh-CN" altLang="en-US" sz="2400" dirty="0" smtClean="0">
                <a:latin typeface="+mj-ea"/>
                <a:ea typeface="+mj-ea"/>
              </a:rPr>
              <a:t>”</a:t>
            </a:r>
            <a:r>
              <a:rPr lang="en-US" altLang="zh-CN" sz="2400" dirty="0" smtClean="0">
                <a:latin typeface="+mj-ea"/>
                <a:ea typeface="+mj-ea"/>
              </a:rPr>
              <a:t>--------</a:t>
            </a: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司马迁</a:t>
            </a:r>
            <a:r>
              <a:rPr lang="en-US" altLang="zh-CN" sz="2400" dirty="0" smtClean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史</a:t>
            </a:r>
            <a:r>
              <a:rPr lang="zh-CN" altLang="en-US" sz="2400" dirty="0" smtClean="0">
                <a:latin typeface="+mj-ea"/>
                <a:ea typeface="+mj-ea"/>
              </a:rPr>
              <a:t>记</a:t>
            </a:r>
            <a:r>
              <a:rPr lang="en-US" altLang="zh-CN" sz="2400" dirty="0">
                <a:latin typeface="+mj-ea"/>
                <a:ea typeface="+mj-ea"/>
              </a:rPr>
              <a:t>·</a:t>
            </a:r>
            <a:r>
              <a:rPr lang="zh-CN" altLang="en-US" sz="2400" dirty="0" smtClean="0">
                <a:latin typeface="+mj-ea"/>
                <a:ea typeface="+mj-ea"/>
              </a:rPr>
              <a:t>平</a:t>
            </a:r>
            <a:r>
              <a:rPr lang="zh-CN" altLang="en-US" sz="2400" dirty="0">
                <a:latin typeface="+mj-ea"/>
                <a:ea typeface="+mj-ea"/>
              </a:rPr>
              <a:t>准书</a:t>
            </a:r>
            <a:r>
              <a:rPr lang="en-US" altLang="zh-CN" sz="2400" dirty="0" smtClean="0">
                <a:latin typeface="+mj-ea"/>
                <a:ea typeface="+mj-ea"/>
              </a:rPr>
              <a:t>》</a:t>
            </a:r>
          </a:p>
          <a:p>
            <a:endParaRPr lang="en-US" altLang="zh-CN" sz="2400" dirty="0" smtClean="0">
              <a:latin typeface="+mj-ea"/>
              <a:ea typeface="+mj-ea"/>
            </a:endParaRPr>
          </a:p>
          <a:p>
            <a:endParaRPr lang="en-US" altLang="zh-CN" sz="2400" dirty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“夏</a:t>
            </a:r>
            <a:r>
              <a:rPr lang="zh-CN" altLang="en-US" sz="2400" dirty="0">
                <a:latin typeface="+mj-ea"/>
                <a:ea typeface="+mj-ea"/>
              </a:rPr>
              <a:t>后以玄贝，周人以紫石，后世或金钱刀布。</a:t>
            </a:r>
            <a:r>
              <a:rPr lang="zh-CN" altLang="en-US" sz="2400" dirty="0" smtClean="0">
                <a:latin typeface="+mj-ea"/>
                <a:ea typeface="+mj-ea"/>
              </a:rPr>
              <a:t>”</a:t>
            </a:r>
            <a:r>
              <a:rPr lang="en-US" altLang="zh-CN" sz="2400" dirty="0" smtClean="0">
                <a:latin typeface="+mj-ea"/>
                <a:ea typeface="+mj-ea"/>
              </a:rPr>
              <a:t>---------</a:t>
            </a: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桓宽</a:t>
            </a:r>
            <a:r>
              <a:rPr lang="en-US" altLang="zh-CN" sz="2400" dirty="0" smtClean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盐铁论</a:t>
            </a:r>
            <a:r>
              <a:rPr lang="en-US" altLang="zh-CN" sz="2400" dirty="0">
                <a:latin typeface="+mj-ea"/>
                <a:ea typeface="+mj-ea"/>
              </a:rPr>
              <a:t>·</a:t>
            </a:r>
            <a:r>
              <a:rPr lang="zh-CN" altLang="en-US" sz="2400" dirty="0">
                <a:latin typeface="+mj-ea"/>
                <a:ea typeface="+mj-ea"/>
              </a:rPr>
              <a:t>错币</a:t>
            </a:r>
            <a:r>
              <a:rPr lang="en-US" altLang="zh-CN" sz="2400" dirty="0" smtClean="0">
                <a:latin typeface="+mj-ea"/>
                <a:ea typeface="+mj-ea"/>
              </a:rPr>
              <a:t>》</a:t>
            </a:r>
            <a:endParaRPr lang="en-GB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81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唐：开元盛世开元钱？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6" y="2803055"/>
            <a:ext cx="4721749" cy="2216919"/>
          </a:xfrm>
        </p:spPr>
      </p:pic>
      <p:sp>
        <p:nvSpPr>
          <p:cNvPr id="5" name="TextBox 4"/>
          <p:cNvSpPr txBox="1"/>
          <p:nvPr/>
        </p:nvSpPr>
        <p:spPr>
          <a:xfrm>
            <a:off x="1447799" y="2071731"/>
            <a:ext cx="1032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              开元通宝                                                      开元通宝金币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2441063"/>
            <a:ext cx="3490829" cy="2801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3602" y="1797133"/>
            <a:ext cx="252019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sz="2400" dirty="0">
                <a:solidFill>
                  <a:srgbClr val="212121"/>
                </a:solidFill>
                <a:latin typeface="arial" panose="020B0604020202020204" pitchFamily="34" charset="0"/>
              </a:rPr>
              <a:t>开元皇帝掌中怜，流落人间二十年。长说承天门上宴，百僚楼下拾金</a:t>
            </a:r>
            <a:r>
              <a:rPr lang="zh-CN" altLang="en-US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钱。</a:t>
            </a:r>
            <a:endParaRPr lang="en-US" altLang="zh-CN" sz="2400" dirty="0" smtClean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---</a:t>
            </a:r>
            <a:r>
              <a:rPr lang="zh-CN" altLang="en-US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张祜</a:t>
            </a:r>
            <a:r>
              <a:rPr lang="en-US" altLang="zh-CN" sz="2400" dirty="0">
                <a:solidFill>
                  <a:srgbClr val="212121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退宫人</a:t>
            </a:r>
            <a:r>
              <a:rPr lang="en-US" altLang="zh-CN" sz="2400" dirty="0">
                <a:solidFill>
                  <a:srgbClr val="212121"/>
                </a:solidFill>
                <a:latin typeface="arial" panose="020B0604020202020204" pitchFamily="34" charset="0"/>
              </a:rPr>
              <a:t>》</a:t>
            </a:r>
            <a:endParaRPr lang="zh-CN" altLang="en-US" sz="24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26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2476499"/>
            <a:ext cx="5404979" cy="2643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3691" y="1581150"/>
            <a:ext cx="976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唐 乾元重宝 （折十）                                                                   唐 大历元宝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2476499"/>
            <a:ext cx="2538984" cy="25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93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五代十国：唐钱延续，质量不高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12122" r="30966"/>
          <a:stretch/>
        </p:blipFill>
        <p:spPr>
          <a:xfrm>
            <a:off x="1190625" y="1428750"/>
            <a:ext cx="3771900" cy="497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4147064"/>
            <a:ext cx="2390775" cy="19145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19550" y="3086100"/>
            <a:ext cx="2486025" cy="12192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334500" y="408622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后梁 开平通宝  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67138" y="2100262"/>
            <a:ext cx="2738437" cy="1095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600200"/>
            <a:ext cx="1905000" cy="190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34500" y="236803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后晋 天福元宝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宋钱：名人书法集锦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>
            <a:off x="4408093" y="2951161"/>
            <a:ext cx="3507182" cy="3343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3508" y="2051327"/>
            <a:ext cx="964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淳化元宝                                                           元丰通宝                                                        元祐通宝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2951161"/>
            <a:ext cx="3003550" cy="300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05" y="2951161"/>
            <a:ext cx="3141770" cy="30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4392"/>
          <a:stretch/>
        </p:blipFill>
        <p:spPr>
          <a:xfrm>
            <a:off x="762000" y="1552574"/>
            <a:ext cx="4551457" cy="241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220596"/>
            <a:ext cx="5124450" cy="2473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2100" y="315010"/>
            <a:ext cx="1070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“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风</a:t>
            </a: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流天子出崇观</a:t>
            </a:r>
            <a:r>
              <a:rPr lang="en-US" altLang="zh-CN" sz="2400" dirty="0">
                <a:solidFill>
                  <a:srgbClr val="000000"/>
                </a:solidFill>
                <a:latin typeface="Open Sans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铁画银勾字字端。闻道蜀中铜货少</a:t>
            </a:r>
            <a:r>
              <a:rPr lang="en-US" altLang="zh-CN" sz="2400" dirty="0">
                <a:solidFill>
                  <a:srgbClr val="000000"/>
                </a:solidFill>
                <a:latin typeface="Open Sans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Open Sans"/>
              </a:rPr>
              <a:t>任凭顽铁买江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山”</a:t>
            </a:r>
            <a:endParaRPr lang="en-US" altLang="zh-CN" sz="2400" dirty="0" smtClean="0">
              <a:solidFill>
                <a:srgbClr val="000000"/>
              </a:solidFill>
              <a:latin typeface="Open Sans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Open Sans"/>
              </a:rPr>
              <a:t>-----------</a:t>
            </a:r>
            <a:r>
              <a:rPr lang="zh-CN" altLang="en-US" sz="2400" dirty="0" smtClean="0">
                <a:solidFill>
                  <a:srgbClr val="000000"/>
                </a:solidFill>
                <a:latin typeface="Open Sans"/>
              </a:rPr>
              <a:t>佚名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63" y="1790699"/>
            <a:ext cx="3008912" cy="2936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0707" y="2512436"/>
            <a:ext cx="6287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崇</a:t>
            </a:r>
            <a:r>
              <a:rPr lang="zh-CN" altLang="en-US" dirty="0" smtClean="0"/>
              <a:t>宁</a:t>
            </a:r>
            <a:r>
              <a:rPr lang="zh-CN" altLang="en-US" dirty="0"/>
              <a:t>通</a:t>
            </a:r>
            <a:r>
              <a:rPr lang="zh-CN" altLang="en-US" dirty="0" smtClean="0"/>
              <a:t>宝                                                                         崇宁重宝                                                                                                                                    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大观通宝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67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0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世界上最早的纸币</a:t>
            </a:r>
            <a:r>
              <a:rPr lang="en-US" altLang="zh-CN" dirty="0" smtClean="0"/>
              <a:t>------</a:t>
            </a:r>
            <a:r>
              <a:rPr lang="zh-CN" altLang="en-US" dirty="0" smtClean="0"/>
              <a:t>交子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25" y="1873250"/>
            <a:ext cx="660082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/>
              <a:t>“</a:t>
            </a:r>
            <a:r>
              <a:rPr lang="zh-CN" altLang="en-US" sz="2400" dirty="0"/>
              <a:t>益州豪民十余户，连保作交</a:t>
            </a:r>
            <a:r>
              <a:rPr lang="zh-CN" altLang="en-US" sz="2400" dirty="0" smtClean="0"/>
              <a:t>子</a:t>
            </a:r>
            <a:r>
              <a:rPr lang="en-US" altLang="zh-CN" sz="2400" dirty="0" smtClean="0"/>
              <a:t>……</a:t>
            </a:r>
            <a:r>
              <a:rPr lang="zh-CN" altLang="en-US" sz="2400" dirty="0"/>
              <a:t>同用一色纸印造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……</a:t>
            </a:r>
            <a:r>
              <a:rPr lang="zh-CN" altLang="en-US" sz="2400" dirty="0"/>
              <a:t>收入人户现钱，便给交子</a:t>
            </a:r>
            <a:r>
              <a:rPr lang="zh-CN" altLang="en-US" sz="2400" dirty="0" smtClean="0"/>
              <a:t>。”</a:t>
            </a:r>
            <a:r>
              <a:rPr lang="en-US" altLang="zh-CN" sz="2400" dirty="0" smtClean="0"/>
              <a:t>-------</a:t>
            </a:r>
            <a:r>
              <a:rPr lang="zh-CN" altLang="en-US" sz="2400" dirty="0" smtClean="0"/>
              <a:t>李攸 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宋朝</a:t>
            </a:r>
            <a:r>
              <a:rPr lang="zh-CN" altLang="en-US" sz="2400" dirty="0"/>
              <a:t>事</a:t>
            </a:r>
            <a:r>
              <a:rPr lang="zh-CN" altLang="en-US" sz="2400" dirty="0" smtClean="0"/>
              <a:t>实</a:t>
            </a:r>
            <a:r>
              <a:rPr lang="en-US" altLang="zh-CN" sz="2400" dirty="0" smtClean="0"/>
              <a:t>》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121380"/>
            <a:ext cx="3657601" cy="66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t="4912" r="33913" b="5788"/>
          <a:stretch/>
        </p:blipFill>
        <p:spPr>
          <a:xfrm>
            <a:off x="1257300" y="544769"/>
            <a:ext cx="3105150" cy="5829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48425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图源：中国古泉网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05400" y="2553385"/>
            <a:ext cx="6096000" cy="1141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en-US" altLang="zh-CN" sz="2400" dirty="0"/>
              <a:t>……</a:t>
            </a:r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成都乏用，用请印造，故每岁书放亦无定数。</a:t>
            </a:r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en-US" altLang="zh-CN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-------《</a:t>
            </a:r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宋史 食货志</a:t>
            </a:r>
            <a:r>
              <a:rPr lang="en-US" altLang="zh-CN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05050" y="17543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交子 钱范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912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元：铜钱不多，纸币、金银常用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3219" r="17631"/>
          <a:stretch/>
        </p:blipFill>
        <p:spPr>
          <a:xfrm>
            <a:off x="676275" y="2930542"/>
            <a:ext cx="2924175" cy="284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3097374"/>
            <a:ext cx="4619625" cy="2246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65128"/>
            <a:ext cx="2762250" cy="2854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8077" y="2220121"/>
            <a:ext cx="10545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元武宗：大元通宝 （蒙文）                   元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顺帝： 至正通宝 背“十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”                                          </a:t>
            </a:r>
            <a:r>
              <a:rPr lang="zh-CN" altLang="en-US" dirty="0" smtClean="0"/>
              <a:t>金</a:t>
            </a:r>
            <a:r>
              <a:rPr lang="zh-CN" altLang="en-US" dirty="0"/>
              <a:t>元宝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102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明：各皇帝皆铸年号钱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567177"/>
            <a:ext cx="8275140" cy="377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0575" y="2014538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明代年号钱：大中到崇祯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01438" y="380612"/>
            <a:ext cx="10144124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“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……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夷人悉用银钱易货，故归船自银钱外，无他携来，即有货也无几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</a:rPr>
              <a:t>”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 smtClean="0"/>
              <a:t>----------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张燮 </a:t>
            </a:r>
            <a:r>
              <a:rPr lang="en-US" altLang="zh-CN" sz="2400" dirty="0"/>
              <a:t>《</a:t>
            </a:r>
            <a:r>
              <a:rPr lang="zh-CN" altLang="en-US" sz="2400" dirty="0"/>
              <a:t>东西洋考</a:t>
            </a:r>
            <a:r>
              <a:rPr lang="en-US" altLang="zh-CN" sz="2400" dirty="0" smtClean="0"/>
              <a:t>》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2400" dirty="0" smtClean="0"/>
              <a:t>“而</a:t>
            </a:r>
            <a:r>
              <a:rPr lang="zh-CN" altLang="en-US" sz="2400" dirty="0"/>
              <a:t>所通乃吕宋诸番</a:t>
            </a:r>
            <a:r>
              <a:rPr lang="en-US" altLang="zh-CN" sz="2400" dirty="0"/>
              <a:t>, </a:t>
            </a:r>
            <a:r>
              <a:rPr lang="zh-CN" altLang="en-US" sz="2400" dirty="0"/>
              <a:t>每以贱恶什物贸易其银钱</a:t>
            </a:r>
            <a:r>
              <a:rPr lang="en-US" altLang="zh-CN" sz="2400" dirty="0"/>
              <a:t>, </a:t>
            </a:r>
            <a:r>
              <a:rPr lang="zh-CN" altLang="en-US" sz="2400" dirty="0"/>
              <a:t>满载而归</a:t>
            </a:r>
            <a:r>
              <a:rPr lang="en-US" altLang="zh-CN" sz="2400" dirty="0"/>
              <a:t>, </a:t>
            </a:r>
            <a:r>
              <a:rPr lang="zh-CN" altLang="en-US" sz="2400" dirty="0"/>
              <a:t>往往致富</a:t>
            </a:r>
            <a:r>
              <a:rPr lang="en-US" altLang="zh-CN" sz="2400" dirty="0"/>
              <a:t>, </a:t>
            </a:r>
            <a:r>
              <a:rPr lang="zh-CN" altLang="en-US" sz="2400" dirty="0"/>
              <a:t>而又有以彼为乐土而久留</a:t>
            </a:r>
            <a:r>
              <a:rPr lang="zh-CN" altLang="en-US" sz="2400" dirty="0" smtClean="0"/>
              <a:t>。”</a:t>
            </a:r>
            <a:r>
              <a:rPr lang="en-US" altLang="zh-CN" sz="2400" dirty="0" smtClean="0"/>
              <a:t>----------</a:t>
            </a:r>
            <a:r>
              <a:rPr lang="zh-CN" altLang="en-US" sz="2400" dirty="0"/>
              <a:t> 李廷</a:t>
            </a:r>
            <a:r>
              <a:rPr lang="zh-CN" altLang="en-US" sz="2400" dirty="0" smtClean="0"/>
              <a:t>机 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李文节集</a:t>
            </a:r>
            <a:r>
              <a:rPr lang="en-US" altLang="zh-CN" sz="2400" dirty="0" smtClean="0"/>
              <a:t>》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4244012"/>
            <a:ext cx="4619625" cy="2353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4663" y="3281808"/>
            <a:ext cx="11292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Open Sans"/>
              </a:rPr>
              <a:t>西班牙银元    菲</a:t>
            </a:r>
            <a:r>
              <a:rPr lang="zh-CN" altLang="en-US" dirty="0">
                <a:solidFill>
                  <a:srgbClr val="000000"/>
                </a:solidFill>
                <a:latin typeface="Open Sans"/>
              </a:rPr>
              <a:t>利普二世时期（</a:t>
            </a:r>
            <a:r>
              <a:rPr lang="en-US" altLang="zh-CN" dirty="0">
                <a:solidFill>
                  <a:srgbClr val="000000"/>
                </a:solidFill>
                <a:latin typeface="Open Sans"/>
              </a:rPr>
              <a:t>1556-1598</a:t>
            </a:r>
            <a:r>
              <a:rPr lang="zh-CN" altLang="en-US" dirty="0" smtClean="0">
                <a:solidFill>
                  <a:srgbClr val="000000"/>
                </a:solidFill>
                <a:latin typeface="Open Sans"/>
              </a:rPr>
              <a:t>）                                                                                     银锭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53" y="2883531"/>
            <a:ext cx="2871342" cy="37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7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31" y="387531"/>
            <a:ext cx="4025900" cy="45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1" y="263433"/>
            <a:ext cx="2403857" cy="504008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569234" y="1358537"/>
            <a:ext cx="26126" cy="26299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9796" y="5700151"/>
            <a:ext cx="572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戍嗣子鼎</a:t>
            </a:r>
            <a:r>
              <a:rPr lang="en-GB" sz="2400" dirty="0" smtClean="0"/>
              <a:t> (</a:t>
            </a:r>
            <a:r>
              <a:rPr lang="zh-CN" altLang="en-US" sz="2400" dirty="0" smtClean="0"/>
              <a:t>商）：王</a:t>
            </a:r>
            <a:r>
              <a:rPr lang="zh-CN" altLang="en-US" sz="2400" dirty="0" smtClean="0"/>
              <a:t>商</a:t>
            </a:r>
            <a:r>
              <a:rPr lang="en-GB" sz="2400" dirty="0" err="1" smtClean="0"/>
              <a:t>戍嗣子</a:t>
            </a:r>
            <a:r>
              <a:rPr lang="zh-CN" altLang="en-US" sz="2400" dirty="0"/>
              <a:t>贝</a:t>
            </a:r>
            <a:r>
              <a:rPr lang="zh-CN" altLang="en-US" sz="2400" dirty="0" smtClean="0"/>
              <a:t>廿朋        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19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清：孔方钱最后的辉煌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1543049"/>
            <a:ext cx="6524625" cy="49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5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" y="1476374"/>
            <a:ext cx="7007225" cy="525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04" y="1476374"/>
            <a:ext cx="2483621" cy="255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04" y="4240486"/>
            <a:ext cx="2531816" cy="2491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50" y="484876"/>
            <a:ext cx="95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康熙套子钱： 同福临东江， 宣原苏蓟昌。南河宁广浙， 台贵陕云漳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430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62763"/>
            <a:ext cx="4977534" cy="2628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47650"/>
            <a:ext cx="942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咸丰重宝 宝原 当十                                                                      咸丰元宝 宝苏 当百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4266397"/>
            <a:ext cx="4975225" cy="2524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50" y="368284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咸丰重宝 宝</a:t>
            </a:r>
            <a:r>
              <a:rPr lang="zh-CN" altLang="en-US" dirty="0"/>
              <a:t>直</a:t>
            </a:r>
            <a:r>
              <a:rPr lang="zh-CN" altLang="en-US" dirty="0" smtClean="0"/>
              <a:t> 当五十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77" y="762763"/>
            <a:ext cx="5369747" cy="2628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4" y="4266397"/>
            <a:ext cx="5029200" cy="2499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7062" y="3688279"/>
            <a:ext cx="371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咸</a:t>
            </a:r>
            <a:r>
              <a:rPr lang="zh-CN" altLang="en-US" dirty="0" smtClean="0"/>
              <a:t>丰元宝 宝泉 当千 （雕母钱）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812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0150" y="99333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人生薪水寻常事，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动辄烦君我亦愁。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解用何尝非俊物，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不谈未必定清流。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空劳姹女千回数，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屡见铜山一夕休。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拟把婆心向天奏，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九州添设富民侯</a:t>
            </a:r>
            <a:r>
              <a:rPr lang="zh-CN" altLang="en-US" sz="2400" dirty="0" smtClean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dirty="0">
              <a:solidFill>
                <a:srgbClr val="46464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400" dirty="0" smtClean="0">
              <a:solidFill>
                <a:srgbClr val="46464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400" dirty="0" smtClean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---------</a:t>
            </a:r>
            <a:r>
              <a:rPr lang="zh-CN" altLang="en-US" sz="2400" dirty="0" smtClean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袁枚</a:t>
            </a:r>
            <a:r>
              <a:rPr lang="en-US" altLang="zh-CN" sz="2400" dirty="0" smtClean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400" dirty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咏钱</a:t>
            </a:r>
            <a:r>
              <a:rPr lang="en-US" altLang="zh-CN" sz="2400" dirty="0" smtClean="0">
                <a:solidFill>
                  <a:srgbClr val="464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01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0" y="283210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谢谢大家！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6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33" y="548640"/>
            <a:ext cx="2906486" cy="42628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375319" y="664028"/>
            <a:ext cx="78377" cy="40320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946570" y="714103"/>
            <a:ext cx="30480" cy="801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62" y="548640"/>
            <a:ext cx="2672429" cy="3326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075" y="5560814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庚</a:t>
            </a:r>
            <a:r>
              <a:rPr lang="zh-CN" altLang="en-US" sz="2400" dirty="0" smtClean="0"/>
              <a:t>姬尊（西周早期）：帝后赏庚</a:t>
            </a:r>
            <a:r>
              <a:rPr lang="zh-CN" altLang="en-US" sz="2400" dirty="0"/>
              <a:t>姬贝卅朋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35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7" y="298268"/>
            <a:ext cx="3526971" cy="264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86" y="3712027"/>
            <a:ext cx="3544389" cy="2658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50" y="298268"/>
            <a:ext cx="3573418" cy="2680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7" y="3768634"/>
            <a:ext cx="3807991" cy="2579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3171399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原贝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42366" y="3171399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骨贝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639178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玉</a:t>
            </a:r>
            <a:r>
              <a:rPr lang="zh-CN" altLang="en-US" dirty="0" smtClean="0"/>
              <a:t>贝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42366" y="639178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铜贝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6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" y="2408056"/>
            <a:ext cx="4358640" cy="324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36" y="1671226"/>
            <a:ext cx="3396839" cy="4466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94" y="1671225"/>
            <a:ext cx="3342843" cy="4460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4199" y="62749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包</a:t>
            </a:r>
            <a:r>
              <a:rPr lang="zh-CN" altLang="en-US" dirty="0"/>
              <a:t>金铜贝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30157" y="62749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鎏金</a:t>
            </a:r>
            <a:r>
              <a:rPr lang="zh-CN" altLang="en-US" dirty="0"/>
              <a:t>铜贝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49616" y="287380"/>
            <a:ext cx="455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东周铜贝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047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632" y="1345986"/>
            <a:ext cx="1043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原始空</a:t>
            </a:r>
            <a:r>
              <a:rPr lang="zh-CN" altLang="en-US" sz="2400" dirty="0"/>
              <a:t>首</a:t>
            </a:r>
            <a:r>
              <a:rPr lang="zh-CN" altLang="en-US" sz="2400" dirty="0" smtClean="0"/>
              <a:t>布                                     平肩空首布                                      耸肩尖足布</a:t>
            </a:r>
            <a:endParaRPr lang="en-US" altLang="zh-CN" sz="2400" dirty="0" smtClean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425461" y="37562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/>
              <a:t>布（镈）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2095" y="3044263"/>
            <a:ext cx="4053240" cy="250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15" y="2267911"/>
            <a:ext cx="2161548" cy="4053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4"/>
          <a:stretch/>
        </p:blipFill>
        <p:spPr>
          <a:xfrm>
            <a:off x="8578892" y="2078756"/>
            <a:ext cx="2986091" cy="44315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439886" y="1576251"/>
            <a:ext cx="1097280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14068" y="1567542"/>
            <a:ext cx="1097280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9172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西方世界铸币的先河</a:t>
            </a:r>
            <a:r>
              <a:rPr lang="en-US" altLang="zh-CN" sz="3200" dirty="0" smtClean="0"/>
              <a:t>----</a:t>
            </a:r>
            <a:r>
              <a:rPr lang="zh-CN" altLang="en-US" sz="3200" dirty="0" smtClean="0"/>
              <a:t>吕底亚</a:t>
            </a: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1" y="1509425"/>
            <a:ext cx="11791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/>
              <a:t>“吕底亚国相较于其它国家来说，乏善可陈，除了那些从</a:t>
            </a:r>
            <a:r>
              <a:rPr lang="en-GB" sz="2400" b="1" dirty="0" err="1" smtClean="0"/>
              <a:t>Tmolus</a:t>
            </a:r>
            <a:r>
              <a:rPr lang="zh-CN" altLang="en-US" sz="2400" dirty="0" smtClean="0"/>
              <a:t>山上散落下来的金沙。”</a:t>
            </a:r>
            <a:r>
              <a:rPr lang="en-US" altLang="zh-CN" sz="2400" dirty="0" smtClean="0"/>
              <a:t> --------</a:t>
            </a:r>
            <a:r>
              <a:rPr lang="zh-CN" altLang="en-US" sz="2400" dirty="0" smtClean="0"/>
              <a:t>希罗多德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历史</a:t>
            </a:r>
            <a:r>
              <a:rPr lang="en-US" altLang="zh-CN" sz="2400" dirty="0" smtClean="0"/>
              <a:t>》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23" y="3466019"/>
            <a:ext cx="2993571" cy="2993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0838"/>
          <a:stretch/>
        </p:blipFill>
        <p:spPr>
          <a:xfrm>
            <a:off x="1390650" y="3466019"/>
            <a:ext cx="4098767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1781</Words>
  <Application>Microsoft Office PowerPoint</Application>
  <PresentationFormat>Widescreen</PresentationFormat>
  <Paragraphs>159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 Unicode MS</vt:lpstr>
      <vt:lpstr>等线</vt:lpstr>
      <vt:lpstr>等线 Light</vt:lpstr>
      <vt:lpstr>Microsoft YaHei</vt:lpstr>
      <vt:lpstr>Open Sans</vt:lpstr>
      <vt:lpstr>PingFang SC</vt:lpstr>
      <vt:lpstr>Roboto</vt:lpstr>
      <vt:lpstr>Arial</vt:lpstr>
      <vt:lpstr>Arial</vt:lpstr>
      <vt:lpstr>Calibri</vt:lpstr>
      <vt:lpstr>Calibri Light</vt:lpstr>
      <vt:lpstr>Helvetica</vt:lpstr>
      <vt:lpstr>Office Theme</vt:lpstr>
      <vt:lpstr>从贝壳到孔方</vt:lpstr>
      <vt:lpstr>PowerPoint Presentation</vt:lpstr>
      <vt:lpstr>先秦：货币的童年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西方世界铸币的先河----吕底亚</vt:lpstr>
      <vt:lpstr>PowerPoint Presentation</vt:lpstr>
      <vt:lpstr>布（镈）币：韩、赵、魏、周王畿地区</vt:lpstr>
      <vt:lpstr>刀币：齐、燕、赵</vt:lpstr>
      <vt:lpstr>PowerPoint Presentation</vt:lpstr>
      <vt:lpstr>圜钱：各国及周王畿，韩、楚除外</vt:lpstr>
      <vt:lpstr>蚁鼻（鬼脸）钱：楚</vt:lpstr>
      <vt:lpstr>秦半两：统一货币</vt:lpstr>
      <vt:lpstr>PowerPoint Presentation</vt:lpstr>
      <vt:lpstr>汉代货币：从混乱到统一</vt:lpstr>
      <vt:lpstr>PowerPoint Presentation</vt:lpstr>
      <vt:lpstr>王莽改制：短暂的再次混乱</vt:lpstr>
      <vt:lpstr>PowerPoint Presentation</vt:lpstr>
      <vt:lpstr>PowerPoint Presentation</vt:lpstr>
      <vt:lpstr>PowerPoint Presentation</vt:lpstr>
      <vt:lpstr>PowerPoint Presentation</vt:lpstr>
      <vt:lpstr>三国货币：五铢基础上略有发展, 但不理想 </vt:lpstr>
      <vt:lpstr>晋，南北朝：钱币史上的“黑暗时代”</vt:lpstr>
      <vt:lpstr>PowerPoint Presentation</vt:lpstr>
      <vt:lpstr>PowerPoint Presentation</vt:lpstr>
      <vt:lpstr>隋：主要仍用五铢</vt:lpstr>
      <vt:lpstr>唐：开元盛世开元钱？</vt:lpstr>
      <vt:lpstr>PowerPoint Presentation</vt:lpstr>
      <vt:lpstr>五代十国：唐钱延续，质量不高</vt:lpstr>
      <vt:lpstr>宋钱：名人书法集锦</vt:lpstr>
      <vt:lpstr>PowerPoint Presentation</vt:lpstr>
      <vt:lpstr>世界上最早的纸币------交子 </vt:lpstr>
      <vt:lpstr>PowerPoint Presentation</vt:lpstr>
      <vt:lpstr>元：铜钱不多，纸币、金银常用</vt:lpstr>
      <vt:lpstr>明：各皇帝皆铸年号钱</vt:lpstr>
      <vt:lpstr>PowerPoint Presentation</vt:lpstr>
      <vt:lpstr>清：孔方钱最后的辉煌</vt:lpstr>
      <vt:lpstr>PowerPoint Presentation</vt:lpstr>
      <vt:lpstr>PowerPoint Presentation</vt:lpstr>
      <vt:lpstr>PowerPoint Presentation</vt:lpstr>
      <vt:lpstr>谢谢大家！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从刀布到孔方</dc:title>
  <dc:creator>Yixing Wu</dc:creator>
  <cp:lastModifiedBy>Yixing Wu</cp:lastModifiedBy>
  <cp:revision>143</cp:revision>
  <dcterms:created xsi:type="dcterms:W3CDTF">2018-04-08T21:41:51Z</dcterms:created>
  <dcterms:modified xsi:type="dcterms:W3CDTF">2018-04-21T11:25:10Z</dcterms:modified>
</cp:coreProperties>
</file>